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95" r:id="rId5"/>
    <p:sldId id="350" r:id="rId6"/>
    <p:sldId id="341" r:id="rId7"/>
    <p:sldId id="343" r:id="rId8"/>
    <p:sldId id="344" r:id="rId9"/>
    <p:sldId id="345" r:id="rId10"/>
    <p:sldId id="346" r:id="rId11"/>
    <p:sldId id="342" r:id="rId12"/>
    <p:sldId id="347" r:id="rId13"/>
    <p:sldId id="348" r:id="rId14"/>
    <p:sldId id="349" r:id="rId15"/>
    <p:sldId id="317" r:id="rId16"/>
    <p:sldId id="318" r:id="rId17"/>
    <p:sldId id="351" r:id="rId18"/>
    <p:sldId id="321" r:id="rId19"/>
    <p:sldId id="322" r:id="rId20"/>
    <p:sldId id="323" r:id="rId21"/>
    <p:sldId id="325" r:id="rId22"/>
    <p:sldId id="326" r:id="rId23"/>
    <p:sldId id="353" r:id="rId24"/>
    <p:sldId id="327" r:id="rId25"/>
    <p:sldId id="360" r:id="rId26"/>
    <p:sldId id="328" r:id="rId27"/>
    <p:sldId id="329" r:id="rId28"/>
    <p:sldId id="330" r:id="rId29"/>
    <p:sldId id="331" r:id="rId30"/>
    <p:sldId id="332" r:id="rId31"/>
    <p:sldId id="333" r:id="rId32"/>
    <p:sldId id="336" r:id="rId33"/>
    <p:sldId id="337" r:id="rId34"/>
    <p:sldId id="338" r:id="rId35"/>
    <p:sldId id="354" r:id="rId36"/>
    <p:sldId id="355" r:id="rId37"/>
    <p:sldId id="358" r:id="rId38"/>
    <p:sldId id="357" r:id="rId39"/>
    <p:sldId id="359" r:id="rId40"/>
    <p:sldId id="356" r:id="rId41"/>
    <p:sldId id="305" r:id="rId4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53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31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01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2023-10-04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04/10/2023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png"/><Relationship Id="rId4" Type="http://schemas.openxmlformats.org/officeDocument/2006/relationships/image" Target="../media/image29.wmf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oleObject" Target="../embeddings/oleObject4.bin"/><Relationship Id="rId7" Type="http://schemas.openxmlformats.org/officeDocument/2006/relationships/image" Target="../media/image3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1.png"/><Relationship Id="rId4" Type="http://schemas.openxmlformats.org/officeDocument/2006/relationships/image" Target="../media/image42.wmf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.png"/><Relationship Id="rId3" Type="http://schemas.openxmlformats.org/officeDocument/2006/relationships/slide" Target="slide5.xml"/><Relationship Id="rId7" Type="http://schemas.openxmlformats.org/officeDocument/2006/relationships/slide" Target="slide10.xml"/><Relationship Id="rId12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5.xml"/><Relationship Id="rId5" Type="http://schemas.openxmlformats.org/officeDocument/2006/relationships/slide" Target="slide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wmf"/><Relationship Id="rId11" Type="http://schemas.openxmlformats.org/officeDocument/2006/relationships/slide" Target="slide16.xml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7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1.png"/><Relationship Id="rId4" Type="http://schemas.openxmlformats.org/officeDocument/2006/relationships/image" Target="../media/image48.wmf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0.png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38.xml"/><Relationship Id="rId3" Type="http://schemas.openxmlformats.org/officeDocument/2006/relationships/slide" Target="slide26.xml"/><Relationship Id="rId7" Type="http://schemas.openxmlformats.org/officeDocument/2006/relationships/slide" Target="slide33.xml"/><Relationship Id="rId12" Type="http://schemas.openxmlformats.org/officeDocument/2006/relationships/slide" Target="slide37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8.xml"/><Relationship Id="rId9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4011910"/>
            <a:ext cx="5436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Campionamento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tecnica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ripresa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elaborazione</a:t>
            </a:r>
            <a:endParaRPr kumimoji="0" lang="en-US" altLang="ko-KR" sz="12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Imaging </a:t>
            </a:r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planetario</a:t>
            </a:r>
            <a:endParaRPr lang="en-US" altLang="ko-KR" sz="3200" b="1" i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611560" y="4803998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(To) 04/10/2023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38400"/>
              </p:ext>
            </p:extLst>
          </p:nvPr>
        </p:nvGraphicFramePr>
        <p:xfrm>
          <a:off x="7305672" y="680836"/>
          <a:ext cx="1365029" cy="1780832"/>
        </p:xfrm>
        <a:graphic>
          <a:graphicData uri="http://schemas.openxmlformats.org/drawingml/2006/table">
            <a:tbl>
              <a:tblPr/>
              <a:tblGrid>
                <a:gridCol w="67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285"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Lunghezza d'onda [nm]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Violetto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380-435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Indaco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435-500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500-520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520-565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53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Giallo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565-590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53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Arancione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590-625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4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Rosso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625-740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Gruppo 6"/>
          <p:cNvGrpSpPr/>
          <p:nvPr/>
        </p:nvGrpSpPr>
        <p:grpSpPr>
          <a:xfrm>
            <a:off x="107504" y="843559"/>
            <a:ext cx="4176464" cy="1440160"/>
            <a:chOff x="2083206" y="2564880"/>
            <a:chExt cx="4502256" cy="1544583"/>
          </a:xfrm>
        </p:grpSpPr>
        <p:grpSp>
          <p:nvGrpSpPr>
            <p:cNvPr id="10" name="Gruppo 9"/>
            <p:cNvGrpSpPr/>
            <p:nvPr/>
          </p:nvGrpSpPr>
          <p:grpSpPr>
            <a:xfrm>
              <a:off x="2083206" y="2581210"/>
              <a:ext cx="4502256" cy="1528253"/>
              <a:chOff x="2087970" y="2000594"/>
              <a:chExt cx="4502256" cy="1528253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25"/>
              <a:stretch/>
            </p:blipFill>
            <p:spPr>
              <a:xfrm>
                <a:off x="2699792" y="2000594"/>
                <a:ext cx="3347864" cy="1528253"/>
              </a:xfrm>
              <a:prstGeom prst="rect">
                <a:avLst/>
              </a:prstGeom>
            </p:spPr>
          </p:pic>
          <p:cxnSp>
            <p:nvCxnSpPr>
              <p:cNvPr id="14" name="Connettore 4 13"/>
              <p:cNvCxnSpPr/>
              <p:nvPr/>
            </p:nvCxnSpPr>
            <p:spPr>
              <a:xfrm rot="10800000" flipV="1">
                <a:off x="2087970" y="2988604"/>
                <a:ext cx="648072" cy="451835"/>
              </a:xfrm>
              <a:prstGeom prst="bentConnector3">
                <a:avLst>
                  <a:gd name="adj1" fmla="val 13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4 14"/>
              <p:cNvCxnSpPr/>
              <p:nvPr/>
            </p:nvCxnSpPr>
            <p:spPr>
              <a:xfrm>
                <a:off x="6031284" y="3377531"/>
                <a:ext cx="558942" cy="62908"/>
              </a:xfrm>
              <a:prstGeom prst="bentConnector3">
                <a:avLst>
                  <a:gd name="adj1" fmla="val -432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2101213" y="3071107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7030A0"/>
                    </a:solidFill>
                  </a:rPr>
                  <a:t>UV</a:t>
                </a: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6047432" y="3082340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IR</a:t>
                </a:r>
              </a:p>
            </p:txBody>
          </p:sp>
        </p:grpSp>
        <p:sp>
          <p:nvSpPr>
            <p:cNvPr id="12" name="Ovale 11"/>
            <p:cNvSpPr/>
            <p:nvPr/>
          </p:nvSpPr>
          <p:spPr>
            <a:xfrm>
              <a:off x="4116932" y="2564880"/>
              <a:ext cx="504056" cy="837247"/>
            </a:xfrm>
            <a:prstGeom prst="ellipse">
              <a:avLst/>
            </a:prstGeom>
            <a:noFill/>
            <a:ln w="1905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4107071" y="736763"/>
            <a:ext cx="3276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Radiazione luminosa</a:t>
            </a:r>
            <a:r>
              <a:rPr lang="it-IT" sz="1600" dirty="0">
                <a:solidFill>
                  <a:srgbClr val="0070C0"/>
                </a:solidFill>
              </a:rPr>
              <a:t>: l'intervallo dello spettro elettromagnetico da 400 nm a 700 nm in grado di generare una sensazione visiva al nostro occhio.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216547" y="2145522"/>
            <a:ext cx="225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Spettro visibile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41518" y="2357488"/>
            <a:ext cx="76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Un sensore non è in grado di distinguere i colori. Di conseguenza per sua natura un sensore è monocromatico. Una camera a colori è caratterizzata da una </a:t>
            </a: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</a:rPr>
              <a:t>matrice di Bayer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109566" y="3521090"/>
            <a:ext cx="4766690" cy="1310689"/>
            <a:chOff x="2109566" y="3221987"/>
            <a:chExt cx="4766690" cy="131068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9566" y="3221987"/>
              <a:ext cx="4766690" cy="9196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CasellaDiTesto 21"/>
            <p:cNvSpPr txBox="1"/>
            <p:nvPr/>
          </p:nvSpPr>
          <p:spPr>
            <a:xfrm>
              <a:off x="3454118" y="4255677"/>
              <a:ext cx="216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Eastman</a:t>
              </a:r>
              <a:r>
                <a:rPr lang="it-IT" sz="1200" dirty="0"/>
                <a:t> Kodak Company)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134669" y="2981417"/>
            <a:ext cx="2163756" cy="2056610"/>
            <a:chOff x="134669" y="2981417"/>
            <a:chExt cx="2163756" cy="2056610"/>
          </a:xfrm>
        </p:grpSpPr>
        <p:grpSp>
          <p:nvGrpSpPr>
            <p:cNvPr id="11" name="Gruppo 10"/>
            <p:cNvGrpSpPr/>
            <p:nvPr/>
          </p:nvGrpSpPr>
          <p:grpSpPr>
            <a:xfrm>
              <a:off x="134669" y="2981417"/>
              <a:ext cx="2163756" cy="2056610"/>
              <a:chOff x="134669" y="2981417"/>
              <a:chExt cx="2163756" cy="2056610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880" y="2981417"/>
                <a:ext cx="1415334" cy="1594945"/>
              </a:xfrm>
              <a:prstGeom prst="rect">
                <a:avLst/>
              </a:prstGeom>
            </p:spPr>
          </p:pic>
          <p:sp>
            <p:nvSpPr>
              <p:cNvPr id="21" name="CasellaDiTesto 20"/>
              <p:cNvSpPr txBox="1"/>
              <p:nvPr/>
            </p:nvSpPr>
            <p:spPr>
              <a:xfrm>
                <a:off x="134669" y="457636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Bryce</a:t>
                </a:r>
                <a:r>
                  <a:rPr lang="it-IT" sz="1200" dirty="0"/>
                  <a:t> Bayer</a:t>
                </a:r>
              </a:p>
              <a:p>
                <a:pPr algn="ctr"/>
                <a:r>
                  <a:rPr lang="it-IT" sz="1200" dirty="0"/>
                  <a:t>(15/08/1929-13/11/2012)</a:t>
                </a:r>
              </a:p>
            </p:txBody>
          </p:sp>
        </p:grpSp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9456" y="2987072"/>
              <a:ext cx="244758" cy="150118"/>
            </a:xfrm>
            <a:prstGeom prst="rect">
              <a:avLst/>
            </a:prstGeom>
          </p:spPr>
        </p:pic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5DACD490-EE24-9BAC-AD06-6C4322D55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679" y="2607394"/>
            <a:ext cx="1822283" cy="238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23966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Un sensore non è in grado di distinguere i colori. Di conseguenza per sua natura un sensore è monocromatico. Una camera a colori è caratterizzata da una 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matrice di Bayer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08208" y="3651870"/>
            <a:ext cx="3276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matrice di Bayer viene posta sopra al sensore. In questo modo il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corrispondente memorizzerà il colore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408208" y="1525765"/>
            <a:ext cx="8254215" cy="1931819"/>
            <a:chOff x="408208" y="1525765"/>
            <a:chExt cx="8254215" cy="1931819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208" y="1525765"/>
              <a:ext cx="4893171" cy="19318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CasellaDiTesto 23"/>
            <p:cNvSpPr txBox="1"/>
            <p:nvPr/>
          </p:nvSpPr>
          <p:spPr>
            <a:xfrm>
              <a:off x="5386059" y="1848566"/>
              <a:ext cx="3276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La matrice di Bayer è del tipo RGGB, perché l’occhio umano è sensibile al colore verde</a:t>
              </a:r>
            </a:p>
          </p:txBody>
        </p:sp>
      </p:grpSp>
      <p:sp>
        <p:nvSpPr>
          <p:cNvPr id="25" name="Freccia in giù 24"/>
          <p:cNvSpPr/>
          <p:nvPr/>
        </p:nvSpPr>
        <p:spPr>
          <a:xfrm rot="16200000">
            <a:off x="3712083" y="411243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4608271" y="365187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Processo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demoisacizzazione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: attraverso l’interpolazione si ricostruiscono le zone dove manca l’informazione del colore ricostruendo l’immagine  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246384"/>
            <a:ext cx="7119957" cy="22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3827E-7 L 0.00399 -0.344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72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monocromatico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95536" y="77155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ottenere una immagine a colori da un sensore monocromatico servono:</a:t>
            </a:r>
          </a:p>
          <a:p>
            <a:pPr defTabSz="457200" latinLnBrk="0"/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Filtri RGB                                                             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91355"/>
            <a:ext cx="2162422" cy="200453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364088" y="793705"/>
            <a:ext cx="251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pPr defTabSz="457200" latinLnBrk="0"/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Ruota portafiltri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5" y="1659362"/>
            <a:ext cx="2256284" cy="220853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99690" y="4050780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ottenere una immagine a colori da un sensore monocromatico cosa bisogna fare: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Combinare le acquisizioni fatte per ciascun filtro</a:t>
            </a:r>
          </a:p>
        </p:txBody>
      </p:sp>
    </p:spTree>
    <p:extLst>
      <p:ext uri="{BB962C8B-B14F-4D97-AF65-F5344CB8AC3E}">
        <p14:creationId xmlns:p14="http://schemas.microsoft.com/office/powerpoint/2010/main" val="10464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mono vs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65523" y="2355726"/>
            <a:ext cx="390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a colore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Minor costo dell’attrezzatura;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nella elaborazione dati;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 bilanciamento del telescopio;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Utile per chi fa fotografia itinerante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36096" y="2355726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monocromatico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nitidezza dell’immagine -&gt; non c’è l’interpolazione matematica per i colori;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Possibilità di lavorare con maggiore facilità con filtri a banda stretta;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Consigliati in aree ad alto inquinamento luminoso</a:t>
            </a:r>
          </a:p>
        </p:txBody>
      </p:sp>
      <p:sp>
        <p:nvSpPr>
          <p:cNvPr id="3" name="Rettangolo 2"/>
          <p:cNvSpPr/>
          <p:nvPr/>
        </p:nvSpPr>
        <p:spPr>
          <a:xfrm>
            <a:off x="5494844" y="971155"/>
            <a:ext cx="3285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Monocromatico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39552" y="971156"/>
            <a:ext cx="1394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it-IT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</a:t>
            </a:r>
            <a:r>
              <a:rPr lang="it-IT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97" y="710064"/>
            <a:ext cx="1275797" cy="12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Imaging</a:t>
            </a:r>
            <a:r>
              <a:rPr lang="it-IT" sz="2400" b="1" i="1" dirty="0">
                <a:solidFill>
                  <a:srgbClr val="C00000"/>
                </a:solidFill>
              </a:rPr>
              <a:t> planetario: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</a:t>
            </a:r>
            <a:r>
              <a:rPr lang="it-IT" sz="1600" dirty="0"/>
              <a:t>: dimensione angolare del cielo che il nostro singolo pixel può riprendere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1190560"/>
            <a:ext cx="617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Nyquist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  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sfruttare al massimo la risoluzione di uno </a:t>
            </a:r>
          </a:p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strumento è necessario che il più piccolo dettaglio cada su due pixel adiacenti </a:t>
            </a: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2105736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ideale</a:t>
            </a:r>
            <a:r>
              <a:rPr lang="it-IT" sz="1600" dirty="0"/>
              <a:t>: deve essere la metà della risoluzione teorica del telescopio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2915816" y="29317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67032" y="3479054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reale</a:t>
            </a:r>
            <a:r>
              <a:rPr lang="it-IT" sz="1600" dirty="0"/>
              <a:t>: è meglio se il più piccolo dettaglio cada su 3-4 pixel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6502507" y="1190560"/>
            <a:ext cx="2163756" cy="2012583"/>
            <a:chOff x="6502507" y="1190560"/>
            <a:chExt cx="2163756" cy="2012583"/>
          </a:xfrm>
        </p:grpSpPr>
        <p:grpSp>
          <p:nvGrpSpPr>
            <p:cNvPr id="2" name="Gruppo 1"/>
            <p:cNvGrpSpPr/>
            <p:nvPr/>
          </p:nvGrpSpPr>
          <p:grpSpPr>
            <a:xfrm>
              <a:off x="6502507" y="1190560"/>
              <a:ext cx="2163756" cy="2012583"/>
              <a:chOff x="6479755" y="2990134"/>
              <a:chExt cx="2163756" cy="2012583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943" y="2990134"/>
                <a:ext cx="1320216" cy="1562616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6479755" y="454105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Harry </a:t>
                </a:r>
                <a:r>
                  <a:rPr lang="it-IT" sz="1200" dirty="0" err="1"/>
                  <a:t>Nyquist</a:t>
                </a:r>
                <a:endParaRPr lang="it-IT" sz="1200" dirty="0"/>
              </a:p>
              <a:p>
                <a:pPr algn="ctr"/>
                <a:r>
                  <a:rPr lang="it-IT" sz="1200" dirty="0"/>
                  <a:t>(07/02/1889-04/04/1976)</a:t>
                </a:r>
              </a:p>
            </p:txBody>
          </p:sp>
        </p:grp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/>
            <a:srcRect l="696" r="696"/>
            <a:stretch/>
          </p:blipFill>
          <p:spPr>
            <a:xfrm>
              <a:off x="7906972" y="1197208"/>
              <a:ext cx="276939" cy="174005"/>
            </a:xfrm>
            <a:prstGeom prst="rect">
              <a:avLst/>
            </a:prstGeom>
          </p:spPr>
        </p:pic>
      </p:grpSp>
      <p:grpSp>
        <p:nvGrpSpPr>
          <p:cNvPr id="17" name="Gruppo 16"/>
          <p:cNvGrpSpPr/>
          <p:nvPr/>
        </p:nvGrpSpPr>
        <p:grpSpPr>
          <a:xfrm>
            <a:off x="6479756" y="3218822"/>
            <a:ext cx="2163756" cy="1811202"/>
            <a:chOff x="6479756" y="3218822"/>
            <a:chExt cx="2163756" cy="1811202"/>
          </a:xfrm>
        </p:grpSpPr>
        <p:grpSp>
          <p:nvGrpSpPr>
            <p:cNvPr id="3" name="Gruppo 2"/>
            <p:cNvGrpSpPr/>
            <p:nvPr/>
          </p:nvGrpSpPr>
          <p:grpSpPr>
            <a:xfrm>
              <a:off x="6479756" y="3218822"/>
              <a:ext cx="2163756" cy="1811202"/>
              <a:chOff x="6400995" y="1178932"/>
              <a:chExt cx="2163756" cy="1811202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8224" y="1178932"/>
                <a:ext cx="1789299" cy="1349537"/>
              </a:xfrm>
              <a:prstGeom prst="rect">
                <a:avLst/>
              </a:prstGeom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6400995" y="252846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Claude </a:t>
                </a:r>
                <a:r>
                  <a:rPr lang="it-IT" sz="1200" dirty="0" err="1"/>
                  <a:t>Shannon</a:t>
                </a:r>
                <a:endParaRPr lang="it-IT" sz="1200" dirty="0"/>
              </a:p>
              <a:p>
                <a:pPr algn="ctr"/>
                <a:r>
                  <a:rPr lang="it-IT" sz="1200" dirty="0"/>
                  <a:t>(30/04/1916-24/02/2001)</a:t>
                </a:r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548" y="3222548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8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Campionamento del telescopio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Condizioni</a:t>
            </a:r>
            <a:r>
              <a:rPr lang="it-IT" sz="1600" dirty="0"/>
              <a:t>: </a:t>
            </a:r>
            <a:r>
              <a:rPr lang="it-IT" sz="1600" dirty="0" err="1"/>
              <a:t>seeing</a:t>
            </a:r>
            <a:r>
              <a:rPr lang="it-IT" sz="1600" dirty="0"/>
              <a:t> ideale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960265"/>
            <a:ext cx="617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della risoluzione teorica dello strumento:  </a:t>
            </a:r>
          </a:p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Dawes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90522" y="2514071"/>
            <a:ext cx="216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William </a:t>
            </a:r>
            <a:r>
              <a:rPr lang="it-IT" sz="1200" dirty="0" err="1"/>
              <a:t>Rutter</a:t>
            </a:r>
            <a:r>
              <a:rPr lang="it-IT" sz="1200" dirty="0"/>
              <a:t> </a:t>
            </a:r>
            <a:r>
              <a:rPr lang="it-IT" sz="1200" dirty="0" err="1"/>
              <a:t>Dawes</a:t>
            </a:r>
            <a:endParaRPr lang="it-IT" sz="1200" dirty="0"/>
          </a:p>
          <a:p>
            <a:pPr algn="ctr"/>
            <a:r>
              <a:rPr lang="it-IT" sz="1200" dirty="0"/>
              <a:t>(19/03/1799-15/02/1868)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4391980" y="278611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350700" y="2120283"/>
            <a:ext cx="7665159" cy="719138"/>
            <a:chOff x="899592" y="1589181"/>
            <a:chExt cx="7665159" cy="719138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2473192" y="1611546"/>
              <a:ext cx="60915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Symbol" panose="05050102010706020507" pitchFamily="18" charset="2"/>
                <a:buChar char="l"/>
              </a:pPr>
              <a:r>
                <a:rPr lang="it-IT" sz="1600" dirty="0"/>
                <a:t>= lunghezza d’onda della luce nel visibile [nm]</a:t>
              </a:r>
            </a:p>
            <a:p>
              <a:r>
                <a:rPr lang="it-IT" sz="1600" dirty="0"/>
                <a:t>d = diametro maggiore della lente [mm]</a:t>
              </a:r>
            </a:p>
          </p:txBody>
        </p:sp>
        <p:graphicFrame>
          <p:nvGraphicFramePr>
            <p:cNvPr id="17" name="Oggetto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016546"/>
                </p:ext>
              </p:extLst>
            </p:nvPr>
          </p:nvGraphicFramePr>
          <p:xfrm>
            <a:off x="899592" y="1589181"/>
            <a:ext cx="1463675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799920" imgH="393480" progId="Equation.3">
                    <p:embed/>
                  </p:oleObj>
                </mc:Choice>
                <mc:Fallback>
                  <p:oleObj name="Equazione" r:id="rId3" imgW="79992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9592" y="1589181"/>
                          <a:ext cx="1463675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269887"/>
              </p:ext>
            </p:extLst>
          </p:nvPr>
        </p:nvGraphicFramePr>
        <p:xfrm>
          <a:off x="1147629" y="3117460"/>
          <a:ext cx="265112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447560" imgH="393480" progId="Equation.3">
                  <p:embed/>
                </p:oleObj>
              </mc:Choice>
              <mc:Fallback>
                <p:oleObj name="Equazione" r:id="rId5" imgW="14475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7629" y="3117460"/>
                        <a:ext cx="2651125" cy="719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3826310" y="3183155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Risoluzione teorica dello strumento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9552" y="4258666"/>
            <a:ext cx="479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Dalla condizione del campionamento reale, dobbiamo calcolare il campionamento ottimale del setup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779374" y="3906430"/>
            <a:ext cx="2121755" cy="1150025"/>
            <a:chOff x="5127238" y="3877565"/>
            <a:chExt cx="2121755" cy="1150025"/>
          </a:xfrm>
        </p:grpSpPr>
        <p:graphicFrame>
          <p:nvGraphicFramePr>
            <p:cNvPr id="19" name="Oggetto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5315081"/>
                </p:ext>
              </p:extLst>
            </p:nvPr>
          </p:nvGraphicFramePr>
          <p:xfrm>
            <a:off x="5127238" y="3877565"/>
            <a:ext cx="2070100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7" imgW="1130040" imgH="393480" progId="Equation.3">
                    <p:embed/>
                  </p:oleObj>
                </mc:Choice>
                <mc:Fallback>
                  <p:oleObj name="Equazione" r:id="rId7" imgW="11300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27238" y="3877565"/>
                          <a:ext cx="2070100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CasellaDiTesto 21"/>
            <p:cNvSpPr txBox="1"/>
            <p:nvPr/>
          </p:nvSpPr>
          <p:spPr>
            <a:xfrm>
              <a:off x="5127238" y="4596703"/>
              <a:ext cx="2121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600">
                  <a:solidFill>
                    <a:schemeClr val="accent4">
                      <a:lumMod val="75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Campionamento per garantire che il dettaglio cada su 3-4 pixel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699285" y="797402"/>
            <a:ext cx="1085199" cy="1629542"/>
            <a:chOff x="6958451" y="944715"/>
            <a:chExt cx="1085199" cy="162954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58451" y="950448"/>
              <a:ext cx="1085199" cy="162380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2360" y="944715"/>
              <a:ext cx="231290" cy="152164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E6A87F-3DA9-B95D-C08F-5780119F4DAC}"/>
              </a:ext>
            </a:extLst>
          </p:cNvPr>
          <p:cNvSpPr txBox="1"/>
          <p:nvPr/>
        </p:nvSpPr>
        <p:spPr>
          <a:xfrm>
            <a:off x="309436" y="1512061"/>
            <a:ext cx="745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potere risolutivo è la capacità di qualsiasi strumento a mostrare separati due dettagli posti vicini</a:t>
            </a:r>
          </a:p>
        </p:txBody>
      </p:sp>
    </p:spTree>
    <p:extLst>
      <p:ext uri="{BB962C8B-B14F-4D97-AF65-F5344CB8AC3E}">
        <p14:creationId xmlns:p14="http://schemas.microsoft.com/office/powerpoint/2010/main" val="400447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 animBg="1"/>
      <p:bldP spid="13" grpId="0"/>
      <p:bldP spid="1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5477" y="667060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 campionamento 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1107916"/>
            <a:ext cx="393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</a:t>
            </a:r>
            <a:r>
              <a:rPr lang="it-IT" sz="1000" dirty="0"/>
              <a:t>p</a:t>
            </a:r>
            <a:r>
              <a:rPr lang="it-IT" sz="1600" dirty="0"/>
              <a:t>= dimensione del pixel della camera [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m]</a:t>
            </a:r>
          </a:p>
          <a:p>
            <a:r>
              <a:rPr lang="it-IT" sz="1600" dirty="0"/>
              <a:t>F = lunghezza focale del telescopio [mm]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911707"/>
              </p:ext>
            </p:extLst>
          </p:nvPr>
        </p:nvGraphicFramePr>
        <p:xfrm>
          <a:off x="441325" y="1041400"/>
          <a:ext cx="3179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739880" imgH="393480" progId="Equation.3">
                  <p:embed/>
                </p:oleObj>
              </mc:Choice>
              <mc:Fallback>
                <p:oleObj name="Equazione" r:id="rId3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325" y="1041400"/>
                        <a:ext cx="31797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149675"/>
            <a:ext cx="2972768" cy="150559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304582" y="1893064"/>
            <a:ext cx="4443882" cy="2334870"/>
            <a:chOff x="4304582" y="1893064"/>
            <a:chExt cx="4443882" cy="2334870"/>
          </a:xfrm>
        </p:grpSpPr>
        <p:graphicFrame>
          <p:nvGraphicFramePr>
            <p:cNvPr id="12" name="Oggetto 11"/>
            <p:cNvGraphicFramePr>
              <a:graphicFrameLocks noChangeAspect="1"/>
            </p:cNvGraphicFramePr>
            <p:nvPr/>
          </p:nvGraphicFramePr>
          <p:xfrm>
            <a:off x="5724128" y="2994015"/>
            <a:ext cx="1624012" cy="1158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6" imgW="888840" imgH="634680" progId="Equation.3">
                    <p:embed/>
                  </p:oleObj>
                </mc:Choice>
                <mc:Fallback>
                  <p:oleObj name="Equazione" r:id="rId6" imgW="888840" imgH="634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24128" y="2994015"/>
                          <a:ext cx="1624012" cy="115887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CasellaDiTesto 12"/>
            <p:cNvSpPr txBox="1"/>
            <p:nvPr/>
          </p:nvSpPr>
          <p:spPr>
            <a:xfrm>
              <a:off x="4304582" y="1893064"/>
              <a:ext cx="44438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/>
                <a:t>206.265 è la conversione di una unità di cielo in secondi d’arco, convertita in radianti e proiettata su un sensore con dimensione di pixel e lunghezza focale di 1mm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4355976" y="1893064"/>
              <a:ext cx="4392488" cy="23348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hlinkClick r:id="rId8" action="ppaction://hlinksldjump"/>
          </p:cNvPr>
          <p:cNvSpPr txBox="1"/>
          <p:nvPr/>
        </p:nvSpPr>
        <p:spPr>
          <a:xfrm>
            <a:off x="8442289" y="4731990"/>
            <a:ext cx="90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10631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SCT 8’’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203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2030 mm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287080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Risoluzione teorica dello strumento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39857"/>
              </p:ext>
            </p:extLst>
          </p:nvPr>
        </p:nvGraphicFramePr>
        <p:xfrm>
          <a:off x="2555776" y="2870807"/>
          <a:ext cx="255746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396800" imgH="393480" progId="Equation.3">
                  <p:embed/>
                </p:oleObj>
              </mc:Choice>
              <mc:Fallback>
                <p:oleObj name="Equazione" r:id="rId3" imgW="1396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2870807"/>
                        <a:ext cx="2557462" cy="719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107504" y="386141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690373"/>
              </p:ext>
            </p:extLst>
          </p:nvPr>
        </p:nvGraphicFramePr>
        <p:xfrm>
          <a:off x="2483768" y="3867894"/>
          <a:ext cx="28368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549080" imgH="393480" progId="Equation.3">
                  <p:embed/>
                </p:oleObj>
              </mc:Choice>
              <mc:Fallback>
                <p:oleObj name="Equazione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3867894"/>
                        <a:ext cx="28368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567" y="636566"/>
            <a:ext cx="2565207" cy="20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Camera: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Zwo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Asi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174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 D</a:t>
            </a:r>
            <a:r>
              <a:rPr lang="it-IT" sz="1600" baseline="-250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= 5,86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it-IT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8" y="257175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4188"/>
              </p:ext>
            </p:extLst>
          </p:nvPr>
        </p:nvGraphicFramePr>
        <p:xfrm>
          <a:off x="2155825" y="2593975"/>
          <a:ext cx="63833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492360" imgH="393480" progId="Equation.3">
                  <p:embed/>
                </p:oleObj>
              </mc:Choice>
              <mc:Fallback>
                <p:oleObj name="Equazione" r:id="rId3" imgW="3492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5825" y="2593975"/>
                        <a:ext cx="6383338" cy="72072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748542"/>
            <a:ext cx="1565518" cy="151333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528" y="3543606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Ogni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registra un dettaglio di 0,595’’</a:t>
            </a:r>
          </a:p>
        </p:txBody>
      </p:sp>
    </p:spTree>
    <p:extLst>
      <p:ext uri="{BB962C8B-B14F-4D97-AF65-F5344CB8AC3E}">
        <p14:creationId xmlns:p14="http://schemas.microsoft.com/office/powerpoint/2010/main" val="19435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Camera: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Zwo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Asi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174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 D</a:t>
            </a:r>
            <a:r>
              <a:rPr lang="it-IT" sz="1600" baseline="-250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= 5,86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it-IT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8" y="257175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544516"/>
              </p:ext>
            </p:extLst>
          </p:nvPr>
        </p:nvGraphicFramePr>
        <p:xfrm>
          <a:off x="2155825" y="2593975"/>
          <a:ext cx="63833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492360" imgH="393480" progId="Equation.3">
                  <p:embed/>
                </p:oleObj>
              </mc:Choice>
              <mc:Fallback>
                <p:oleObj name="Equazione" r:id="rId3" imgW="3492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5825" y="2593975"/>
                        <a:ext cx="6383338" cy="72072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323528" y="35436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minore (raccoglie meno dettagli) rispetto al campionamento ottimale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290647" y="159203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405981"/>
              </p:ext>
            </p:extLst>
          </p:nvPr>
        </p:nvGraphicFramePr>
        <p:xfrm>
          <a:off x="2085617" y="1598513"/>
          <a:ext cx="28368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549080" imgH="393480" progId="Equation.3">
                  <p:embed/>
                </p:oleObj>
              </mc:Choice>
              <mc:Fallback>
                <p:oleObj name="Equazione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617" y="1598513"/>
                        <a:ext cx="28368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1028645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7" imgW="596880" imgH="228600" progId="Equation.3">
                    <p:embed/>
                  </p:oleObj>
                </mc:Choice>
                <mc:Fallback>
                  <p:oleObj name="Equazione" r:id="rId7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Sotto 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818284" y="669251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SCT 8’’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203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2030 mm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564" y="596705"/>
            <a:ext cx="1406166" cy="111035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05" y="652027"/>
            <a:ext cx="895286" cy="8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5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planetario</a:t>
            </a:r>
            <a:endParaRPr lang="en-US" altLang="ko-KR" sz="40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itchFamily="50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5361468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introduzione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Camera di ripresa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Principio di funzionamento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CCD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CCD vs 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a colori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monocromatico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mono vs colori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Calcolo del 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Campionamento del telescopio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Campionamento della camera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defTabSz="457200" latinLnBrk="0">
              <a:buNone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3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>
            <a:hlinkClick r:id="rId4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5" action="ppaction://hlinksldjump"/>
          </p:cNvPr>
          <p:cNvSpPr/>
          <p:nvPr/>
        </p:nvSpPr>
        <p:spPr>
          <a:xfrm>
            <a:off x="7234911" y="211555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6" action="ppaction://hlinksldjump"/>
          </p:cNvPr>
          <p:cNvSpPr/>
          <p:nvPr/>
        </p:nvSpPr>
        <p:spPr>
          <a:xfrm>
            <a:off x="7234911" y="242049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7" action="ppaction://hlinksldjump"/>
          </p:cNvPr>
          <p:cNvSpPr/>
          <p:nvPr/>
        </p:nvSpPr>
        <p:spPr>
          <a:xfrm>
            <a:off x="7229181" y="27217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8" action="ppaction://hlinksldjump"/>
          </p:cNvPr>
          <p:cNvSpPr/>
          <p:nvPr/>
        </p:nvSpPr>
        <p:spPr>
          <a:xfrm>
            <a:off x="7234911" y="300159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9" action="ppaction://hlinksldjump"/>
          </p:cNvPr>
          <p:cNvSpPr/>
          <p:nvPr/>
        </p:nvSpPr>
        <p:spPr>
          <a:xfrm>
            <a:off x="7241787" y="329808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10" action="ppaction://hlinksldjump"/>
          </p:cNvPr>
          <p:cNvSpPr/>
          <p:nvPr/>
        </p:nvSpPr>
        <p:spPr>
          <a:xfrm>
            <a:off x="7242933" y="38973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11" action="ppaction://hlinksldjump"/>
          </p:cNvPr>
          <p:cNvSpPr/>
          <p:nvPr/>
        </p:nvSpPr>
        <p:spPr>
          <a:xfrm>
            <a:off x="7241787" y="418412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2" action="ppaction://hlinksldjump"/>
          </p:cNvPr>
          <p:cNvSpPr/>
          <p:nvPr/>
        </p:nvSpPr>
        <p:spPr>
          <a:xfrm>
            <a:off x="7242933" y="448778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528" y="35436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minore (raccoglie meno dettagli) rispetto al campionamento ottimale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287339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596880" imgH="228600" progId="Equation.3">
                    <p:embed/>
                  </p:oleObj>
                </mc:Choice>
                <mc:Fallback>
                  <p:oleObj name="Equazione" r:id="rId3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Sotto 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218536" y="2255488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 </a:t>
            </a:r>
            <a:r>
              <a:rPr lang="it-IT" sz="1200" dirty="0" err="1"/>
              <a:t>photosite</a:t>
            </a:r>
            <a:r>
              <a:rPr lang="it-IT" sz="1200" dirty="0"/>
              <a:t>. In caso di due stelle che cadono in due </a:t>
            </a:r>
            <a:r>
              <a:rPr lang="it-IT" sz="1200" dirty="0" err="1"/>
              <a:t>photosite</a:t>
            </a:r>
            <a:r>
              <a:rPr lang="it-IT" sz="1200" dirty="0"/>
              <a:t> la forma che si ottiene è un rettangolo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27" y="2305870"/>
            <a:ext cx="2922629" cy="1188000"/>
          </a:xfrm>
          <a:prstGeom prst="rect">
            <a:avLst/>
          </a:prstGeom>
        </p:spPr>
      </p:pic>
      <p:sp>
        <p:nvSpPr>
          <p:cNvPr id="21" name="Freccia in giù 20"/>
          <p:cNvSpPr/>
          <p:nvPr/>
        </p:nvSpPr>
        <p:spPr>
          <a:xfrm rot="16200000">
            <a:off x="3660790" y="22550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in giù 21"/>
          <p:cNvSpPr/>
          <p:nvPr/>
        </p:nvSpPr>
        <p:spPr>
          <a:xfrm rot="16200000">
            <a:off x="3660790" y="297376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4218536" y="3003855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dell’intersezione </a:t>
            </a:r>
            <a:r>
              <a:rPr lang="it-IT" sz="1200" dirty="0" err="1"/>
              <a:t>photosite</a:t>
            </a:r>
            <a:r>
              <a:rPr lang="it-IT" sz="1200" dirty="0"/>
              <a:t>. In questo caso il disco stellare è maggiore oppure non distinguibile</a:t>
            </a:r>
          </a:p>
        </p:txBody>
      </p:sp>
    </p:spTree>
    <p:extLst>
      <p:ext uri="{BB962C8B-B14F-4D97-AF65-F5344CB8AC3E}">
        <p14:creationId xmlns:p14="http://schemas.microsoft.com/office/powerpoint/2010/main" val="41255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00399 -0.4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20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9.87654E-7 L -0.29306 -0.701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3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02183" y="1255417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minore (raccoglie meno dettagli) rispetto al campionamento ottimale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13535" y="714370"/>
            <a:ext cx="4125566" cy="418290"/>
            <a:chOff x="2957154" y="4314628"/>
            <a:chExt cx="4125566" cy="418290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287339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596880" imgH="228600" progId="Equation.3">
                    <p:embed/>
                  </p:oleObj>
                </mc:Choice>
                <mc:Fallback>
                  <p:oleObj name="Equazione" r:id="rId3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4628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Sotto 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302183" y="1820394"/>
            <a:ext cx="1762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Soluzione: 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02183" y="213733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il corretto campionamento si può calcolare la lunghezza focale dello strumento che sia compatibile con la risoluzione ottimale e con 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della camera </a:t>
            </a:r>
          </a:p>
        </p:txBody>
      </p:sp>
      <p:graphicFrame>
        <p:nvGraphicFramePr>
          <p:cNvPr id="25" name="Ogget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132297"/>
              </p:ext>
            </p:extLst>
          </p:nvPr>
        </p:nvGraphicFramePr>
        <p:xfrm>
          <a:off x="363617" y="2722106"/>
          <a:ext cx="85439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4673520" imgH="431640" progId="Equation.3">
                  <p:embed/>
                </p:oleObj>
              </mc:Choice>
              <mc:Fallback>
                <p:oleObj name="Equazione" r:id="rId5" imgW="46735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617" y="2722106"/>
                        <a:ext cx="8543925" cy="78898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ccia in giù 25"/>
          <p:cNvSpPr/>
          <p:nvPr/>
        </p:nvSpPr>
        <p:spPr>
          <a:xfrm>
            <a:off x="3672281" y="36544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2631090" y="4271069"/>
            <a:ext cx="1566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Lente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Barlow</a:t>
            </a:r>
            <a:endParaRPr lang="it-IT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28" name="Ogget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773948"/>
              </p:ext>
            </p:extLst>
          </p:nvPr>
        </p:nvGraphicFramePr>
        <p:xfrm>
          <a:off x="4925536" y="4051302"/>
          <a:ext cx="385921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2108160" imgH="419040" progId="Equation.3">
                  <p:embed/>
                </p:oleObj>
              </mc:Choice>
              <mc:Fallback>
                <p:oleObj name="Equazione" r:id="rId7" imgW="21081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25536" y="4051302"/>
                        <a:ext cx="3859213" cy="76517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350418"/>
              </p:ext>
            </p:extLst>
          </p:nvPr>
        </p:nvGraphicFramePr>
        <p:xfrm>
          <a:off x="930279" y="4221271"/>
          <a:ext cx="9540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9" imgW="520560" imgH="241200" progId="Equation.3">
                  <p:embed/>
                </p:oleObj>
              </mc:Choice>
              <mc:Fallback>
                <p:oleObj name="Equazione" r:id="rId9" imgW="5205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0279" y="4221271"/>
                        <a:ext cx="954088" cy="43815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ccia in giù 29"/>
          <p:cNvSpPr/>
          <p:nvPr/>
        </p:nvSpPr>
        <p:spPr>
          <a:xfrm rot="16200000">
            <a:off x="2111211" y="422737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/>
          <p:cNvSpPr/>
          <p:nvPr/>
        </p:nvSpPr>
        <p:spPr>
          <a:xfrm rot="16200000">
            <a:off x="4338652" y="423506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hlinkClick r:id="rId11" action="ppaction://hlinksldjump"/>
          </p:cNvPr>
          <p:cNvSpPr txBox="1"/>
          <p:nvPr/>
        </p:nvSpPr>
        <p:spPr>
          <a:xfrm>
            <a:off x="8334558" y="2345046"/>
            <a:ext cx="90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27685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6" grpId="0" animBg="1"/>
      <p:bldP spid="27" grpId="0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Camera: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Zwo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Asi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178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 D</a:t>
            </a:r>
            <a:r>
              <a:rPr lang="it-IT" sz="1600" baseline="-250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= 2,4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it-IT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8" y="257175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330541"/>
              </p:ext>
            </p:extLst>
          </p:nvPr>
        </p:nvGraphicFramePr>
        <p:xfrm>
          <a:off x="2039938" y="2593975"/>
          <a:ext cx="66167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619440" imgH="393480" progId="Equation.3">
                  <p:embed/>
                </p:oleObj>
              </mc:Choice>
              <mc:Fallback>
                <p:oleObj name="Equazione" r:id="rId3" imgW="36194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9938" y="2593975"/>
                        <a:ext cx="6616700" cy="72072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323528" y="35436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maggiore (raccoglie più dettagli) rispetto al campionamento ottimale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290647" y="159203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/>
        </p:nvGraphicFramePr>
        <p:xfrm>
          <a:off x="2085617" y="1598513"/>
          <a:ext cx="28368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549080" imgH="393480" progId="Equation.3">
                  <p:embed/>
                </p:oleObj>
              </mc:Choice>
              <mc:Fallback>
                <p:oleObj name="Equazione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617" y="1598513"/>
                        <a:ext cx="28368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3855035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7" imgW="596880" imgH="228600" progId="Equation.3">
                    <p:embed/>
                  </p:oleObj>
                </mc:Choice>
                <mc:Fallback>
                  <p:oleObj name="Equazione" r:id="rId7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 err="1">
                  <a:solidFill>
                    <a:schemeClr val="accent4">
                      <a:lumMod val="75000"/>
                    </a:schemeClr>
                  </a:solidFill>
                </a:rPr>
                <a:t>Sovracampionamento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818284" y="669251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SCT 8’’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203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2030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Barlow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3X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208" y="540134"/>
            <a:ext cx="1406166" cy="111035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05" y="652027"/>
            <a:ext cx="895286" cy="8654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7220" y="1502779"/>
            <a:ext cx="1414914" cy="98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7" name="Oggetto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4495100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596880" imgH="228600" progId="Equation.3">
                    <p:embed/>
                  </p:oleObj>
                </mc:Choice>
                <mc:Fallback>
                  <p:oleObj name="Equazione" r:id="rId3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CasellaDiTesto 18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 err="1">
                  <a:solidFill>
                    <a:schemeClr val="accent4">
                      <a:lumMod val="75000"/>
                    </a:schemeClr>
                  </a:solidFill>
                </a:rPr>
                <a:t>Sovracampionamento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0" name="Freccia in giù 19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302183" y="1255417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maggiore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02183" y="221171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Diminuisce la luminosità specifica dell’oggetto                             Ogni pixel riceverà meno luce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L’immagine è meno luminosa e più rumorosa</a:t>
            </a:r>
          </a:p>
        </p:txBody>
      </p:sp>
      <p:sp>
        <p:nvSpPr>
          <p:cNvPr id="23" name="Freccia in giù 22"/>
          <p:cNvSpPr/>
          <p:nvPr/>
        </p:nvSpPr>
        <p:spPr>
          <a:xfrm>
            <a:off x="4355976" y="168960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 rot="16200000">
            <a:off x="4958484" y="2174410"/>
            <a:ext cx="360040" cy="432048"/>
          </a:xfrm>
          <a:prstGeom prst="downArrow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359532" y="3391421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Questo errore è molto comune per i novizi che vogliono avere l’oggetto molto ingrandito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814" y="3918916"/>
            <a:ext cx="1068511" cy="10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9.87654E-7 L -0.28524 -0.7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35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BD93DFD5-89AE-E28F-AEB9-DCA31ED20F8D}"/>
              </a:ext>
            </a:extLst>
          </p:cNvPr>
          <p:cNvGrpSpPr>
            <a:grpSpLocks noChangeAspect="1"/>
          </p:cNvGrpSpPr>
          <p:nvPr/>
        </p:nvGrpSpPr>
        <p:grpSpPr>
          <a:xfrm>
            <a:off x="1107236" y="590323"/>
            <a:ext cx="903231" cy="900000"/>
            <a:chOff x="3513306" y="838899"/>
            <a:chExt cx="1083874" cy="1080000"/>
          </a:xfrm>
        </p:grpSpPr>
        <p:sp>
          <p:nvSpPr>
            <p:cNvPr id="133" name="Ovale 132">
              <a:extLst>
                <a:ext uri="{FF2B5EF4-FFF2-40B4-BE49-F238E27FC236}">
                  <a16:creationId xmlns:a16="http://schemas.microsoft.com/office/drawing/2014/main" id="{D8FB924C-C6CD-4A81-504B-545260CE1699}"/>
                </a:ext>
              </a:extLst>
            </p:cNvPr>
            <p:cNvSpPr/>
            <p:nvPr/>
          </p:nvSpPr>
          <p:spPr>
            <a:xfrm>
              <a:off x="3597090" y="945231"/>
              <a:ext cx="914400" cy="8970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4" name="Rettangolo 133">
              <a:extLst>
                <a:ext uri="{FF2B5EF4-FFF2-40B4-BE49-F238E27FC236}">
                  <a16:creationId xmlns:a16="http://schemas.microsoft.com/office/drawing/2014/main" id="{71DD218C-CE6A-9B82-BFC5-E01093668834}"/>
                </a:ext>
              </a:extLst>
            </p:cNvPr>
            <p:cNvSpPr/>
            <p:nvPr/>
          </p:nvSpPr>
          <p:spPr>
            <a:xfrm>
              <a:off x="3514987" y="83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" name="Rettangolo 134">
              <a:extLst>
                <a:ext uri="{FF2B5EF4-FFF2-40B4-BE49-F238E27FC236}">
                  <a16:creationId xmlns:a16="http://schemas.microsoft.com/office/drawing/2014/main" id="{98908F9B-74AD-771E-E5DE-FBA8647D148B}"/>
                </a:ext>
              </a:extLst>
            </p:cNvPr>
            <p:cNvSpPr/>
            <p:nvPr/>
          </p:nvSpPr>
          <p:spPr>
            <a:xfrm>
              <a:off x="3872749" y="83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" name="Rettangolo 135">
              <a:extLst>
                <a:ext uri="{FF2B5EF4-FFF2-40B4-BE49-F238E27FC236}">
                  <a16:creationId xmlns:a16="http://schemas.microsoft.com/office/drawing/2014/main" id="{10A091EB-F0CE-9501-A59E-C23A9079A9FE}"/>
                </a:ext>
              </a:extLst>
            </p:cNvPr>
            <p:cNvSpPr/>
            <p:nvPr/>
          </p:nvSpPr>
          <p:spPr>
            <a:xfrm>
              <a:off x="4231210" y="83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" name="Rettangolo 136">
              <a:extLst>
                <a:ext uri="{FF2B5EF4-FFF2-40B4-BE49-F238E27FC236}">
                  <a16:creationId xmlns:a16="http://schemas.microsoft.com/office/drawing/2014/main" id="{1FFA112D-1089-EF20-60D7-FD6557FCEAA2}"/>
                </a:ext>
              </a:extLst>
            </p:cNvPr>
            <p:cNvSpPr/>
            <p:nvPr/>
          </p:nvSpPr>
          <p:spPr>
            <a:xfrm>
              <a:off x="3513863" y="119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Rettangolo 137">
              <a:extLst>
                <a:ext uri="{FF2B5EF4-FFF2-40B4-BE49-F238E27FC236}">
                  <a16:creationId xmlns:a16="http://schemas.microsoft.com/office/drawing/2014/main" id="{B0244A83-1EA8-0D3C-DDCC-C69EA2D269E6}"/>
                </a:ext>
              </a:extLst>
            </p:cNvPr>
            <p:cNvSpPr/>
            <p:nvPr/>
          </p:nvSpPr>
          <p:spPr>
            <a:xfrm>
              <a:off x="3873863" y="1200034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Rettangolo 138">
              <a:extLst>
                <a:ext uri="{FF2B5EF4-FFF2-40B4-BE49-F238E27FC236}">
                  <a16:creationId xmlns:a16="http://schemas.microsoft.com/office/drawing/2014/main" id="{C2B91AB2-5FCF-665F-86F4-31393B420274}"/>
                </a:ext>
              </a:extLst>
            </p:cNvPr>
            <p:cNvSpPr/>
            <p:nvPr/>
          </p:nvSpPr>
          <p:spPr>
            <a:xfrm>
              <a:off x="4231615" y="119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Rettangolo 139">
              <a:extLst>
                <a:ext uri="{FF2B5EF4-FFF2-40B4-BE49-F238E27FC236}">
                  <a16:creationId xmlns:a16="http://schemas.microsoft.com/office/drawing/2014/main" id="{D4E47812-8C1E-46E7-C780-A8EBB1793521}"/>
                </a:ext>
              </a:extLst>
            </p:cNvPr>
            <p:cNvSpPr/>
            <p:nvPr/>
          </p:nvSpPr>
          <p:spPr>
            <a:xfrm>
              <a:off x="3513306" y="155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Rettangolo 140">
              <a:extLst>
                <a:ext uri="{FF2B5EF4-FFF2-40B4-BE49-F238E27FC236}">
                  <a16:creationId xmlns:a16="http://schemas.microsoft.com/office/drawing/2014/main" id="{0E37CD85-943D-E154-3FFC-9B3444A5A6A2}"/>
                </a:ext>
              </a:extLst>
            </p:cNvPr>
            <p:cNvSpPr/>
            <p:nvPr/>
          </p:nvSpPr>
          <p:spPr>
            <a:xfrm>
              <a:off x="3879600" y="155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2" name="Rettangolo 141">
              <a:extLst>
                <a:ext uri="{FF2B5EF4-FFF2-40B4-BE49-F238E27FC236}">
                  <a16:creationId xmlns:a16="http://schemas.microsoft.com/office/drawing/2014/main" id="{33EBAAE6-1915-0C09-F81C-1A5C4CAAAFDB}"/>
                </a:ext>
              </a:extLst>
            </p:cNvPr>
            <p:cNvSpPr/>
            <p:nvPr/>
          </p:nvSpPr>
          <p:spPr>
            <a:xfrm>
              <a:off x="4237180" y="155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45A9C7EB-5A56-AF2A-B0BA-84745DDE2021}"/>
              </a:ext>
            </a:extLst>
          </p:cNvPr>
          <p:cNvGrpSpPr>
            <a:grpSpLocks noChangeAspect="1"/>
          </p:cNvGrpSpPr>
          <p:nvPr/>
        </p:nvGrpSpPr>
        <p:grpSpPr>
          <a:xfrm>
            <a:off x="1109796" y="1594474"/>
            <a:ext cx="898593" cy="900000"/>
            <a:chOff x="4786380" y="883723"/>
            <a:chExt cx="1078309" cy="1080000"/>
          </a:xfrm>
        </p:grpSpPr>
        <p:sp>
          <p:nvSpPr>
            <p:cNvPr id="144" name="Rettangolo 143">
              <a:extLst>
                <a:ext uri="{FF2B5EF4-FFF2-40B4-BE49-F238E27FC236}">
                  <a16:creationId xmlns:a16="http://schemas.microsoft.com/office/drawing/2014/main" id="{08BB63E6-E0FB-1497-2FEA-EBEF25808DDC}"/>
                </a:ext>
              </a:extLst>
            </p:cNvPr>
            <p:cNvSpPr/>
            <p:nvPr/>
          </p:nvSpPr>
          <p:spPr>
            <a:xfrm>
              <a:off x="5504689" y="124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Rettangolo 144">
              <a:extLst>
                <a:ext uri="{FF2B5EF4-FFF2-40B4-BE49-F238E27FC236}">
                  <a16:creationId xmlns:a16="http://schemas.microsoft.com/office/drawing/2014/main" id="{FAF235B7-47AA-CE9D-A7C4-F4888F5C0C5F}"/>
                </a:ext>
              </a:extLst>
            </p:cNvPr>
            <p:cNvSpPr/>
            <p:nvPr/>
          </p:nvSpPr>
          <p:spPr>
            <a:xfrm>
              <a:off x="4788061" y="88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Rettangolo 145">
              <a:extLst>
                <a:ext uri="{FF2B5EF4-FFF2-40B4-BE49-F238E27FC236}">
                  <a16:creationId xmlns:a16="http://schemas.microsoft.com/office/drawing/2014/main" id="{8C701DFB-2A84-C39C-ED70-B129A9E4D795}"/>
                </a:ext>
              </a:extLst>
            </p:cNvPr>
            <p:cNvSpPr/>
            <p:nvPr/>
          </p:nvSpPr>
          <p:spPr>
            <a:xfrm>
              <a:off x="5142461" y="88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Rettangolo 146">
              <a:extLst>
                <a:ext uri="{FF2B5EF4-FFF2-40B4-BE49-F238E27FC236}">
                  <a16:creationId xmlns:a16="http://schemas.microsoft.com/office/drawing/2014/main" id="{C0A7D29B-A6FB-B673-B33F-7C1536841BEE}"/>
                </a:ext>
              </a:extLst>
            </p:cNvPr>
            <p:cNvSpPr/>
            <p:nvPr/>
          </p:nvSpPr>
          <p:spPr>
            <a:xfrm>
              <a:off x="5504284" y="88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Rettangolo 147">
              <a:extLst>
                <a:ext uri="{FF2B5EF4-FFF2-40B4-BE49-F238E27FC236}">
                  <a16:creationId xmlns:a16="http://schemas.microsoft.com/office/drawing/2014/main" id="{60523562-B338-25EE-65BF-B95E6A6FFFE6}"/>
                </a:ext>
              </a:extLst>
            </p:cNvPr>
            <p:cNvSpPr/>
            <p:nvPr/>
          </p:nvSpPr>
          <p:spPr>
            <a:xfrm>
              <a:off x="4786937" y="124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Rettangolo 148">
              <a:extLst>
                <a:ext uri="{FF2B5EF4-FFF2-40B4-BE49-F238E27FC236}">
                  <a16:creationId xmlns:a16="http://schemas.microsoft.com/office/drawing/2014/main" id="{5B592D7F-3FAC-1106-0BF2-9F7A313B6196}"/>
                </a:ext>
              </a:extLst>
            </p:cNvPr>
            <p:cNvSpPr/>
            <p:nvPr/>
          </p:nvSpPr>
          <p:spPr>
            <a:xfrm>
              <a:off x="4786380" y="160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Rettangolo 149">
              <a:extLst>
                <a:ext uri="{FF2B5EF4-FFF2-40B4-BE49-F238E27FC236}">
                  <a16:creationId xmlns:a16="http://schemas.microsoft.com/office/drawing/2014/main" id="{13027D5A-4D84-90D8-CD7B-0869823C0F75}"/>
                </a:ext>
              </a:extLst>
            </p:cNvPr>
            <p:cNvSpPr/>
            <p:nvPr/>
          </p:nvSpPr>
          <p:spPr>
            <a:xfrm>
              <a:off x="5145054" y="160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Rettangolo 150">
              <a:extLst>
                <a:ext uri="{FF2B5EF4-FFF2-40B4-BE49-F238E27FC236}">
                  <a16:creationId xmlns:a16="http://schemas.microsoft.com/office/drawing/2014/main" id="{1D44B2EE-ABBE-FCC1-EE4A-53FAE8F7081C}"/>
                </a:ext>
              </a:extLst>
            </p:cNvPr>
            <p:cNvSpPr/>
            <p:nvPr/>
          </p:nvSpPr>
          <p:spPr>
            <a:xfrm>
              <a:off x="5501682" y="160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Rettangolo 151">
              <a:extLst>
                <a:ext uri="{FF2B5EF4-FFF2-40B4-BE49-F238E27FC236}">
                  <a16:creationId xmlns:a16="http://schemas.microsoft.com/office/drawing/2014/main" id="{0BFEB7E0-F217-42C0-C37C-26BF966F1B24}"/>
                </a:ext>
              </a:extLst>
            </p:cNvPr>
            <p:cNvSpPr/>
            <p:nvPr/>
          </p:nvSpPr>
          <p:spPr>
            <a:xfrm>
              <a:off x="5148254" y="1243723"/>
              <a:ext cx="360000" cy="360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5" name="Connettore diritto 154">
            <a:extLst>
              <a:ext uri="{FF2B5EF4-FFF2-40B4-BE49-F238E27FC236}">
                <a16:creationId xmlns:a16="http://schemas.microsoft.com/office/drawing/2014/main" id="{AB211DD8-C1D4-49E1-DAA6-CEC52D404851}"/>
              </a:ext>
            </a:extLst>
          </p:cNvPr>
          <p:cNvCxnSpPr>
            <a:cxnSpLocks/>
          </p:cNvCxnSpPr>
          <p:nvPr/>
        </p:nvCxnSpPr>
        <p:spPr>
          <a:xfrm>
            <a:off x="1712063" y="2504202"/>
            <a:ext cx="19051" cy="1699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ttore diritto 155">
            <a:extLst>
              <a:ext uri="{FF2B5EF4-FFF2-40B4-BE49-F238E27FC236}">
                <a16:creationId xmlns:a16="http://schemas.microsoft.com/office/drawing/2014/main" id="{A59C377B-EFED-74DB-8073-35520F42558C}"/>
              </a:ext>
            </a:extLst>
          </p:cNvPr>
          <p:cNvCxnSpPr>
            <a:cxnSpLocks/>
          </p:cNvCxnSpPr>
          <p:nvPr/>
        </p:nvCxnSpPr>
        <p:spPr>
          <a:xfrm flipH="1">
            <a:off x="1102354" y="2448626"/>
            <a:ext cx="3256" cy="1746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ttore diritto 160">
            <a:extLst>
              <a:ext uri="{FF2B5EF4-FFF2-40B4-BE49-F238E27FC236}">
                <a16:creationId xmlns:a16="http://schemas.microsoft.com/office/drawing/2014/main" id="{44519F81-F400-4B7C-2AE4-74A3C6A24984}"/>
              </a:ext>
            </a:extLst>
          </p:cNvPr>
          <p:cNvCxnSpPr/>
          <p:nvPr/>
        </p:nvCxnSpPr>
        <p:spPr>
          <a:xfrm>
            <a:off x="995774" y="2044474"/>
            <a:ext cx="1116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08019D6B-885B-44B0-F419-12515F261F0D}"/>
              </a:ext>
            </a:extLst>
          </p:cNvPr>
          <p:cNvGrpSpPr>
            <a:grpSpLocks/>
          </p:cNvGrpSpPr>
          <p:nvPr/>
        </p:nvGrpSpPr>
        <p:grpSpPr>
          <a:xfrm>
            <a:off x="4453886" y="615148"/>
            <a:ext cx="900000" cy="900000"/>
            <a:chOff x="4007562" y="1095675"/>
            <a:chExt cx="542201" cy="543553"/>
          </a:xfrm>
        </p:grpSpPr>
        <p:grpSp>
          <p:nvGrpSpPr>
            <p:cNvPr id="173" name="Gruppo 172">
              <a:extLst>
                <a:ext uri="{FF2B5EF4-FFF2-40B4-BE49-F238E27FC236}">
                  <a16:creationId xmlns:a16="http://schemas.microsoft.com/office/drawing/2014/main" id="{EF82DF14-EC59-6263-7B2F-30BFE8622A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7562" y="1098380"/>
              <a:ext cx="540000" cy="540848"/>
              <a:chOff x="3513306" y="838899"/>
              <a:chExt cx="1078309" cy="1080000"/>
            </a:xfrm>
          </p:grpSpPr>
          <p:sp>
            <p:nvSpPr>
              <p:cNvPr id="180" name="Ovale 179">
                <a:extLst>
                  <a:ext uri="{FF2B5EF4-FFF2-40B4-BE49-F238E27FC236}">
                    <a16:creationId xmlns:a16="http://schemas.microsoft.com/office/drawing/2014/main" id="{44062498-B919-13FB-58AF-1B584354465E}"/>
                  </a:ext>
                </a:extLst>
              </p:cNvPr>
              <p:cNvSpPr/>
              <p:nvPr/>
            </p:nvSpPr>
            <p:spPr>
              <a:xfrm>
                <a:off x="3597090" y="945231"/>
                <a:ext cx="914400" cy="89701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Rettangolo 180">
                <a:extLst>
                  <a:ext uri="{FF2B5EF4-FFF2-40B4-BE49-F238E27FC236}">
                    <a16:creationId xmlns:a16="http://schemas.microsoft.com/office/drawing/2014/main" id="{0988DC17-3520-D44B-1BB7-773D7B493BEF}"/>
                  </a:ext>
                </a:extLst>
              </p:cNvPr>
              <p:cNvSpPr/>
              <p:nvPr/>
            </p:nvSpPr>
            <p:spPr>
              <a:xfrm>
                <a:off x="3514987" y="83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2" name="Rettangolo 181">
                <a:extLst>
                  <a:ext uri="{FF2B5EF4-FFF2-40B4-BE49-F238E27FC236}">
                    <a16:creationId xmlns:a16="http://schemas.microsoft.com/office/drawing/2014/main" id="{87C32FD1-5D38-6246-E310-0C27CA4996E3}"/>
                  </a:ext>
                </a:extLst>
              </p:cNvPr>
              <p:cNvSpPr/>
              <p:nvPr/>
            </p:nvSpPr>
            <p:spPr>
              <a:xfrm>
                <a:off x="3872749" y="83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3" name="Rettangolo 182">
                <a:extLst>
                  <a:ext uri="{FF2B5EF4-FFF2-40B4-BE49-F238E27FC236}">
                    <a16:creationId xmlns:a16="http://schemas.microsoft.com/office/drawing/2014/main" id="{2590E2EF-1230-D2B9-271B-BC201247E835}"/>
                  </a:ext>
                </a:extLst>
              </p:cNvPr>
              <p:cNvSpPr/>
              <p:nvPr/>
            </p:nvSpPr>
            <p:spPr>
              <a:xfrm>
                <a:off x="4231210" y="83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4" name="Rettangolo 183">
                <a:extLst>
                  <a:ext uri="{FF2B5EF4-FFF2-40B4-BE49-F238E27FC236}">
                    <a16:creationId xmlns:a16="http://schemas.microsoft.com/office/drawing/2014/main" id="{A7939AD7-CF18-EE41-9288-75B6E73FD128}"/>
                  </a:ext>
                </a:extLst>
              </p:cNvPr>
              <p:cNvSpPr/>
              <p:nvPr/>
            </p:nvSpPr>
            <p:spPr>
              <a:xfrm>
                <a:off x="3513863" y="119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Rettangolo 184">
                <a:extLst>
                  <a:ext uri="{FF2B5EF4-FFF2-40B4-BE49-F238E27FC236}">
                    <a16:creationId xmlns:a16="http://schemas.microsoft.com/office/drawing/2014/main" id="{0EDCB0C0-0ACA-1D8A-70CB-02C5553F0649}"/>
                  </a:ext>
                </a:extLst>
              </p:cNvPr>
              <p:cNvSpPr/>
              <p:nvPr/>
            </p:nvSpPr>
            <p:spPr>
              <a:xfrm>
                <a:off x="3873863" y="1200034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6" name="Rettangolo 185">
                <a:extLst>
                  <a:ext uri="{FF2B5EF4-FFF2-40B4-BE49-F238E27FC236}">
                    <a16:creationId xmlns:a16="http://schemas.microsoft.com/office/drawing/2014/main" id="{454EF73B-969B-980D-9C12-E58796E84642}"/>
                  </a:ext>
                </a:extLst>
              </p:cNvPr>
              <p:cNvSpPr/>
              <p:nvPr/>
            </p:nvSpPr>
            <p:spPr>
              <a:xfrm>
                <a:off x="4231615" y="119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7" name="Rettangolo 186">
                <a:extLst>
                  <a:ext uri="{FF2B5EF4-FFF2-40B4-BE49-F238E27FC236}">
                    <a16:creationId xmlns:a16="http://schemas.microsoft.com/office/drawing/2014/main" id="{7C403813-3232-E1C5-F4EE-86521882332C}"/>
                  </a:ext>
                </a:extLst>
              </p:cNvPr>
              <p:cNvSpPr/>
              <p:nvPr/>
            </p:nvSpPr>
            <p:spPr>
              <a:xfrm>
                <a:off x="3513306" y="155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8" name="Rettangolo 187">
                <a:extLst>
                  <a:ext uri="{FF2B5EF4-FFF2-40B4-BE49-F238E27FC236}">
                    <a16:creationId xmlns:a16="http://schemas.microsoft.com/office/drawing/2014/main" id="{2EF6D552-0515-BCA3-7594-107673AC1224}"/>
                  </a:ext>
                </a:extLst>
              </p:cNvPr>
              <p:cNvSpPr/>
              <p:nvPr/>
            </p:nvSpPr>
            <p:spPr>
              <a:xfrm>
                <a:off x="3871980" y="155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9" name="Rettangolo 188">
                <a:extLst>
                  <a:ext uri="{FF2B5EF4-FFF2-40B4-BE49-F238E27FC236}">
                    <a16:creationId xmlns:a16="http://schemas.microsoft.com/office/drawing/2014/main" id="{BF4BB74F-1BA7-6C7C-5675-1BE670ACDF0A}"/>
                  </a:ext>
                </a:extLst>
              </p:cNvPr>
              <p:cNvSpPr/>
              <p:nvPr/>
            </p:nvSpPr>
            <p:spPr>
              <a:xfrm>
                <a:off x="4228608" y="155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74" name="Connettore diritto 173">
              <a:extLst>
                <a:ext uri="{FF2B5EF4-FFF2-40B4-BE49-F238E27FC236}">
                  <a16:creationId xmlns:a16="http://schemas.microsoft.com/office/drawing/2014/main" id="{87245B38-04ED-949C-DB5A-8E7491360C27}"/>
                </a:ext>
              </a:extLst>
            </p:cNvPr>
            <p:cNvCxnSpPr>
              <a:stCxn id="181" idx="0"/>
              <a:endCxn id="187" idx="2"/>
            </p:cNvCxnSpPr>
            <p:nvPr/>
          </p:nvCxnSpPr>
          <p:spPr>
            <a:xfrm flipH="1">
              <a:off x="4097703" y="1098380"/>
              <a:ext cx="842" cy="5408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diritto 174">
              <a:extLst>
                <a:ext uri="{FF2B5EF4-FFF2-40B4-BE49-F238E27FC236}">
                  <a16:creationId xmlns:a16="http://schemas.microsoft.com/office/drawing/2014/main" id="{F088779E-D00B-9AA4-64BF-792FD5D230C3}"/>
                </a:ext>
              </a:extLst>
            </p:cNvPr>
            <p:cNvCxnSpPr/>
            <p:nvPr/>
          </p:nvCxnSpPr>
          <p:spPr>
            <a:xfrm flipH="1">
              <a:off x="4275775" y="1098380"/>
              <a:ext cx="842" cy="5408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diritto 175">
              <a:extLst>
                <a:ext uri="{FF2B5EF4-FFF2-40B4-BE49-F238E27FC236}">
                  <a16:creationId xmlns:a16="http://schemas.microsoft.com/office/drawing/2014/main" id="{1A888C26-CA7F-E193-3B4B-0608C3EACC8C}"/>
                </a:ext>
              </a:extLst>
            </p:cNvPr>
            <p:cNvCxnSpPr/>
            <p:nvPr/>
          </p:nvCxnSpPr>
          <p:spPr>
            <a:xfrm flipH="1">
              <a:off x="4462345" y="1095675"/>
              <a:ext cx="842" cy="5408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diritto 176">
              <a:extLst>
                <a:ext uri="{FF2B5EF4-FFF2-40B4-BE49-F238E27FC236}">
                  <a16:creationId xmlns:a16="http://schemas.microsoft.com/office/drawing/2014/main" id="{6F06932C-71D0-3585-F397-D6B077F4D2A0}"/>
                </a:ext>
              </a:extLst>
            </p:cNvPr>
            <p:cNvCxnSpPr>
              <a:stCxn id="181" idx="1"/>
              <a:endCxn id="183" idx="3"/>
            </p:cNvCxnSpPr>
            <p:nvPr/>
          </p:nvCxnSpPr>
          <p:spPr>
            <a:xfrm>
              <a:off x="4008404" y="1188522"/>
              <a:ext cx="53895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diritto 177">
              <a:extLst>
                <a:ext uri="{FF2B5EF4-FFF2-40B4-BE49-F238E27FC236}">
                  <a16:creationId xmlns:a16="http://schemas.microsoft.com/office/drawing/2014/main" id="{9A5AD5F1-A537-54C9-BF2B-19CEF5E90264}"/>
                </a:ext>
              </a:extLst>
            </p:cNvPr>
            <p:cNvCxnSpPr/>
            <p:nvPr/>
          </p:nvCxnSpPr>
          <p:spPr>
            <a:xfrm>
              <a:off x="4010808" y="1376235"/>
              <a:ext cx="53895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diritto 178">
              <a:extLst>
                <a:ext uri="{FF2B5EF4-FFF2-40B4-BE49-F238E27FC236}">
                  <a16:creationId xmlns:a16="http://schemas.microsoft.com/office/drawing/2014/main" id="{70D9844D-E40D-721B-D787-5D8E111989F1}"/>
                </a:ext>
              </a:extLst>
            </p:cNvPr>
            <p:cNvCxnSpPr/>
            <p:nvPr/>
          </p:nvCxnSpPr>
          <p:spPr>
            <a:xfrm>
              <a:off x="4007562" y="1561134"/>
              <a:ext cx="53895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Connettore diritto 189">
            <a:extLst>
              <a:ext uri="{FF2B5EF4-FFF2-40B4-BE49-F238E27FC236}">
                <a16:creationId xmlns:a16="http://schemas.microsoft.com/office/drawing/2014/main" id="{02A1D221-4F0A-5CDC-9979-54B9CD9F85C6}"/>
              </a:ext>
            </a:extLst>
          </p:cNvPr>
          <p:cNvCxnSpPr>
            <a:cxnSpLocks/>
          </p:cNvCxnSpPr>
          <p:nvPr/>
        </p:nvCxnSpPr>
        <p:spPr>
          <a:xfrm flipH="1">
            <a:off x="1409708" y="2486943"/>
            <a:ext cx="563" cy="1693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ttore diritto 190">
            <a:extLst>
              <a:ext uri="{FF2B5EF4-FFF2-40B4-BE49-F238E27FC236}">
                <a16:creationId xmlns:a16="http://schemas.microsoft.com/office/drawing/2014/main" id="{F69A00E6-23E1-42B1-87E7-E688405ED6D2}"/>
              </a:ext>
            </a:extLst>
          </p:cNvPr>
          <p:cNvCxnSpPr>
            <a:cxnSpLocks/>
          </p:cNvCxnSpPr>
          <p:nvPr/>
        </p:nvCxnSpPr>
        <p:spPr>
          <a:xfrm flipH="1">
            <a:off x="1993302" y="2513382"/>
            <a:ext cx="17566" cy="1681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uppo 193">
            <a:extLst>
              <a:ext uri="{FF2B5EF4-FFF2-40B4-BE49-F238E27FC236}">
                <a16:creationId xmlns:a16="http://schemas.microsoft.com/office/drawing/2014/main" id="{6DE44B47-7CC8-9F63-FDB1-E4DB7877848C}"/>
              </a:ext>
            </a:extLst>
          </p:cNvPr>
          <p:cNvGrpSpPr>
            <a:grpSpLocks noChangeAspect="1"/>
          </p:cNvGrpSpPr>
          <p:nvPr/>
        </p:nvGrpSpPr>
        <p:grpSpPr>
          <a:xfrm>
            <a:off x="4448876" y="1714883"/>
            <a:ext cx="902287" cy="885023"/>
            <a:chOff x="4433759" y="1785075"/>
            <a:chExt cx="546696" cy="536235"/>
          </a:xfrm>
        </p:grpSpPr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3C426F84-8467-265B-0399-8BA340910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744" y="178633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6" name="Rettangolo 195">
              <a:extLst>
                <a:ext uri="{FF2B5EF4-FFF2-40B4-BE49-F238E27FC236}">
                  <a16:creationId xmlns:a16="http://schemas.microsoft.com/office/drawing/2014/main" id="{3C95F313-D4A8-C7FD-5A17-88F15A995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7743" y="178633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7" name="Rettangolo 196">
              <a:extLst>
                <a:ext uri="{FF2B5EF4-FFF2-40B4-BE49-F238E27FC236}">
                  <a16:creationId xmlns:a16="http://schemas.microsoft.com/office/drawing/2014/main" id="{DADA16B3-CB9C-1F40-AFCC-BBADDE6DB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5612" y="1785771"/>
              <a:ext cx="92129" cy="92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8" name="Rettangolo 197">
              <a:extLst>
                <a:ext uri="{FF2B5EF4-FFF2-40B4-BE49-F238E27FC236}">
                  <a16:creationId xmlns:a16="http://schemas.microsoft.com/office/drawing/2014/main" id="{53D92043-497A-326B-EE09-ACAE86B57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744" y="1785913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9" name="Rettangolo 198">
              <a:extLst>
                <a:ext uri="{FF2B5EF4-FFF2-40B4-BE49-F238E27FC236}">
                  <a16:creationId xmlns:a16="http://schemas.microsoft.com/office/drawing/2014/main" id="{90C77A9B-F5AF-4134-FF3A-E505B0B3A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239" y="1785496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0" name="Rettangolo 199">
              <a:extLst>
                <a:ext uri="{FF2B5EF4-FFF2-40B4-BE49-F238E27FC236}">
                  <a16:creationId xmlns:a16="http://schemas.microsoft.com/office/drawing/2014/main" id="{176A85BB-9941-9DB1-A606-AB7A0D98FE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9537" y="1871503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1" name="Rettangolo 200">
              <a:extLst>
                <a:ext uri="{FF2B5EF4-FFF2-40B4-BE49-F238E27FC236}">
                  <a16:creationId xmlns:a16="http://schemas.microsoft.com/office/drawing/2014/main" id="{305E1D69-FF89-428B-73BB-418B01F27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7406" y="1870944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2" name="Rettangolo 201">
              <a:extLst>
                <a:ext uri="{FF2B5EF4-FFF2-40B4-BE49-F238E27FC236}">
                  <a16:creationId xmlns:a16="http://schemas.microsoft.com/office/drawing/2014/main" id="{F3014133-1AA1-833D-EB11-237E50B77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538" y="1871086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3" name="Rettangolo 202">
              <a:extLst>
                <a:ext uri="{FF2B5EF4-FFF2-40B4-BE49-F238E27FC236}">
                  <a16:creationId xmlns:a16="http://schemas.microsoft.com/office/drawing/2014/main" id="{C746EAB2-9429-3139-5D04-0BBC6D326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6995" y="1869430"/>
              <a:ext cx="92129" cy="921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4" name="Rettangolo 203">
              <a:extLst>
                <a:ext uri="{FF2B5EF4-FFF2-40B4-BE49-F238E27FC236}">
                  <a16:creationId xmlns:a16="http://schemas.microsoft.com/office/drawing/2014/main" id="{4EC81DD4-2FEB-B658-2F50-72F39795F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537" y="1960243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5" name="Rettangolo 204">
              <a:extLst>
                <a:ext uri="{FF2B5EF4-FFF2-40B4-BE49-F238E27FC236}">
                  <a16:creationId xmlns:a16="http://schemas.microsoft.com/office/drawing/2014/main" id="{7CAF004C-E897-19E4-7442-9F05959D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9536" y="1960243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6" name="Rettangolo 205">
              <a:extLst>
                <a:ext uri="{FF2B5EF4-FFF2-40B4-BE49-F238E27FC236}">
                  <a16:creationId xmlns:a16="http://schemas.microsoft.com/office/drawing/2014/main" id="{7DA903DC-1525-68F3-C6F2-24D6D6B1BA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6724" y="1959684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7" name="Rettangolo 206">
              <a:extLst>
                <a:ext uri="{FF2B5EF4-FFF2-40B4-BE49-F238E27FC236}">
                  <a16:creationId xmlns:a16="http://schemas.microsoft.com/office/drawing/2014/main" id="{C701B44D-69E2-4ECB-D963-659F7C86EE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537" y="1959826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8" name="Rettangolo 207">
              <a:extLst>
                <a:ext uri="{FF2B5EF4-FFF2-40B4-BE49-F238E27FC236}">
                  <a16:creationId xmlns:a16="http://schemas.microsoft.com/office/drawing/2014/main" id="{CF7BD2CD-26F7-CD2E-BEB7-02C9EA37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0032" y="1959409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9" name="Rettangolo 208">
              <a:extLst>
                <a:ext uri="{FF2B5EF4-FFF2-40B4-BE49-F238E27FC236}">
                  <a16:creationId xmlns:a16="http://schemas.microsoft.com/office/drawing/2014/main" id="{62620608-DCC3-E7F1-751D-7A78E8120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1330" y="2045416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0" name="Rettangolo 209">
              <a:extLst>
                <a:ext uri="{FF2B5EF4-FFF2-40B4-BE49-F238E27FC236}">
                  <a16:creationId xmlns:a16="http://schemas.microsoft.com/office/drawing/2014/main" id="{C5CFE481-384F-A639-44BF-F5199A60E1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9199" y="2044857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1" name="Rettangolo 210">
              <a:extLst>
                <a:ext uri="{FF2B5EF4-FFF2-40B4-BE49-F238E27FC236}">
                  <a16:creationId xmlns:a16="http://schemas.microsoft.com/office/drawing/2014/main" id="{C50AC1ED-BC8D-B3DE-A748-5F7E7E289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1331" y="2044999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2" name="Rettangolo 211">
              <a:extLst>
                <a:ext uri="{FF2B5EF4-FFF2-40B4-BE49-F238E27FC236}">
                  <a16:creationId xmlns:a16="http://schemas.microsoft.com/office/drawing/2014/main" id="{8EA620F6-782E-B1EB-B1F4-5E0B87A1A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788" y="2043343"/>
              <a:ext cx="92129" cy="921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3" name="Rettangolo 212">
              <a:extLst>
                <a:ext uri="{FF2B5EF4-FFF2-40B4-BE49-F238E27FC236}">
                  <a16:creationId xmlns:a16="http://schemas.microsoft.com/office/drawing/2014/main" id="{15C793B2-3047-F2E0-CF7A-A031D0F0B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433" y="1957554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4" name="Rettangolo 213">
              <a:extLst>
                <a:ext uri="{FF2B5EF4-FFF2-40B4-BE49-F238E27FC236}">
                  <a16:creationId xmlns:a16="http://schemas.microsoft.com/office/drawing/2014/main" id="{F7DD6F4D-C607-4492-1E9D-C4BF6687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239" y="1959826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5" name="Rettangolo 214">
              <a:extLst>
                <a:ext uri="{FF2B5EF4-FFF2-40B4-BE49-F238E27FC236}">
                  <a16:creationId xmlns:a16="http://schemas.microsoft.com/office/drawing/2014/main" id="{B39F90B5-4E7B-11BF-C599-76E4AA232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6446" y="1959115"/>
              <a:ext cx="92186" cy="84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6" name="Rettangolo 215">
              <a:extLst>
                <a:ext uri="{FF2B5EF4-FFF2-40B4-BE49-F238E27FC236}">
                  <a16:creationId xmlns:a16="http://schemas.microsoft.com/office/drawing/2014/main" id="{D2F8C9D9-6B6A-F233-F2A7-C4B3F1859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5374" y="1785194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7" name="Rettangolo 216">
              <a:extLst>
                <a:ext uri="{FF2B5EF4-FFF2-40B4-BE49-F238E27FC236}">
                  <a16:creationId xmlns:a16="http://schemas.microsoft.com/office/drawing/2014/main" id="{9B514352-DFC5-B2B0-31CF-14DE0918C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5869" y="1786623"/>
              <a:ext cx="92186" cy="913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8" name="Rettangolo 217">
              <a:extLst>
                <a:ext uri="{FF2B5EF4-FFF2-40B4-BE49-F238E27FC236}">
                  <a16:creationId xmlns:a16="http://schemas.microsoft.com/office/drawing/2014/main" id="{0A98D5D7-F6AD-3749-8F63-557D2A5CA0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8722" y="1871384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9" name="Rettangolo 218">
              <a:extLst>
                <a:ext uri="{FF2B5EF4-FFF2-40B4-BE49-F238E27FC236}">
                  <a16:creationId xmlns:a16="http://schemas.microsoft.com/office/drawing/2014/main" id="{844D150A-3C8A-3432-A7AF-FD4E7566C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179" y="1869728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0" name="Rettangolo 219">
              <a:extLst>
                <a:ext uri="{FF2B5EF4-FFF2-40B4-BE49-F238E27FC236}">
                  <a16:creationId xmlns:a16="http://schemas.microsoft.com/office/drawing/2014/main" id="{FEFB8A89-E626-5A02-882A-0D14012CC3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9686" y="1785492"/>
              <a:ext cx="87560" cy="875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1" name="Rettangolo 220">
              <a:extLst>
                <a:ext uri="{FF2B5EF4-FFF2-40B4-BE49-F238E27FC236}">
                  <a16:creationId xmlns:a16="http://schemas.microsoft.com/office/drawing/2014/main" id="{679EF72B-F7C6-0AE8-FA08-529E7A2B03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900" y="1785075"/>
              <a:ext cx="92186" cy="847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2" name="Rettangolo 221">
              <a:extLst>
                <a:ext uri="{FF2B5EF4-FFF2-40B4-BE49-F238E27FC236}">
                  <a16:creationId xmlns:a16="http://schemas.microsoft.com/office/drawing/2014/main" id="{53246395-2665-34B6-5432-1A9C99030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7557" y="2044383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3" name="Rettangolo 222">
              <a:extLst>
                <a:ext uri="{FF2B5EF4-FFF2-40B4-BE49-F238E27FC236}">
                  <a16:creationId xmlns:a16="http://schemas.microsoft.com/office/drawing/2014/main" id="{5386234D-D2C2-79D9-AD86-BDC13A95F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7021" y="2042727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4" name="Rettangolo 223">
              <a:extLst>
                <a:ext uri="{FF2B5EF4-FFF2-40B4-BE49-F238E27FC236}">
                  <a16:creationId xmlns:a16="http://schemas.microsoft.com/office/drawing/2014/main" id="{E7DD9967-A0BF-A0B7-5C7E-9C74F13BB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6082" y="1955802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5" name="Rettangolo 224">
              <a:extLst>
                <a:ext uri="{FF2B5EF4-FFF2-40B4-BE49-F238E27FC236}">
                  <a16:creationId xmlns:a16="http://schemas.microsoft.com/office/drawing/2014/main" id="{D34DD0A5-8196-BF2B-63E1-118DC2406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895" y="1958074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6" name="Rettangolo 225">
              <a:extLst>
                <a:ext uri="{FF2B5EF4-FFF2-40B4-BE49-F238E27FC236}">
                  <a16:creationId xmlns:a16="http://schemas.microsoft.com/office/drawing/2014/main" id="{8F3B4853-654B-CAC8-F731-9056ECE76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771" y="2139156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7" name="Rettangolo 226">
              <a:extLst>
                <a:ext uri="{FF2B5EF4-FFF2-40B4-BE49-F238E27FC236}">
                  <a16:creationId xmlns:a16="http://schemas.microsoft.com/office/drawing/2014/main" id="{FABCFBE6-74DC-F080-5C57-9BA592488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8640" y="2138597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8" name="Rettangolo 227">
              <a:extLst>
                <a:ext uri="{FF2B5EF4-FFF2-40B4-BE49-F238E27FC236}">
                  <a16:creationId xmlns:a16="http://schemas.microsoft.com/office/drawing/2014/main" id="{A2A16DCF-ADDA-DF24-CB81-014F2D41E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772" y="213873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9" name="Rettangolo 228">
              <a:extLst>
                <a:ext uri="{FF2B5EF4-FFF2-40B4-BE49-F238E27FC236}">
                  <a16:creationId xmlns:a16="http://schemas.microsoft.com/office/drawing/2014/main" id="{0505C17B-3307-21EE-69A5-F46B8AA17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229" y="2137083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0" name="Rettangolo 229">
              <a:extLst>
                <a:ext uri="{FF2B5EF4-FFF2-40B4-BE49-F238E27FC236}">
                  <a16:creationId xmlns:a16="http://schemas.microsoft.com/office/drawing/2014/main" id="{62085B45-DC30-BBE7-D061-2EC730C72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6998" y="2135598"/>
              <a:ext cx="89999" cy="946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1" name="Rettangolo 230">
              <a:extLst>
                <a:ext uri="{FF2B5EF4-FFF2-40B4-BE49-F238E27FC236}">
                  <a16:creationId xmlns:a16="http://schemas.microsoft.com/office/drawing/2014/main" id="{0BA95865-F953-4FBB-2ACE-41D3E5EF1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463" y="2134460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2" name="Rettangolo 231">
              <a:extLst>
                <a:ext uri="{FF2B5EF4-FFF2-40B4-BE49-F238E27FC236}">
                  <a16:creationId xmlns:a16="http://schemas.microsoft.com/office/drawing/2014/main" id="{66026328-6E43-0C76-21FA-F4498D67CF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1330" y="213873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3" name="Rettangolo 232">
              <a:extLst>
                <a:ext uri="{FF2B5EF4-FFF2-40B4-BE49-F238E27FC236}">
                  <a16:creationId xmlns:a16="http://schemas.microsoft.com/office/drawing/2014/main" id="{028A634B-831A-C75A-CDA3-6E60F9FE5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9199" y="213818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4" name="Rettangolo 233">
              <a:extLst>
                <a:ext uri="{FF2B5EF4-FFF2-40B4-BE49-F238E27FC236}">
                  <a16:creationId xmlns:a16="http://schemas.microsoft.com/office/drawing/2014/main" id="{42C863CC-6BF4-795D-7BDD-F4B85FC35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986" y="2138226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5" name="Rettangolo 234">
              <a:extLst>
                <a:ext uri="{FF2B5EF4-FFF2-40B4-BE49-F238E27FC236}">
                  <a16:creationId xmlns:a16="http://schemas.microsoft.com/office/drawing/2014/main" id="{82311C0A-8A65-78A2-717A-16338C211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7443" y="2136570"/>
              <a:ext cx="92129" cy="921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6" name="Rettangolo 235">
              <a:extLst>
                <a:ext uri="{FF2B5EF4-FFF2-40B4-BE49-F238E27FC236}">
                  <a16:creationId xmlns:a16="http://schemas.microsoft.com/office/drawing/2014/main" id="{882A7D43-C4BC-A5D5-805F-5DF99CC63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544" y="2138226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7" name="Rettangolo 236">
              <a:extLst>
                <a:ext uri="{FF2B5EF4-FFF2-40B4-BE49-F238E27FC236}">
                  <a16:creationId xmlns:a16="http://schemas.microsoft.com/office/drawing/2014/main" id="{A85F2D36-C1B8-0454-E512-C0F32EF6F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8413" y="2137667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1" name="Rettangolo 240">
              <a:extLst>
                <a:ext uri="{FF2B5EF4-FFF2-40B4-BE49-F238E27FC236}">
                  <a16:creationId xmlns:a16="http://schemas.microsoft.com/office/drawing/2014/main" id="{E83BF9F2-DF7D-55FF-6D11-CFF60D6EE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9620" y="213637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3" name="Rettangolo 242">
              <a:extLst>
                <a:ext uri="{FF2B5EF4-FFF2-40B4-BE49-F238E27FC236}">
                  <a16:creationId xmlns:a16="http://schemas.microsoft.com/office/drawing/2014/main" id="{C11BBF98-6AD5-68B0-A0EB-8FB021503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3759" y="2228300"/>
              <a:ext cx="92129" cy="92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4" name="Rettangolo 243">
              <a:extLst>
                <a:ext uri="{FF2B5EF4-FFF2-40B4-BE49-F238E27FC236}">
                  <a16:creationId xmlns:a16="http://schemas.microsoft.com/office/drawing/2014/main" id="{207F3091-69CA-9ECB-4D16-CC0968670A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7225" y="2225424"/>
              <a:ext cx="89999" cy="946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5" name="Rettangolo 244">
              <a:extLst>
                <a:ext uri="{FF2B5EF4-FFF2-40B4-BE49-F238E27FC236}">
                  <a16:creationId xmlns:a16="http://schemas.microsoft.com/office/drawing/2014/main" id="{AF70FFA9-E131-1C36-AFFB-BA9F2CF29F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213" y="223006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6" name="Rettangolo 245">
              <a:extLst>
                <a:ext uri="{FF2B5EF4-FFF2-40B4-BE49-F238E27FC236}">
                  <a16:creationId xmlns:a16="http://schemas.microsoft.com/office/drawing/2014/main" id="{B1464005-D4DA-F8AA-4299-993114A8B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7670" y="2228403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7" name="Rettangolo 246">
              <a:extLst>
                <a:ext uri="{FF2B5EF4-FFF2-40B4-BE49-F238E27FC236}">
                  <a16:creationId xmlns:a16="http://schemas.microsoft.com/office/drawing/2014/main" id="{7D084374-FA5D-00A4-48CA-570561EF8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771" y="223005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8" name="Rettangolo 247">
              <a:extLst>
                <a:ext uri="{FF2B5EF4-FFF2-40B4-BE49-F238E27FC236}">
                  <a16:creationId xmlns:a16="http://schemas.microsoft.com/office/drawing/2014/main" id="{CAD9B4C2-43B9-B031-8B33-CF16082E2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0456" y="2226552"/>
              <a:ext cx="89999" cy="947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91B457E-BCF0-921A-C8A7-616A556BC96B}"/>
              </a:ext>
            </a:extLst>
          </p:cNvPr>
          <p:cNvGrpSpPr/>
          <p:nvPr/>
        </p:nvGrpSpPr>
        <p:grpSpPr>
          <a:xfrm>
            <a:off x="4446729" y="2455567"/>
            <a:ext cx="912841" cy="2015574"/>
            <a:chOff x="4446729" y="2455567"/>
            <a:chExt cx="912841" cy="2015574"/>
          </a:xfrm>
        </p:grpSpPr>
        <p:cxnSp>
          <p:nvCxnSpPr>
            <p:cNvPr id="257" name="Connettore diritto 256">
              <a:extLst>
                <a:ext uri="{FF2B5EF4-FFF2-40B4-BE49-F238E27FC236}">
                  <a16:creationId xmlns:a16="http://schemas.microsoft.com/office/drawing/2014/main" id="{238F196F-5AFD-9BF0-0C50-142225F6E4ED}"/>
                </a:ext>
              </a:extLst>
            </p:cNvPr>
            <p:cNvCxnSpPr>
              <a:cxnSpLocks/>
            </p:cNvCxnSpPr>
            <p:nvPr/>
          </p:nvCxnSpPr>
          <p:spPr>
            <a:xfrm>
              <a:off x="5050197" y="2483470"/>
              <a:ext cx="0" cy="1854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diritto 257">
              <a:extLst>
                <a:ext uri="{FF2B5EF4-FFF2-40B4-BE49-F238E27FC236}">
                  <a16:creationId xmlns:a16="http://schemas.microsoft.com/office/drawing/2014/main" id="{07BFE396-04B6-E034-ABBF-F92CCE81A0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729" y="2455567"/>
              <a:ext cx="6359" cy="2015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diritto 260">
              <a:extLst>
                <a:ext uri="{FF2B5EF4-FFF2-40B4-BE49-F238E27FC236}">
                  <a16:creationId xmlns:a16="http://schemas.microsoft.com/office/drawing/2014/main" id="{9009064E-4CF0-DD66-94C4-620FA93FDBDD}"/>
                </a:ext>
              </a:extLst>
            </p:cNvPr>
            <p:cNvCxnSpPr>
              <a:cxnSpLocks/>
            </p:cNvCxnSpPr>
            <p:nvPr/>
          </p:nvCxnSpPr>
          <p:spPr>
            <a:xfrm>
              <a:off x="4747589" y="2493884"/>
              <a:ext cx="0" cy="1731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diritto 261">
              <a:extLst>
                <a:ext uri="{FF2B5EF4-FFF2-40B4-BE49-F238E27FC236}">
                  <a16:creationId xmlns:a16="http://schemas.microsoft.com/office/drawing/2014/main" id="{D250408D-3172-9074-763F-86D7FC1D16D0}"/>
                </a:ext>
              </a:extLst>
            </p:cNvPr>
            <p:cNvCxnSpPr>
              <a:cxnSpLocks/>
            </p:cNvCxnSpPr>
            <p:nvPr/>
          </p:nvCxnSpPr>
          <p:spPr>
            <a:xfrm>
              <a:off x="5359570" y="2522427"/>
              <a:ext cx="0" cy="16653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Connettore diritto 1">
              <a:extLst>
                <a:ext uri="{FF2B5EF4-FFF2-40B4-BE49-F238E27FC236}">
                  <a16:creationId xmlns:a16="http://schemas.microsoft.com/office/drawing/2014/main" id="{252E7D10-A3C6-9348-A811-6EA738B42935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90" y="2547194"/>
              <a:ext cx="13917" cy="16478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9C9D197F-ED3C-5F15-DC6D-54532BB061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7157" y="2608297"/>
              <a:ext cx="6423" cy="1579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id="{01B3F51F-06E4-EF71-4541-57566FC3B213}"/>
                </a:ext>
              </a:extLst>
            </p:cNvPr>
            <p:cNvCxnSpPr>
              <a:cxnSpLocks/>
            </p:cNvCxnSpPr>
            <p:nvPr/>
          </p:nvCxnSpPr>
          <p:spPr>
            <a:xfrm>
              <a:off x="5201088" y="2608297"/>
              <a:ext cx="7693" cy="1579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233EE4B-4D5C-DCC8-0DFD-A110A675C4A7}"/>
              </a:ext>
            </a:extLst>
          </p:cNvPr>
          <p:cNvCxnSpPr>
            <a:cxnSpLocks/>
          </p:cNvCxnSpPr>
          <p:nvPr/>
        </p:nvCxnSpPr>
        <p:spPr>
          <a:xfrm>
            <a:off x="4139952" y="2140123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5" name="Gruppo 274">
            <a:extLst>
              <a:ext uri="{FF2B5EF4-FFF2-40B4-BE49-F238E27FC236}">
                <a16:creationId xmlns:a16="http://schemas.microsoft.com/office/drawing/2014/main" id="{193EF83C-8977-460B-8C7A-4E9CE2DC87F8}"/>
              </a:ext>
            </a:extLst>
          </p:cNvPr>
          <p:cNvGrpSpPr/>
          <p:nvPr/>
        </p:nvGrpSpPr>
        <p:grpSpPr>
          <a:xfrm>
            <a:off x="623753" y="2504202"/>
            <a:ext cx="3117105" cy="2156212"/>
            <a:chOff x="623753" y="2504202"/>
            <a:chExt cx="3117105" cy="2156212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8A29D54D-0DE8-6064-B2D9-DB840619AE41}"/>
                </a:ext>
              </a:extLst>
            </p:cNvPr>
            <p:cNvGrpSpPr/>
            <p:nvPr/>
          </p:nvGrpSpPr>
          <p:grpSpPr>
            <a:xfrm>
              <a:off x="623753" y="2504202"/>
              <a:ext cx="3117105" cy="2156212"/>
              <a:chOff x="623753" y="2504202"/>
              <a:chExt cx="3117105" cy="2156212"/>
            </a:xfrm>
          </p:grpSpPr>
          <p:cxnSp>
            <p:nvCxnSpPr>
              <p:cNvPr id="153" name="Connettore 2 152">
                <a:extLst>
                  <a:ext uri="{FF2B5EF4-FFF2-40B4-BE49-F238E27FC236}">
                    <a16:creationId xmlns:a16="http://schemas.microsoft.com/office/drawing/2014/main" id="{E7214923-3275-83D2-B234-1FAF40C593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00" y="2601356"/>
                <a:ext cx="0" cy="19076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2 153">
                <a:extLst>
                  <a:ext uri="{FF2B5EF4-FFF2-40B4-BE49-F238E27FC236}">
                    <a16:creationId xmlns:a16="http://schemas.microsoft.com/office/drawing/2014/main" id="{2F12F53B-9129-9C59-50FF-72687A8D49EE}"/>
                  </a:ext>
                </a:extLst>
              </p:cNvPr>
              <p:cNvCxnSpPr/>
              <p:nvPr/>
            </p:nvCxnSpPr>
            <p:spPr>
              <a:xfrm>
                <a:off x="1353497" y="4508102"/>
                <a:ext cx="19041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ttangolo 158">
                <a:extLst>
                  <a:ext uri="{FF2B5EF4-FFF2-40B4-BE49-F238E27FC236}">
                    <a16:creationId xmlns:a16="http://schemas.microsoft.com/office/drawing/2014/main" id="{0D51BC14-62DE-B2FA-DFDC-E28BDC5D4BCD}"/>
                  </a:ext>
                </a:extLst>
              </p:cNvPr>
              <p:cNvSpPr/>
              <p:nvPr/>
            </p:nvSpPr>
            <p:spPr>
              <a:xfrm>
                <a:off x="971600" y="4180867"/>
                <a:ext cx="1281889" cy="32723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295D84E-206F-5AE0-1986-0B95724FC256}"/>
                  </a:ext>
                </a:extLst>
              </p:cNvPr>
              <p:cNvSpPr txBox="1"/>
              <p:nvPr/>
            </p:nvSpPr>
            <p:spPr>
              <a:xfrm>
                <a:off x="623753" y="2504202"/>
                <a:ext cx="536286" cy="340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pPr>
                  <a:lnSpc>
                    <a:spcPct val="150000"/>
                  </a:lnSpc>
                </a:pPr>
                <a:r>
                  <a:rPr lang="it-IT" sz="1200" dirty="0">
                    <a:solidFill>
                      <a:schemeClr val="accent5">
                        <a:lumMod val="75000"/>
                      </a:schemeClr>
                    </a:solidFill>
                  </a:rPr>
                  <a:t>(e-)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5012DB22-1592-56C1-E09B-BEAB1271AE99}"/>
                  </a:ext>
                </a:extLst>
              </p:cNvPr>
              <p:cNvSpPr txBox="1"/>
              <p:nvPr/>
            </p:nvSpPr>
            <p:spPr>
              <a:xfrm>
                <a:off x="3204572" y="4319680"/>
                <a:ext cx="536286" cy="340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pPr>
                  <a:lnSpc>
                    <a:spcPct val="150000"/>
                  </a:lnSpc>
                </a:pPr>
                <a:r>
                  <a:rPr lang="it-IT" sz="1200" dirty="0">
                    <a:solidFill>
                      <a:schemeClr val="accent5">
                        <a:lumMod val="75000"/>
                      </a:schemeClr>
                    </a:solidFill>
                  </a:rPr>
                  <a:t>(</a:t>
                </a:r>
                <a:r>
                  <a:rPr lang="it-IT" sz="1200" dirty="0" err="1">
                    <a:solidFill>
                      <a:schemeClr val="accent5">
                        <a:lumMod val="75000"/>
                      </a:schemeClr>
                    </a:solidFill>
                  </a:rPr>
                  <a:t>ph</a:t>
                </a:r>
                <a:r>
                  <a:rPr lang="it-IT" sz="1200" dirty="0">
                    <a:solidFill>
                      <a:schemeClr val="accent5">
                        <a:lumMod val="75000"/>
                      </a:schemeClr>
                    </a:solidFill>
                  </a:rPr>
                  <a:t>)</a:t>
                </a:r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05D3C09-26AF-0C0B-3AA9-E97A446BA38D}"/>
                </a:ext>
              </a:extLst>
            </p:cNvPr>
            <p:cNvSpPr txBox="1"/>
            <p:nvPr/>
          </p:nvSpPr>
          <p:spPr>
            <a:xfrm>
              <a:off x="1024730" y="4204335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dirty="0" err="1">
                  <a:solidFill>
                    <a:srgbClr val="FF0000"/>
                  </a:solidFill>
                </a:rPr>
                <a:t>Noise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D91C819C-12C1-E803-4A4B-D43909391D9A}"/>
              </a:ext>
            </a:extLst>
          </p:cNvPr>
          <p:cNvGrpSpPr/>
          <p:nvPr/>
        </p:nvGrpSpPr>
        <p:grpSpPr>
          <a:xfrm>
            <a:off x="3935480" y="2464251"/>
            <a:ext cx="3185438" cy="2204488"/>
            <a:chOff x="3935480" y="2464251"/>
            <a:chExt cx="3185438" cy="2204488"/>
          </a:xfrm>
        </p:grpSpPr>
        <p:cxnSp>
          <p:nvCxnSpPr>
            <p:cNvPr id="255" name="Connettore 2 254">
              <a:extLst>
                <a:ext uri="{FF2B5EF4-FFF2-40B4-BE49-F238E27FC236}">
                  <a16:creationId xmlns:a16="http://schemas.microsoft.com/office/drawing/2014/main" id="{69F4CA10-1CCF-0303-C77A-4E889DE6D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8918" y="2608297"/>
              <a:ext cx="0" cy="1907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2 255">
              <a:extLst>
                <a:ext uri="{FF2B5EF4-FFF2-40B4-BE49-F238E27FC236}">
                  <a16:creationId xmlns:a16="http://schemas.microsoft.com/office/drawing/2014/main" id="{EAB47183-23AB-6664-D815-7369D0736380}"/>
                </a:ext>
              </a:extLst>
            </p:cNvPr>
            <p:cNvCxnSpPr/>
            <p:nvPr/>
          </p:nvCxnSpPr>
          <p:spPr>
            <a:xfrm>
              <a:off x="4690815" y="4515043"/>
              <a:ext cx="19041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ttangolo 258">
              <a:extLst>
                <a:ext uri="{FF2B5EF4-FFF2-40B4-BE49-F238E27FC236}">
                  <a16:creationId xmlns:a16="http://schemas.microsoft.com/office/drawing/2014/main" id="{6AD38CE5-49BC-8EF9-68B5-9D1F31364B82}"/>
                </a:ext>
              </a:extLst>
            </p:cNvPr>
            <p:cNvSpPr/>
            <p:nvPr/>
          </p:nvSpPr>
          <p:spPr>
            <a:xfrm>
              <a:off x="4308918" y="4187808"/>
              <a:ext cx="1577483" cy="3272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68D07B6-6E3F-1FB5-386D-2CC792827396}"/>
                </a:ext>
              </a:extLst>
            </p:cNvPr>
            <p:cNvSpPr txBox="1"/>
            <p:nvPr/>
          </p:nvSpPr>
          <p:spPr>
            <a:xfrm>
              <a:off x="4469631" y="4192392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dirty="0" err="1">
                  <a:solidFill>
                    <a:srgbClr val="FF0000"/>
                  </a:solidFill>
                </a:rPr>
                <a:t>Noise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A0060DC-06B5-BCE8-19B1-ADEB6571A32F}"/>
                </a:ext>
              </a:extLst>
            </p:cNvPr>
            <p:cNvSpPr txBox="1"/>
            <p:nvPr/>
          </p:nvSpPr>
          <p:spPr>
            <a:xfrm>
              <a:off x="3935480" y="2464251"/>
              <a:ext cx="536286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(e-)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D2DA059-86B9-99B8-5E4F-E4D2FD524BF6}"/>
                </a:ext>
              </a:extLst>
            </p:cNvPr>
            <p:cNvSpPr txBox="1"/>
            <p:nvPr/>
          </p:nvSpPr>
          <p:spPr>
            <a:xfrm>
              <a:off x="6584632" y="4328005"/>
              <a:ext cx="536286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(</a:t>
              </a:r>
              <a:r>
                <a:rPr lang="it-IT" sz="1200" dirty="0" err="1">
                  <a:solidFill>
                    <a:schemeClr val="accent5">
                      <a:lumMod val="75000"/>
                    </a:schemeClr>
                  </a:solidFill>
                </a:rPr>
                <a:t>ph</a:t>
              </a:r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0F6B2AD5-18F6-99AD-77C9-7D555D84FD49}"/>
              </a:ext>
            </a:extLst>
          </p:cNvPr>
          <p:cNvGrpSpPr/>
          <p:nvPr/>
        </p:nvGrpSpPr>
        <p:grpSpPr>
          <a:xfrm>
            <a:off x="1109796" y="3230405"/>
            <a:ext cx="906400" cy="949589"/>
            <a:chOff x="1109796" y="3230405"/>
            <a:chExt cx="906400" cy="949589"/>
          </a:xfrm>
        </p:grpSpPr>
        <p:sp>
          <p:nvSpPr>
            <p:cNvPr id="164" name="Rettangolo 163">
              <a:extLst>
                <a:ext uri="{FF2B5EF4-FFF2-40B4-BE49-F238E27FC236}">
                  <a16:creationId xmlns:a16="http://schemas.microsoft.com/office/drawing/2014/main" id="{25E72A81-6D12-A4FA-1D0A-6282B2C61D7F}"/>
                </a:ext>
              </a:extLst>
            </p:cNvPr>
            <p:cNvSpPr/>
            <p:nvPr/>
          </p:nvSpPr>
          <p:spPr>
            <a:xfrm>
              <a:off x="1109796" y="3638859"/>
              <a:ext cx="296334" cy="5369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5" name="Rettangolo 164">
              <a:extLst>
                <a:ext uri="{FF2B5EF4-FFF2-40B4-BE49-F238E27FC236}">
                  <a16:creationId xmlns:a16="http://schemas.microsoft.com/office/drawing/2014/main" id="{58E9F1E7-81FA-CBCC-EC34-947CC24D1E03}"/>
                </a:ext>
              </a:extLst>
            </p:cNvPr>
            <p:cNvSpPr/>
            <p:nvPr/>
          </p:nvSpPr>
          <p:spPr>
            <a:xfrm>
              <a:off x="1412967" y="3230405"/>
              <a:ext cx="318147" cy="9495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7" name="Rettangolo 166">
              <a:extLst>
                <a:ext uri="{FF2B5EF4-FFF2-40B4-BE49-F238E27FC236}">
                  <a16:creationId xmlns:a16="http://schemas.microsoft.com/office/drawing/2014/main" id="{997981A6-CA29-D876-AD50-72726E1348B6}"/>
                </a:ext>
              </a:extLst>
            </p:cNvPr>
            <p:cNvSpPr/>
            <p:nvPr/>
          </p:nvSpPr>
          <p:spPr>
            <a:xfrm>
              <a:off x="1719862" y="3638859"/>
              <a:ext cx="296334" cy="5369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B1AD7C4-06B5-A3F4-E9B6-8F510D9833CA}"/>
              </a:ext>
            </a:extLst>
          </p:cNvPr>
          <p:cNvGrpSpPr/>
          <p:nvPr/>
        </p:nvGrpSpPr>
        <p:grpSpPr>
          <a:xfrm>
            <a:off x="4443336" y="3819629"/>
            <a:ext cx="922850" cy="373784"/>
            <a:chOff x="4443336" y="3819629"/>
            <a:chExt cx="922850" cy="373784"/>
          </a:xfrm>
        </p:grpSpPr>
        <p:sp>
          <p:nvSpPr>
            <p:cNvPr id="168" name="Rettangolo 167">
              <a:extLst>
                <a:ext uri="{FF2B5EF4-FFF2-40B4-BE49-F238E27FC236}">
                  <a16:creationId xmlns:a16="http://schemas.microsoft.com/office/drawing/2014/main" id="{50D54694-4F45-E871-8111-7B257AF057F4}"/>
                </a:ext>
              </a:extLst>
            </p:cNvPr>
            <p:cNvSpPr/>
            <p:nvPr/>
          </p:nvSpPr>
          <p:spPr>
            <a:xfrm>
              <a:off x="4443336" y="4092883"/>
              <a:ext cx="166119" cy="888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9" name="Rettangolo 168">
              <a:extLst>
                <a:ext uri="{FF2B5EF4-FFF2-40B4-BE49-F238E27FC236}">
                  <a16:creationId xmlns:a16="http://schemas.microsoft.com/office/drawing/2014/main" id="{2EF85405-6B7E-8368-7540-AACD0C086428}"/>
                </a:ext>
              </a:extLst>
            </p:cNvPr>
            <p:cNvSpPr/>
            <p:nvPr/>
          </p:nvSpPr>
          <p:spPr>
            <a:xfrm>
              <a:off x="5214134" y="4083919"/>
              <a:ext cx="152052" cy="108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0" name="Rettangolo 169">
              <a:extLst>
                <a:ext uri="{FF2B5EF4-FFF2-40B4-BE49-F238E27FC236}">
                  <a16:creationId xmlns:a16="http://schemas.microsoft.com/office/drawing/2014/main" id="{8DEEDC5C-9646-22B9-5232-F25905BFA609}"/>
                </a:ext>
              </a:extLst>
            </p:cNvPr>
            <p:cNvSpPr/>
            <p:nvPr/>
          </p:nvSpPr>
          <p:spPr>
            <a:xfrm>
              <a:off x="4753876" y="3819629"/>
              <a:ext cx="146615" cy="373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1" name="Rettangolo 170">
              <a:extLst>
                <a:ext uri="{FF2B5EF4-FFF2-40B4-BE49-F238E27FC236}">
                  <a16:creationId xmlns:a16="http://schemas.microsoft.com/office/drawing/2014/main" id="{8A0D458B-2CDE-61D4-5BF7-220053772B3A}"/>
                </a:ext>
              </a:extLst>
            </p:cNvPr>
            <p:cNvSpPr/>
            <p:nvPr/>
          </p:nvSpPr>
          <p:spPr>
            <a:xfrm>
              <a:off x="4906276" y="3819634"/>
              <a:ext cx="146615" cy="373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8" name="Rettangolo 287">
              <a:extLst>
                <a:ext uri="{FF2B5EF4-FFF2-40B4-BE49-F238E27FC236}">
                  <a16:creationId xmlns:a16="http://schemas.microsoft.com/office/drawing/2014/main" id="{B327E683-26EE-16C9-24CD-E5A9F37FAD30}"/>
                </a:ext>
              </a:extLst>
            </p:cNvPr>
            <p:cNvSpPr/>
            <p:nvPr/>
          </p:nvSpPr>
          <p:spPr>
            <a:xfrm>
              <a:off x="4614808" y="4011910"/>
              <a:ext cx="143920" cy="175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9" name="Rettangolo 288">
              <a:extLst>
                <a:ext uri="{FF2B5EF4-FFF2-40B4-BE49-F238E27FC236}">
                  <a16:creationId xmlns:a16="http://schemas.microsoft.com/office/drawing/2014/main" id="{DA645350-E09D-14E4-DFD1-C1AB9FD0185B}"/>
                </a:ext>
              </a:extLst>
            </p:cNvPr>
            <p:cNvSpPr/>
            <p:nvPr/>
          </p:nvSpPr>
          <p:spPr>
            <a:xfrm>
              <a:off x="5057527" y="4011910"/>
              <a:ext cx="151254" cy="175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330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Ricapitolando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429880"/>
              </p:ext>
            </p:extLst>
          </p:nvPr>
        </p:nvGraphicFramePr>
        <p:xfrm>
          <a:off x="2573908" y="953835"/>
          <a:ext cx="20701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130040" imgH="393480" progId="Equation.3">
                  <p:embed/>
                </p:oleObj>
              </mc:Choice>
              <mc:Fallback>
                <p:oleObj name="Equazione" r:id="rId3" imgW="1130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908" y="953835"/>
                        <a:ext cx="2070100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329854" y="99753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ggetto 15"/>
              <p:cNvSpPr txBox="1"/>
              <p:nvPr/>
            </p:nvSpPr>
            <p:spPr>
              <a:xfrm>
                <a:off x="2573338" y="1908175"/>
                <a:ext cx="3273425" cy="719138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⋅1000</m:t>
                          </m:r>
                        </m:den>
                      </m:f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⋅206265</m:t>
                      </m:r>
                      <m:r>
                        <a:rPr lang="it-IT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["/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Ogget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338" y="1908175"/>
                <a:ext cx="3273425" cy="7191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/>
          <p:cNvSpPr txBox="1"/>
          <p:nvPr/>
        </p:nvSpPr>
        <p:spPr>
          <a:xfrm>
            <a:off x="611560" y="190834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Freccia a destra con strisce 2"/>
          <p:cNvSpPr/>
          <p:nvPr/>
        </p:nvSpPr>
        <p:spPr>
          <a:xfrm>
            <a:off x="5652120" y="1419622"/>
            <a:ext cx="432048" cy="3600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6228184" y="1184143"/>
            <a:ext cx="252028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 calcoli non considerano le condizioni atmosferiche del luogo di ripresa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9854" y="2902250"/>
            <a:ext cx="2729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Condizioni reali della ripresa: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Gradienti termici in quota;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Jet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stream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Freccia in giù 27"/>
          <p:cNvSpPr/>
          <p:nvPr/>
        </p:nvSpPr>
        <p:spPr>
          <a:xfrm rot="16200000">
            <a:off x="3428938" y="329856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4139952" y="291442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ottimale nella realtà deve considerare il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della località dove viene effettuata la ripresa</a:t>
            </a:r>
          </a:p>
        </p:txBody>
      </p:sp>
    </p:spTree>
    <p:extLst>
      <p:ext uri="{BB962C8B-B14F-4D97-AF65-F5344CB8AC3E}">
        <p14:creationId xmlns:p14="http://schemas.microsoft.com/office/powerpoint/2010/main" val="14056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329854" y="2902250"/>
            <a:ext cx="8346602" cy="1212501"/>
            <a:chOff x="329854" y="2902250"/>
            <a:chExt cx="8346602" cy="1212501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329854" y="2902250"/>
              <a:ext cx="27299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Condizioni reali della ripresa: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Gradienti termici in quota;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Jet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stream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8" name="Freccia in giù 27"/>
            <p:cNvSpPr/>
            <p:nvPr/>
          </p:nvSpPr>
          <p:spPr>
            <a:xfrm rot="16200000">
              <a:off x="3428938" y="329856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4139952" y="2914422"/>
              <a:ext cx="4536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campionamento ottimale nella realtà deve considerare 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seeing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della località dove viene effettuata la ripresa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302775" y="1923678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l’effetto della distorsione degli oggetti astronomici causati dalla turbolenza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115616" y="2291378"/>
            <a:ext cx="6457296" cy="2677569"/>
            <a:chOff x="683568" y="2249264"/>
            <a:chExt cx="6457296" cy="267756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168" y="2249264"/>
              <a:ext cx="6264696" cy="2135522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683568" y="4349752"/>
              <a:ext cx="645729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en-US" sz="1050" dirty="0" err="1"/>
                <a:t>Immagine</a:t>
              </a:r>
              <a:r>
                <a:rPr lang="en-US" sz="1050" dirty="0"/>
                <a:t> di </a:t>
              </a:r>
              <a:r>
                <a:rPr lang="en-US" sz="1050" dirty="0" err="1"/>
                <a:t>Giove</a:t>
              </a:r>
              <a:r>
                <a:rPr lang="en-US" sz="1050" dirty="0"/>
                <a:t> </a:t>
              </a:r>
              <a:r>
                <a:rPr lang="en-US" sz="1050" dirty="0" err="1"/>
                <a:t>simulato</a:t>
              </a:r>
              <a:r>
                <a:rPr lang="en-US" sz="1050" dirty="0"/>
                <a:t> con </a:t>
              </a:r>
              <a:r>
                <a:rPr lang="en-US" sz="1050" dirty="0" err="1"/>
                <a:t>telescopio</a:t>
              </a:r>
              <a:r>
                <a:rPr lang="en-US" sz="1050" dirty="0"/>
                <a:t> da 25 cm. </a:t>
              </a:r>
            </a:p>
            <a:p>
              <a:pPr algn="ctr" defTabSz="457200" latinLnBrk="0"/>
              <a:r>
                <a:rPr lang="en-US" sz="1050" dirty="0" err="1"/>
                <a:t>Sinistra</a:t>
              </a:r>
              <a:r>
                <a:rPr lang="en-US" sz="1050" dirty="0"/>
                <a:t>: seeing </a:t>
              </a:r>
              <a:r>
                <a:rPr lang="en-US" sz="1050" dirty="0" err="1"/>
                <a:t>eccellente</a:t>
              </a:r>
              <a:r>
                <a:rPr lang="en-US" sz="1050" dirty="0"/>
                <a:t>; </a:t>
              </a:r>
              <a:r>
                <a:rPr lang="en-US" sz="1050" dirty="0" err="1"/>
                <a:t>centro</a:t>
              </a:r>
              <a:r>
                <a:rPr lang="en-US" sz="1050" dirty="0"/>
                <a:t>: seeing </a:t>
              </a:r>
              <a:r>
                <a:rPr lang="en-US" sz="1050" dirty="0" err="1"/>
                <a:t>medio</a:t>
              </a:r>
              <a:r>
                <a:rPr lang="en-US" sz="1050" dirty="0"/>
                <a:t>; </a:t>
              </a:r>
              <a:r>
                <a:rPr lang="en-US" sz="1050" dirty="0" err="1"/>
                <a:t>destra</a:t>
              </a:r>
              <a:r>
                <a:rPr lang="en-US" sz="1050" dirty="0"/>
                <a:t>: seeing </a:t>
              </a:r>
              <a:r>
                <a:rPr lang="en-US" sz="1050" dirty="0" err="1"/>
                <a:t>scarso</a:t>
              </a:r>
              <a:r>
                <a:rPr lang="en-US" sz="1050" dirty="0"/>
                <a:t>.</a:t>
              </a:r>
            </a:p>
            <a:p>
              <a:pPr algn="ctr" defTabSz="457200" latinLnBrk="0"/>
              <a:r>
                <a:rPr lang="en-US" sz="1050" dirty="0"/>
                <a:t>Credit: Damian Peach (http://www.damianpeach.com/seeing1.htm)</a:t>
              </a:r>
              <a:endParaRPr lang="it-IT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1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23457E-6 L -0.00017 -0.420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51520" y="624615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l’effetto della distorsione degli oggetti astronomici causati dalla turbolenza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45018" y="113159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Da cosa dipende il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Luogo osservativo;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Stagione osservativa;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Distanza dai centri abitati;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Agitazione dell’aria</a:t>
            </a:r>
          </a:p>
          <a:p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32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40625" y="615148"/>
            <a:ext cx="4392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Troposfera: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sede dei comuni fenomeni meteorologici e contiene il 90% dell’atmosfera. Gli scambi termici sono determinati con la superficie terrestre. La temperatura scende da 17°C a -52°C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Stratosfera: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presenza di uno strato di Ozono (O3) che ci protegge dai raggi ultravioletti (&lt; 300 nm). La temperatura cresce fino a -3°C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Mesosfera: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gli elementi chimici sono in continua eccitazione assorbendo energia solare. In questa zona passa solo la lunghezza d’onda visibile e le onde radio. La temperatura raggiunta è di -93°C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Termosfera: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il maggiore flusso di energia solare provoca l’incremento di temperatura di 1727°C. Le reazioni chimiche avvengono più velocemente rispetto sulla superficie terrestre.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Esosfera: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componenti principale idrogeno ed elio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283969" y="1463754"/>
            <a:ext cx="381693" cy="2215991"/>
            <a:chOff x="8536080" y="936096"/>
            <a:chExt cx="381693" cy="2215991"/>
          </a:xfrm>
        </p:grpSpPr>
        <p:sp>
          <p:nvSpPr>
            <p:cNvPr id="4" name="Parentesi graffa chiusa 3"/>
            <p:cNvSpPr/>
            <p:nvPr/>
          </p:nvSpPr>
          <p:spPr>
            <a:xfrm>
              <a:off x="8536080" y="1107988"/>
              <a:ext cx="144016" cy="1872208"/>
            </a:xfrm>
            <a:prstGeom prst="rightBrace">
              <a:avLst>
                <a:gd name="adj1" fmla="val 8333"/>
                <a:gd name="adj2" fmla="val 50455"/>
              </a:avLst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629741" y="936096"/>
              <a:ext cx="288032" cy="2215991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Atmosfera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720653" y="1059582"/>
            <a:ext cx="4399082" cy="3566284"/>
            <a:chOff x="4720653" y="1059582"/>
            <a:chExt cx="4399082" cy="356628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653" y="1059582"/>
              <a:ext cx="4393069" cy="33123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4726666" y="4371950"/>
              <a:ext cx="43930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en-US" sz="1050" dirty="0" err="1"/>
                <a:t>Atmosfera</a:t>
              </a:r>
              <a:r>
                <a:rPr lang="en-US" sz="1050" dirty="0"/>
                <a:t> </a:t>
              </a:r>
              <a:r>
                <a:rPr lang="en-US" sz="1050" dirty="0" err="1"/>
                <a:t>terrestre</a:t>
              </a:r>
              <a:r>
                <a:rPr lang="en-US" sz="1050" dirty="0"/>
                <a:t>. Credit: </a:t>
              </a:r>
              <a:r>
                <a:rPr lang="en-US" sz="1050" dirty="0" err="1"/>
                <a:t>Treccani</a:t>
              </a:r>
              <a:endParaRPr lang="it-IT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08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6589"/>
            <a:ext cx="3816424" cy="197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0108"/>
            <a:ext cx="3600400" cy="1978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95536" y="2859782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 causa della turbolenza atmosferica l’immagine della stella tende ad essere una macchia. In astronomia si usa il termine PSF (Point Spread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2859782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condizioni di ottimo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la stella non viene rappresentata come un punto anche per i limiti degli strumenti.</a:t>
            </a:r>
          </a:p>
        </p:txBody>
      </p:sp>
    </p:spTree>
    <p:extLst>
      <p:ext uri="{BB962C8B-B14F-4D97-AF65-F5344CB8AC3E}">
        <p14:creationId xmlns:p14="http://schemas.microsoft.com/office/powerpoint/2010/main" val="324690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216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planetario</a:t>
            </a:r>
            <a:endParaRPr lang="en-US" altLang="ko-KR" sz="40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itchFamily="50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916026"/>
            <a:ext cx="6707088" cy="3884140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Esercizio: verifica del campionamento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 err="1">
                <a:solidFill>
                  <a:schemeClr val="accent1">
                    <a:lumMod val="50000"/>
                  </a:schemeClr>
                </a:solidFill>
              </a:rPr>
              <a:t>Seeing</a:t>
            </a: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Atmosfera terrestre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Scala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Antoniadi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Valutare il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seeing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Considerazioni finali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Durata dell’acquisizione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FPS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Rolling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shutter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vs global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shutter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Caratteristiche sensori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Montaggio e configurazioni</a:t>
            </a: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defTabSz="457200" latinLnBrk="0">
              <a:buNone/>
            </a:pPr>
            <a:endParaRPr lang="it-IT" altLang="ko-K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Freccia a destra 4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hlinkClick r:id="rId3" action="ppaction://hlinksldjump"/>
          </p:cNvPr>
          <p:cNvSpPr/>
          <p:nvPr/>
        </p:nvSpPr>
        <p:spPr>
          <a:xfrm>
            <a:off x="7233766" y="12368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hlinkClick r:id="rId4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hlinkClick r:id="rId5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7233766" y="210206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hlinkClick r:id="rId7" action="ppaction://hlinksldjump"/>
          </p:cNvPr>
          <p:cNvSpPr/>
          <p:nvPr/>
        </p:nvSpPr>
        <p:spPr>
          <a:xfrm>
            <a:off x="7234911" y="2399381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13" name="Freccia a destra 12">
            <a:hlinkClick r:id="rId9" action="ppaction://hlinksldjump"/>
          </p:cNvPr>
          <p:cNvSpPr/>
          <p:nvPr/>
        </p:nvSpPr>
        <p:spPr>
          <a:xfrm>
            <a:off x="7232621" y="269890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hlinkClick r:id="rId10" action="ppaction://hlinksldjump"/>
          </p:cNvPr>
          <p:cNvSpPr/>
          <p:nvPr/>
        </p:nvSpPr>
        <p:spPr>
          <a:xfrm>
            <a:off x="7233766" y="300256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hlinkClick r:id="rId11" action="ppaction://hlinksldjump"/>
            <a:extLst>
              <a:ext uri="{FF2B5EF4-FFF2-40B4-BE49-F238E27FC236}">
                <a16:creationId xmlns:a16="http://schemas.microsoft.com/office/drawing/2014/main" id="{D977E4A8-4F4D-32C7-89C3-55997BFEDB41}"/>
              </a:ext>
            </a:extLst>
          </p:cNvPr>
          <p:cNvSpPr/>
          <p:nvPr/>
        </p:nvSpPr>
        <p:spPr>
          <a:xfrm>
            <a:off x="7235151" y="329423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hlinkClick r:id="rId12" action="ppaction://hlinksldjump"/>
            <a:extLst>
              <a:ext uri="{FF2B5EF4-FFF2-40B4-BE49-F238E27FC236}">
                <a16:creationId xmlns:a16="http://schemas.microsoft.com/office/drawing/2014/main" id="{8E45719F-71F1-C0CB-DBE6-FEEC7B7C8A71}"/>
              </a:ext>
            </a:extLst>
          </p:cNvPr>
          <p:cNvSpPr/>
          <p:nvPr/>
        </p:nvSpPr>
        <p:spPr>
          <a:xfrm>
            <a:off x="7232621" y="358235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hlinkClick r:id="rId13" action="ppaction://hlinksldjump"/>
            <a:extLst>
              <a:ext uri="{FF2B5EF4-FFF2-40B4-BE49-F238E27FC236}">
                <a16:creationId xmlns:a16="http://schemas.microsoft.com/office/drawing/2014/main" id="{71E5705A-24F2-F72E-837E-1D32C31D2B81}"/>
              </a:ext>
            </a:extLst>
          </p:cNvPr>
          <p:cNvSpPr/>
          <p:nvPr/>
        </p:nvSpPr>
        <p:spPr>
          <a:xfrm>
            <a:off x="7232621" y="387491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7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Misurazione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scala di </a:t>
            </a:r>
            <a:r>
              <a:rPr lang="it-IT" sz="2400" b="1" i="1" dirty="0" err="1">
                <a:solidFill>
                  <a:srgbClr val="C00000"/>
                </a:solidFill>
              </a:rPr>
              <a:t>Antoniadi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09670" y="1635646"/>
            <a:ext cx="73809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perfetta e immobile. Tollerate lievi e rare ondulazioni che non pregiudicano la definizione anche dei particolari </a:t>
            </a:r>
            <a:r>
              <a:rPr lang="it-IT" dirty="0" err="1"/>
              <a:t>piu'</a:t>
            </a:r>
            <a:r>
              <a:rPr lang="it-IT" dirty="0"/>
              <a:t> minuti.  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II: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Lunghi intervalli con immagine ferma, alternati con brevi momenti di leggero tremolio.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III: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disturbata da tremolii, con alcuni momenti di calma.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IV: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costantemente perturbata da persistenti tremolii.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V: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molto perturbata che a stento permette di eseguire uno schizzo approssimativo.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399176" y="767463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Scala Di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Antoniadi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dirty="0"/>
              <a:t>descrive la turbolenza per le immagini planetarie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910105" y="2852377"/>
            <a:ext cx="2163756" cy="1545889"/>
            <a:chOff x="6910105" y="2852377"/>
            <a:chExt cx="2163756" cy="1545889"/>
          </a:xfrm>
        </p:grpSpPr>
        <p:grpSp>
          <p:nvGrpSpPr>
            <p:cNvPr id="10" name="Gruppo 9"/>
            <p:cNvGrpSpPr/>
            <p:nvPr/>
          </p:nvGrpSpPr>
          <p:grpSpPr>
            <a:xfrm>
              <a:off x="6910105" y="2852377"/>
              <a:ext cx="2163756" cy="1545889"/>
              <a:chOff x="7359091" y="1219097"/>
              <a:chExt cx="2163756" cy="1545889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0848" y="1219097"/>
                <a:ext cx="1520242" cy="1136630"/>
              </a:xfrm>
              <a:prstGeom prst="rect">
                <a:avLst/>
              </a:prstGeom>
            </p:spPr>
          </p:pic>
          <p:sp>
            <p:nvSpPr>
              <p:cNvPr id="34" name="CasellaDiTesto 33"/>
              <p:cNvSpPr txBox="1"/>
              <p:nvPr/>
            </p:nvSpPr>
            <p:spPr>
              <a:xfrm>
                <a:off x="7359091" y="2303321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Eugène Michel </a:t>
                </a:r>
                <a:r>
                  <a:rPr lang="it-IT" sz="1200" dirty="0" err="1"/>
                  <a:t>Antoniadi</a:t>
                </a:r>
                <a:endParaRPr lang="it-IT" sz="1200" dirty="0"/>
              </a:p>
              <a:p>
                <a:pPr algn="ctr"/>
                <a:r>
                  <a:rPr lang="it-IT" sz="1200" dirty="0"/>
                  <a:t>(01/03/1870-10/02/1944)</a:t>
                </a:r>
              </a:p>
            </p:txBody>
          </p:sp>
        </p:grp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321" y="2856483"/>
              <a:ext cx="223245" cy="147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84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187624" y="2139702"/>
            <a:ext cx="6028477" cy="2909312"/>
            <a:chOff x="899592" y="1986439"/>
            <a:chExt cx="6028477" cy="2909312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2483768" y="4587974"/>
              <a:ext cx="255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https://www.meteoblue.com/it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/>
            <a:srcRect b="29302"/>
            <a:stretch/>
          </p:blipFill>
          <p:spPr>
            <a:xfrm>
              <a:off x="899592" y="1986439"/>
              <a:ext cx="6028477" cy="2592288"/>
            </a:xfrm>
            <a:prstGeom prst="rect">
              <a:avLst/>
            </a:prstGeom>
          </p:spPr>
        </p:pic>
      </p:grpSp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2704189" y="119372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07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29302"/>
          <a:stretch/>
        </p:blipFill>
        <p:spPr>
          <a:xfrm>
            <a:off x="1187624" y="2139702"/>
            <a:ext cx="6028477" cy="2592288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874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Considerazioni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8398406" y="1635646"/>
            <a:ext cx="288032" cy="2592288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8060765" y="721363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o 1"/>
          <p:cNvGrpSpPr/>
          <p:nvPr/>
        </p:nvGrpSpPr>
        <p:grpSpPr>
          <a:xfrm>
            <a:off x="486909" y="615148"/>
            <a:ext cx="2160240" cy="1313246"/>
            <a:chOff x="486909" y="615148"/>
            <a:chExt cx="2160240" cy="1313246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486909" y="615148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Campionamento ottimale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aphicFrame>
          <p:nvGraphicFramePr>
            <p:cNvPr id="25" name="Oggetto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062794"/>
                </p:ext>
              </p:extLst>
            </p:nvPr>
          </p:nvGraphicFramePr>
          <p:xfrm>
            <a:off x="973346" y="1209257"/>
            <a:ext cx="1116013" cy="719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4" imgW="609480" imgH="393480" progId="Equation.3">
                    <p:embed/>
                  </p:oleObj>
                </mc:Choice>
                <mc:Fallback>
                  <p:oleObj name="Equazione" r:id="rId4" imgW="6094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73346" y="1209257"/>
                          <a:ext cx="1116013" cy="719137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CasellaDiTesto 27"/>
          <p:cNvSpPr txBox="1"/>
          <p:nvPr/>
        </p:nvSpPr>
        <p:spPr>
          <a:xfrm>
            <a:off x="395536" y="4257361"/>
            <a:ext cx="794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Per abbassare il tremolio spesso si usano i filtri in infrarosso</a:t>
            </a:r>
            <a:endParaRPr lang="it-IT" sz="1000" dirty="0"/>
          </a:p>
        </p:txBody>
      </p:sp>
      <p:sp>
        <p:nvSpPr>
          <p:cNvPr id="29" name="Freccia in giù 28"/>
          <p:cNvSpPr/>
          <p:nvPr/>
        </p:nvSpPr>
        <p:spPr>
          <a:xfrm>
            <a:off x="4175956" y="287004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539552" y="2461680"/>
            <a:ext cx="7247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Il campionamento è legato alla condizione atmosferica -&gt; 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Jet stream, gradienti termici</a:t>
            </a:r>
            <a:endParaRPr lang="it-IT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923928" y="580571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81544" y="3368077"/>
            <a:ext cx="794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In caso di seeing non favorevole si possono fare dei tentativi riducendo la lunghezza focale equivalente </a:t>
            </a:r>
            <a:r>
              <a:rPr lang="it-IT" dirty="0" err="1"/>
              <a:t>F</a:t>
            </a:r>
            <a:r>
              <a:rPr lang="it-IT" sz="800" dirty="0" err="1"/>
              <a:t>eq</a:t>
            </a:r>
            <a:endParaRPr lang="it-IT" sz="800" dirty="0"/>
          </a:p>
        </p:txBody>
      </p:sp>
      <p:sp>
        <p:nvSpPr>
          <p:cNvPr id="20" name="Freccia in giù 19"/>
          <p:cNvSpPr/>
          <p:nvPr/>
        </p:nvSpPr>
        <p:spPr>
          <a:xfrm>
            <a:off x="4188341" y="38694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1" name="Ogget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702117"/>
              </p:ext>
            </p:extLst>
          </p:nvPr>
        </p:nvGraphicFramePr>
        <p:xfrm>
          <a:off x="3201988" y="1209675"/>
          <a:ext cx="317976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739880" imgH="393480" progId="Equation.3">
                  <p:embed/>
                </p:oleObj>
              </mc:Choice>
              <mc:Fallback>
                <p:oleObj name="Equazione" r:id="rId6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1988" y="1209675"/>
                        <a:ext cx="3179762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6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  <p:bldP spid="16" grpId="0"/>
      <p:bldP spid="19" grpId="0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Durata dell’acquisizione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2771800" y="790496"/>
            <a:ext cx="72478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K=7,72*10</a:t>
            </a:r>
            <a:r>
              <a:rPr lang="it-IT" baseline="30000" dirty="0"/>
              <a:t>-7</a:t>
            </a:r>
            <a:r>
              <a:rPr lang="it-IT" dirty="0"/>
              <a:t> (‘’)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d: distanza pianeta – Terra [km]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R: risoluzione dello strumento (criterio di </a:t>
            </a:r>
            <a:r>
              <a:rPr lang="it-IT" i="1" dirty="0" err="1"/>
              <a:t>Dawes</a:t>
            </a:r>
            <a:r>
              <a:rPr lang="it-IT" i="1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P: periodo di rotazione del pianeta [s];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r: raggio del pianeta [km]</a:t>
            </a:r>
          </a:p>
        </p:txBody>
      </p:sp>
      <p:graphicFrame>
        <p:nvGraphicFramePr>
          <p:cNvPr id="44" name="Oggetto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415966"/>
              </p:ext>
            </p:extLst>
          </p:nvPr>
        </p:nvGraphicFramePr>
        <p:xfrm>
          <a:off x="587375" y="1012825"/>
          <a:ext cx="192563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054080" imgH="393480" progId="Equation.3">
                  <p:embed/>
                </p:oleObj>
              </mc:Choice>
              <mc:Fallback>
                <p:oleObj name="Equazione" r:id="rId3" imgW="1054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375" y="1012825"/>
                        <a:ext cx="1925638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gget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947356"/>
              </p:ext>
            </p:extLst>
          </p:nvPr>
        </p:nvGraphicFramePr>
        <p:xfrm>
          <a:off x="6755705" y="1047502"/>
          <a:ext cx="21367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168200" imgH="393480" progId="Equation.3">
                  <p:embed/>
                </p:oleObj>
              </mc:Choice>
              <mc:Fallback>
                <p:oleObj name="Equazione" r:id="rId5" imgW="1168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55705" y="1047502"/>
                        <a:ext cx="2136775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/>
          <a:srcRect b="9631"/>
          <a:stretch/>
        </p:blipFill>
        <p:spPr>
          <a:xfrm>
            <a:off x="1792715" y="2001609"/>
            <a:ext cx="5486561" cy="28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FPS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70" y="699542"/>
            <a:ext cx="7865227" cy="3600400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395536" y="2211710"/>
            <a:ext cx="777686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39552" y="4301803"/>
            <a:ext cx="72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dirty="0"/>
              <a:t>Nell’</a:t>
            </a:r>
            <a:r>
              <a:rPr lang="it-IT" sz="2000" dirty="0" err="1"/>
              <a:t>imaging</a:t>
            </a:r>
            <a:r>
              <a:rPr lang="it-IT" sz="2000" dirty="0"/>
              <a:t> planetario, la velocità è tutto!</a:t>
            </a:r>
            <a:endParaRPr lang="it-IT" sz="20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3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Rolling </a:t>
            </a:r>
            <a:r>
              <a:rPr lang="it-IT" sz="2400" b="1" i="1" dirty="0" err="1">
                <a:solidFill>
                  <a:srgbClr val="C00000"/>
                </a:solidFill>
              </a:rPr>
              <a:t>shutter</a:t>
            </a:r>
            <a:r>
              <a:rPr lang="it-IT" sz="2400" b="1" i="1" dirty="0">
                <a:solidFill>
                  <a:srgbClr val="C00000"/>
                </a:solidFill>
              </a:rPr>
              <a:t> vs global </a:t>
            </a:r>
            <a:r>
              <a:rPr lang="it-IT" sz="2400" b="1" i="1" dirty="0" err="1">
                <a:solidFill>
                  <a:srgbClr val="C00000"/>
                </a:solidFill>
              </a:rPr>
              <a:t>shutter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t="1" b="82123"/>
          <a:stretch/>
        </p:blipFill>
        <p:spPr>
          <a:xfrm>
            <a:off x="400970" y="699542"/>
            <a:ext cx="7865227" cy="643610"/>
          </a:xfrm>
          <a:prstGeom prst="rect">
            <a:avLst/>
          </a:prstGeom>
        </p:spPr>
      </p:pic>
      <p:pic>
        <p:nvPicPr>
          <p:cNvPr id="6" name="Immagine 5" descr="Immagine che contiene cerchio, schermata, Rettangolo, ovale&#10;&#10;Descrizione generata automaticamente">
            <a:extLst>
              <a:ext uri="{FF2B5EF4-FFF2-40B4-BE49-F238E27FC236}">
                <a16:creationId xmlns:a16="http://schemas.microsoft.com/office/drawing/2014/main" id="{B94FCA67-DBEC-458E-20FC-27AC8549B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9" y="1992752"/>
            <a:ext cx="1080000" cy="1080000"/>
          </a:xfrm>
          <a:prstGeom prst="rect">
            <a:avLst/>
          </a:prstGeom>
        </p:spPr>
      </p:pic>
      <p:pic>
        <p:nvPicPr>
          <p:cNvPr id="10" name="Immagine 9" descr="Immagine che contiene cerchio, Rettangolo, quadrato, design&#10;&#10;Descrizione generata automaticamente">
            <a:extLst>
              <a:ext uri="{FF2B5EF4-FFF2-40B4-BE49-F238E27FC236}">
                <a16:creationId xmlns:a16="http://schemas.microsoft.com/office/drawing/2014/main" id="{85683860-9770-474F-AC54-B8BB695DA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2" y="3568613"/>
            <a:ext cx="1080000" cy="108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0076D98-F15E-412B-FFE8-40A3A6FD99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812" b="44000"/>
          <a:stretch/>
        </p:blipFill>
        <p:spPr>
          <a:xfrm>
            <a:off x="395536" y="1356464"/>
            <a:ext cx="7865227" cy="294803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395536" y="1383037"/>
            <a:ext cx="777686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1E39A2-B976-CEDC-499F-BABBD3947079}"/>
              </a:ext>
            </a:extLst>
          </p:cNvPr>
          <p:cNvSpPr txBox="1"/>
          <p:nvPr/>
        </p:nvSpPr>
        <p:spPr>
          <a:xfrm>
            <a:off x="633160" y="318445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Rolling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shutter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28870E6-8EC7-62AF-5705-6C9577BD547C}"/>
              </a:ext>
            </a:extLst>
          </p:cNvPr>
          <p:cNvSpPr txBox="1"/>
          <p:nvPr/>
        </p:nvSpPr>
        <p:spPr>
          <a:xfrm>
            <a:off x="663067" y="166197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shutter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Global Shutter vs. Rolling Shutter">
            <a:hlinkClick r:id="" action="ppaction://media"/>
            <a:extLst>
              <a:ext uri="{FF2B5EF4-FFF2-40B4-BE49-F238E27FC236}">
                <a16:creationId xmlns:a16="http://schemas.microsoft.com/office/drawing/2014/main" id="{5895F9B6-5579-A05C-7750-2E7768FBE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4835" y="1838229"/>
            <a:ext cx="5400492" cy="303777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873CBC7-2728-2D2E-E296-5C52E5C463B1}"/>
              </a:ext>
            </a:extLst>
          </p:cNvPr>
          <p:cNvSpPr txBox="1"/>
          <p:nvPr/>
        </p:nvSpPr>
        <p:spPr>
          <a:xfrm>
            <a:off x="2051720" y="1993964"/>
            <a:ext cx="7247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Fotogramma acquisito in maniera globale;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Tecnologia di tipo FSI;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Buffer veloce che permetta di acquisire i pixel contemporaneamente;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15B5E7-893B-5712-C1F2-822BA729FA37}"/>
              </a:ext>
            </a:extLst>
          </p:cNvPr>
          <p:cNvSpPr txBox="1"/>
          <p:nvPr/>
        </p:nvSpPr>
        <p:spPr>
          <a:xfrm>
            <a:off x="2051720" y="3795886"/>
            <a:ext cx="72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Fotogramma acquisito in maniera progressivo;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Tecnologia di tipo BSI;</a:t>
            </a:r>
          </a:p>
        </p:txBody>
      </p:sp>
    </p:spTree>
    <p:extLst>
      <p:ext uri="{BB962C8B-B14F-4D97-AF65-F5344CB8AC3E}">
        <p14:creationId xmlns:p14="http://schemas.microsoft.com/office/powerpoint/2010/main" val="22804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/>
      <p:bldP spid="14" grpId="0"/>
      <p:bldP spid="16" grpId="0"/>
      <p:bldP spid="16" grpId="1"/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Caratteristiche sensori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6" name="Immagine 5" descr="Immagine che contiene testo, diagramma, linea, Parallelo&#10;&#10;Descrizione generata automaticamente">
            <a:extLst>
              <a:ext uri="{FF2B5EF4-FFF2-40B4-BE49-F238E27FC236}">
                <a16:creationId xmlns:a16="http://schemas.microsoft.com/office/drawing/2014/main" id="{615662ED-BE91-C304-4C9E-5D81D4BA4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0"/>
          <a:stretch/>
        </p:blipFill>
        <p:spPr>
          <a:xfrm>
            <a:off x="366142" y="595789"/>
            <a:ext cx="2909714" cy="44944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2F0D47-1155-5B3D-54DC-5D4CF4D697A5}"/>
              </a:ext>
            </a:extLst>
          </p:cNvPr>
          <p:cNvSpPr txBox="1"/>
          <p:nvPr/>
        </p:nvSpPr>
        <p:spPr>
          <a:xfrm>
            <a:off x="4355976" y="915566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rumore diminuisce all’aumentare del Gain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F58B207A-1747-933D-09B8-71C14A9F7E3F}"/>
              </a:ext>
            </a:extLst>
          </p:cNvPr>
          <p:cNvSpPr/>
          <p:nvPr/>
        </p:nvSpPr>
        <p:spPr>
          <a:xfrm rot="16200000">
            <a:off x="3736964" y="105975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B6136F0A-BFF8-EEA8-DBE3-D81ABB70AC59}"/>
              </a:ext>
            </a:extLst>
          </p:cNvPr>
          <p:cNvSpPr/>
          <p:nvPr/>
        </p:nvSpPr>
        <p:spPr>
          <a:xfrm rot="16200000">
            <a:off x="3735336" y="24320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18E621-F1DC-1731-5298-AE83A87A2E30}"/>
              </a:ext>
            </a:extLst>
          </p:cNvPr>
          <p:cNvSpPr txBox="1"/>
          <p:nvPr/>
        </p:nvSpPr>
        <p:spPr>
          <a:xfrm>
            <a:off x="4355976" y="2355726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FWC diminuisce all’aumentare del Gain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790AC4B2-8772-4F0A-6954-278FE20DAC68}"/>
              </a:ext>
            </a:extLst>
          </p:cNvPr>
          <p:cNvSpPr/>
          <p:nvPr/>
        </p:nvSpPr>
        <p:spPr>
          <a:xfrm rot="16200000">
            <a:off x="3735336" y="388338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32ED8A9-AAF0-4A1A-FA4C-0DB6E3419B52}"/>
              </a:ext>
            </a:extLst>
          </p:cNvPr>
          <p:cNvSpPr txBox="1"/>
          <p:nvPr/>
        </p:nvSpPr>
        <p:spPr>
          <a:xfrm>
            <a:off x="4355976" y="3807023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range dinamico diminuisce all’aumentare del Gain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F6C8617-6D38-B81F-1504-58D0650D4635}"/>
              </a:ext>
            </a:extLst>
          </p:cNvPr>
          <p:cNvGrpSpPr/>
          <p:nvPr/>
        </p:nvGrpSpPr>
        <p:grpSpPr>
          <a:xfrm>
            <a:off x="467544" y="627534"/>
            <a:ext cx="360040" cy="4473800"/>
            <a:chOff x="467544" y="627534"/>
            <a:chExt cx="360040" cy="4473800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4E5B240-0FF0-2667-1895-1BE0B3AAF6DB}"/>
                </a:ext>
              </a:extLst>
            </p:cNvPr>
            <p:cNvSpPr/>
            <p:nvPr/>
          </p:nvSpPr>
          <p:spPr>
            <a:xfrm>
              <a:off x="467544" y="627534"/>
              <a:ext cx="360040" cy="41764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reccia in giù 18">
              <a:extLst>
                <a:ext uri="{FF2B5EF4-FFF2-40B4-BE49-F238E27FC236}">
                  <a16:creationId xmlns:a16="http://schemas.microsoft.com/office/drawing/2014/main" id="{6A15F1AE-A45D-190D-5D52-6F149C3C8443}"/>
                </a:ext>
              </a:extLst>
            </p:cNvPr>
            <p:cNvSpPr/>
            <p:nvPr/>
          </p:nvSpPr>
          <p:spPr>
            <a:xfrm rot="10800000">
              <a:off x="550191" y="4913743"/>
              <a:ext cx="126766" cy="18759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3F0E64B-93D2-0ACB-6CDB-DB38B99AD261}"/>
              </a:ext>
            </a:extLst>
          </p:cNvPr>
          <p:cNvGrpSpPr/>
          <p:nvPr/>
        </p:nvGrpSpPr>
        <p:grpSpPr>
          <a:xfrm>
            <a:off x="1340024" y="641441"/>
            <a:ext cx="360040" cy="4455865"/>
            <a:chOff x="1340024" y="641441"/>
            <a:chExt cx="360040" cy="4455865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5A77ADB3-1323-A4C6-79C2-1138B62F7FDD}"/>
                </a:ext>
              </a:extLst>
            </p:cNvPr>
            <p:cNvSpPr/>
            <p:nvPr/>
          </p:nvSpPr>
          <p:spPr>
            <a:xfrm>
              <a:off x="1340024" y="641441"/>
              <a:ext cx="360040" cy="41764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reccia in giù 19">
              <a:extLst>
                <a:ext uri="{FF2B5EF4-FFF2-40B4-BE49-F238E27FC236}">
                  <a16:creationId xmlns:a16="http://schemas.microsoft.com/office/drawing/2014/main" id="{765FAEC1-2281-E1BC-D207-2F31E7FACD7D}"/>
                </a:ext>
              </a:extLst>
            </p:cNvPr>
            <p:cNvSpPr/>
            <p:nvPr/>
          </p:nvSpPr>
          <p:spPr>
            <a:xfrm rot="10800000">
              <a:off x="1463805" y="4909715"/>
              <a:ext cx="126766" cy="18759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765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Montaggio configurazioni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14664967-B0BC-77F6-47E4-D7787971CD79}"/>
              </a:ext>
            </a:extLst>
          </p:cNvPr>
          <p:cNvGrpSpPr/>
          <p:nvPr/>
        </p:nvGrpSpPr>
        <p:grpSpPr>
          <a:xfrm>
            <a:off x="292593" y="654307"/>
            <a:ext cx="2706449" cy="2188394"/>
            <a:chOff x="292593" y="654307"/>
            <a:chExt cx="2706449" cy="2188394"/>
          </a:xfrm>
        </p:grpSpPr>
        <p:pic>
          <p:nvPicPr>
            <p:cNvPr id="3" name="Immagine 2" descr="Immagine che contiene aria aperta, cielo, albero, treppiede&#10;&#10;Descrizione generata automaticamente">
              <a:extLst>
                <a:ext uri="{FF2B5EF4-FFF2-40B4-BE49-F238E27FC236}">
                  <a16:creationId xmlns:a16="http://schemas.microsoft.com/office/drawing/2014/main" id="{EC110E9D-4671-CE02-22C6-1F7E1D0BF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13836" r="13836" b="3316"/>
            <a:stretch/>
          </p:blipFill>
          <p:spPr>
            <a:xfrm>
              <a:off x="395535" y="654307"/>
              <a:ext cx="2393672" cy="155740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DACADC4-9507-61EF-CCEF-806B4900A499}"/>
                </a:ext>
              </a:extLst>
            </p:cNvPr>
            <p:cNvSpPr txBox="1"/>
            <p:nvPr/>
          </p:nvSpPr>
          <p:spPr>
            <a:xfrm>
              <a:off x="292593" y="2257926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Rifrattore+Daystar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Cercatore+Astrosolar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E61AF75-05DD-F536-19D7-132F9392C7CA}"/>
              </a:ext>
            </a:extLst>
          </p:cNvPr>
          <p:cNvGrpSpPr/>
          <p:nvPr/>
        </p:nvGrpSpPr>
        <p:grpSpPr>
          <a:xfrm>
            <a:off x="5580099" y="2770049"/>
            <a:ext cx="3685408" cy="2314055"/>
            <a:chOff x="5580099" y="2770049"/>
            <a:chExt cx="3685408" cy="2314055"/>
          </a:xfrm>
        </p:grpSpPr>
        <p:pic>
          <p:nvPicPr>
            <p:cNvPr id="23" name="Immagine 22" descr="Immagine che contiene telescopio, treppiede, Strumento ottico, aria aperta&#10;&#10;Descrizione generata automaticamente">
              <a:extLst>
                <a:ext uri="{FF2B5EF4-FFF2-40B4-BE49-F238E27FC236}">
                  <a16:creationId xmlns:a16="http://schemas.microsoft.com/office/drawing/2014/main" id="{C562B5F7-D614-ED92-9541-3CC623049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0" t="5094" r="20801" b="7406"/>
            <a:stretch/>
          </p:blipFill>
          <p:spPr>
            <a:xfrm>
              <a:off x="5728357" y="2770049"/>
              <a:ext cx="2444043" cy="173260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43E80F6-BB67-07C4-E2A1-B6243DA611D5}"/>
                </a:ext>
              </a:extLst>
            </p:cNvPr>
            <p:cNvSpPr txBox="1"/>
            <p:nvPr/>
          </p:nvSpPr>
          <p:spPr>
            <a:xfrm>
              <a:off x="5580099" y="4502650"/>
              <a:ext cx="3685408" cy="58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2 camere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Tubo guida per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polare+plate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solving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A6170D5A-8196-619B-7AB9-A682BC23F7DD}"/>
              </a:ext>
            </a:extLst>
          </p:cNvPr>
          <p:cNvGrpSpPr/>
          <p:nvPr/>
        </p:nvGrpSpPr>
        <p:grpSpPr>
          <a:xfrm>
            <a:off x="5568382" y="635056"/>
            <a:ext cx="3180083" cy="2089421"/>
            <a:chOff x="5568382" y="635056"/>
            <a:chExt cx="3180083" cy="2089421"/>
          </a:xfrm>
        </p:grpSpPr>
        <p:pic>
          <p:nvPicPr>
            <p:cNvPr id="11" name="Immagine 10" descr="Immagine che contiene telescopio, aria aperta, treppiede, cielo&#10;&#10;Descrizione generata automaticamente">
              <a:extLst>
                <a:ext uri="{FF2B5EF4-FFF2-40B4-BE49-F238E27FC236}">
                  <a16:creationId xmlns:a16="http://schemas.microsoft.com/office/drawing/2014/main" id="{B1556F50-DD62-AAB6-377F-339D2B69F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5"/>
            <a:stretch/>
          </p:blipFill>
          <p:spPr>
            <a:xfrm>
              <a:off x="5644488" y="635056"/>
              <a:ext cx="2393672" cy="1504646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DB24510-855A-0D32-4B58-E63BC56C99F8}"/>
                </a:ext>
              </a:extLst>
            </p:cNvPr>
            <p:cNvSpPr txBox="1"/>
            <p:nvPr/>
          </p:nvSpPr>
          <p:spPr>
            <a:xfrm>
              <a:off x="5568382" y="2139702"/>
              <a:ext cx="3180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Oculare per il centraggio direttamente sul telescopio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DDEE1F78-86DB-B14B-D4BF-F5B28B091A98}"/>
              </a:ext>
            </a:extLst>
          </p:cNvPr>
          <p:cNvGrpSpPr/>
          <p:nvPr/>
        </p:nvGrpSpPr>
        <p:grpSpPr>
          <a:xfrm>
            <a:off x="179512" y="2913857"/>
            <a:ext cx="2706449" cy="2084679"/>
            <a:chOff x="173552" y="2791599"/>
            <a:chExt cx="2706449" cy="2084679"/>
          </a:xfrm>
        </p:grpSpPr>
        <p:pic>
          <p:nvPicPr>
            <p:cNvPr id="25" name="Immagine 24" descr="Immagine che contiene aria aperta, treppiede, pianta, albero&#10;&#10;Descrizione generata automaticamente">
              <a:extLst>
                <a:ext uri="{FF2B5EF4-FFF2-40B4-BE49-F238E27FC236}">
                  <a16:creationId xmlns:a16="http://schemas.microsoft.com/office/drawing/2014/main" id="{F4E9CB17-DB3C-9D96-295D-0606C64AE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1"/>
            <a:stretch/>
          </p:blipFill>
          <p:spPr>
            <a:xfrm>
              <a:off x="286633" y="2791599"/>
              <a:ext cx="2452928" cy="1746125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6A2EE31-1B01-31DA-11CC-FC8900AE7E8B}"/>
                </a:ext>
              </a:extLst>
            </p:cNvPr>
            <p:cNvSpPr txBox="1"/>
            <p:nvPr/>
          </p:nvSpPr>
          <p:spPr>
            <a:xfrm>
              <a:off x="173552" y="4537724"/>
              <a:ext cx="2706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Uso del cercatore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2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Conclusione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67544" y="993657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2400" i="1" dirty="0"/>
              <a:t>Ogni volta che provavi a fotografare la luna con lo </a:t>
            </a:r>
            <a:r>
              <a:rPr lang="it-IT" sz="2400" i="1" dirty="0" err="1"/>
              <a:t>smartphone</a:t>
            </a:r>
            <a:endParaRPr lang="it-IT" sz="24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19801" r="2066"/>
          <a:stretch/>
        </p:blipFill>
        <p:spPr>
          <a:xfrm>
            <a:off x="2589526" y="1462738"/>
            <a:ext cx="3964947" cy="2927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82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Introduzione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Imaging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planetario</a:t>
            </a:r>
            <a:r>
              <a:rPr lang="it-IT" sz="1600" dirty="0"/>
              <a:t>: branchia dell’astrofotografia che si occupa di fotografare Luna, pianeti e il Sole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9532" y="135353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Caratteristiche principali: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3528" y="1779662"/>
            <a:ext cx="852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Richiesta lunghezza focale del telescopio generosa (ecc. ripresa del Sole);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Camera di ripresa;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L’immagine viene ottenuta da una sequenza video;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solidFill>
                <a:srgbClr val="00B0F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282149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Obiettivo: catturare il maggior numero di dettagli del soggetto</a:t>
            </a:r>
          </a:p>
        </p:txBody>
      </p:sp>
    </p:spTree>
    <p:extLst>
      <p:ext uri="{BB962C8B-B14F-4D97-AF65-F5344CB8AC3E}">
        <p14:creationId xmlns:p14="http://schemas.microsoft.com/office/powerpoint/2010/main" val="3757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principio di funzionamento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Principio di funzionamento</a:t>
            </a:r>
            <a:r>
              <a:rPr lang="it-IT" sz="1600" dirty="0"/>
              <a:t>: la luce colpisce l’elemento fotosensibile (diodo) e viene convertita in carica elettrica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23528" y="1356325"/>
            <a:ext cx="7363327" cy="2038484"/>
            <a:chOff x="323528" y="1356325"/>
            <a:chExt cx="7363327" cy="2038484"/>
          </a:xfrm>
        </p:grpSpPr>
        <p:grpSp>
          <p:nvGrpSpPr>
            <p:cNvPr id="3" name="Gruppo 2"/>
            <p:cNvGrpSpPr/>
            <p:nvPr/>
          </p:nvGrpSpPr>
          <p:grpSpPr>
            <a:xfrm>
              <a:off x="323528" y="1356325"/>
              <a:ext cx="7363327" cy="2038484"/>
              <a:chOff x="323528" y="1356325"/>
              <a:chExt cx="7363327" cy="2038484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323528" y="1356325"/>
                <a:ext cx="2163756" cy="2038484"/>
                <a:chOff x="155944" y="3227432"/>
                <a:chExt cx="2163756" cy="2038484"/>
              </a:xfrm>
            </p:grpSpPr>
            <p:pic>
              <p:nvPicPr>
                <p:cNvPr id="12" name="Immagine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552" y="3227432"/>
                  <a:ext cx="1368152" cy="1447961"/>
                </a:xfrm>
                <a:prstGeom prst="rect">
                  <a:avLst/>
                </a:prstGeom>
              </p:spPr>
            </p:pic>
            <p:sp>
              <p:nvSpPr>
                <p:cNvPr id="13" name="CasellaDiTesto 12"/>
                <p:cNvSpPr txBox="1"/>
                <p:nvPr/>
              </p:nvSpPr>
              <p:spPr>
                <a:xfrm>
                  <a:off x="155944" y="4619585"/>
                  <a:ext cx="21637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Albert Einstein</a:t>
                  </a:r>
                </a:p>
                <a:p>
                  <a:pPr algn="ctr"/>
                  <a:r>
                    <a:rPr lang="it-IT" sz="1200" dirty="0"/>
                    <a:t>(14/03/1879-18/04/1955)</a:t>
                  </a:r>
                </a:p>
                <a:p>
                  <a:pPr algn="ctr"/>
                  <a:r>
                    <a:rPr lang="it-IT" sz="1200" dirty="0"/>
                    <a:t>Premio Nobel 1921</a:t>
                  </a:r>
                </a:p>
              </p:txBody>
            </p:sp>
          </p:grpSp>
          <p:sp>
            <p:nvSpPr>
              <p:cNvPr id="15" name="CasellaDiTesto 14"/>
              <p:cNvSpPr txBox="1"/>
              <p:nvPr/>
            </p:nvSpPr>
            <p:spPr>
              <a:xfrm>
                <a:off x="2272138" y="1513792"/>
                <a:ext cx="28083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r>
                  <a:rPr lang="it-IT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‘’La radiazione elettromagnetica è sempre composta da quanti di luce, chiamati fotoni’’.</a:t>
                </a:r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4088" y="1432062"/>
                <a:ext cx="2322767" cy="1316416"/>
              </a:xfrm>
              <a:prstGeom prst="rect">
                <a:avLst/>
              </a:prstGeom>
            </p:spPr>
          </p:pic>
        </p:grpSp>
        <p:sp>
          <p:nvSpPr>
            <p:cNvPr id="16" name="CasellaDiTesto 15"/>
            <p:cNvSpPr txBox="1"/>
            <p:nvPr/>
          </p:nvSpPr>
          <p:spPr>
            <a:xfrm>
              <a:off x="5443593" y="2715766"/>
              <a:ext cx="2163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Medaglia Premio Nobel</a:t>
              </a:r>
            </a:p>
            <a:p>
              <a:pPr algn="ctr"/>
              <a:r>
                <a:rPr lang="it-IT" sz="1200" dirty="0"/>
                <a:t>(Alfred Nobel)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269749" y="3071643"/>
            <a:ext cx="2173844" cy="1961193"/>
            <a:chOff x="3269749" y="3071643"/>
            <a:chExt cx="2173844" cy="196119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9749" y="3071643"/>
              <a:ext cx="2134091" cy="152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CasellaDiTesto 16"/>
            <p:cNvSpPr txBox="1"/>
            <p:nvPr/>
          </p:nvSpPr>
          <p:spPr>
            <a:xfrm>
              <a:off x="3279837" y="4571171"/>
              <a:ext cx="2163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Diodo (singolo pixel) sensore. </a:t>
              </a:r>
            </a:p>
            <a:p>
              <a:pPr algn="ctr"/>
              <a:r>
                <a:rPr lang="it-IT" sz="1200" dirty="0"/>
                <a:t>Fonte: </a:t>
              </a:r>
              <a:r>
                <a:rPr lang="it-IT" sz="1200" dirty="0" err="1"/>
                <a:t>Skypoint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35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principio di funzionamento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Principio di funzionamento</a:t>
            </a:r>
            <a:r>
              <a:rPr lang="it-IT" sz="1600" dirty="0"/>
              <a:t>: la luce colpisce l’elemento fotosensibile (diodo) e viene convertita in carica elettrica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269749" y="3071643"/>
            <a:ext cx="2173844" cy="1961193"/>
            <a:chOff x="3269749" y="3071643"/>
            <a:chExt cx="2173844" cy="196119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9749" y="3071643"/>
              <a:ext cx="2134091" cy="152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CasellaDiTesto 16"/>
            <p:cNvSpPr txBox="1"/>
            <p:nvPr/>
          </p:nvSpPr>
          <p:spPr>
            <a:xfrm>
              <a:off x="3279837" y="4571171"/>
              <a:ext cx="2163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Diodo (singolo pixel) sensore. </a:t>
              </a:r>
            </a:p>
            <a:p>
              <a:pPr algn="ctr"/>
              <a:r>
                <a:rPr lang="it-IT" sz="1200" dirty="0"/>
                <a:t>Fonte: </a:t>
              </a:r>
              <a:r>
                <a:rPr lang="it-IT" sz="1200" dirty="0" err="1"/>
                <a:t>Skypoint</a:t>
              </a:r>
              <a:endParaRPr lang="it-IT" sz="1200" dirty="0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359532" y="156892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Tecnologia</a:t>
            </a:r>
            <a:r>
              <a:rPr lang="it-IT" sz="16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CCD: </a:t>
            </a:r>
            <a:r>
              <a:rPr lang="it-IT" sz="1600" dirty="0" err="1"/>
              <a:t>Charged</a:t>
            </a:r>
            <a:r>
              <a:rPr lang="it-IT" sz="1600" dirty="0"/>
              <a:t> </a:t>
            </a:r>
            <a:r>
              <a:rPr lang="it-IT" sz="1600" dirty="0" err="1"/>
              <a:t>Coupled</a:t>
            </a:r>
            <a:r>
              <a:rPr lang="it-IT" sz="1600" dirty="0"/>
              <a:t> Device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CMOS: </a:t>
            </a:r>
            <a:r>
              <a:rPr lang="it-IT" sz="1600" dirty="0" err="1"/>
              <a:t>Complementary</a:t>
            </a:r>
            <a:r>
              <a:rPr lang="it-IT" sz="1600" dirty="0"/>
              <a:t> metal </a:t>
            </a:r>
            <a:r>
              <a:rPr lang="it-IT" sz="1600" dirty="0" err="1"/>
              <a:t>oxide</a:t>
            </a:r>
            <a:r>
              <a:rPr lang="it-IT" sz="1600" dirty="0"/>
              <a:t> </a:t>
            </a:r>
            <a:r>
              <a:rPr lang="it-IT" sz="1600" dirty="0" err="1"/>
              <a:t>semiconductor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717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CCD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CCD</a:t>
            </a:r>
            <a:r>
              <a:rPr lang="it-IT" sz="1600" dirty="0"/>
              <a:t>: </a:t>
            </a:r>
            <a:r>
              <a:rPr lang="it-IT" sz="1600" dirty="0" err="1"/>
              <a:t>Charged</a:t>
            </a:r>
            <a:r>
              <a:rPr lang="it-IT" sz="1600" dirty="0"/>
              <a:t> </a:t>
            </a:r>
            <a:r>
              <a:rPr lang="it-IT" sz="1600" dirty="0" err="1"/>
              <a:t>Coupled</a:t>
            </a:r>
            <a:r>
              <a:rPr lang="it-IT" sz="1600" dirty="0"/>
              <a:t> Device (dispositivo ad accoppiamento di carica)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443610" y="2639906"/>
            <a:ext cx="2322767" cy="1587865"/>
            <a:chOff x="4443610" y="2639906"/>
            <a:chExt cx="2322767" cy="1587865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3610" y="2639906"/>
              <a:ext cx="2322767" cy="1316416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4510235" y="3950772"/>
              <a:ext cx="22561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Premio Nobel per la fisica (2009)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87711" y="1185641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La carica elettrica che è stata immagazzinata dal fotodiodo, viene trasferita lungo i bordi, fino ad arrivare nei nodi, a volte anche un singolo nodo, dove la carica viene amplificata (A/D a 16 bit) e convertita in un segnale digitale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05817" y="2499742"/>
            <a:ext cx="2163756" cy="2088232"/>
            <a:chOff x="305817" y="2499742"/>
            <a:chExt cx="2163756" cy="2088232"/>
          </a:xfrm>
        </p:grpSpPr>
        <p:grpSp>
          <p:nvGrpSpPr>
            <p:cNvPr id="16" name="Gruppo 15"/>
            <p:cNvGrpSpPr/>
            <p:nvPr/>
          </p:nvGrpSpPr>
          <p:grpSpPr>
            <a:xfrm>
              <a:off x="305817" y="2499742"/>
              <a:ext cx="2163756" cy="2088232"/>
              <a:chOff x="305817" y="2499742"/>
              <a:chExt cx="2163756" cy="2088232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576" y="2499742"/>
                <a:ext cx="1201082" cy="1665734"/>
              </a:xfrm>
              <a:prstGeom prst="rect">
                <a:avLst/>
              </a:prstGeom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305817" y="412630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Willard Sterling Boyle</a:t>
                </a:r>
              </a:p>
              <a:p>
                <a:pPr algn="ctr"/>
                <a:r>
                  <a:rPr lang="it-IT" sz="1200" dirty="0"/>
                  <a:t>(19/08/1924-07/05/2011)</a:t>
                </a:r>
              </a:p>
            </p:txBody>
          </p:sp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678559" y="2499742"/>
              <a:ext cx="288672" cy="202704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2280227" y="2499742"/>
            <a:ext cx="2163756" cy="2072158"/>
            <a:chOff x="2280227" y="2499742"/>
            <a:chExt cx="2163756" cy="2072158"/>
          </a:xfrm>
        </p:grpSpPr>
        <p:grpSp>
          <p:nvGrpSpPr>
            <p:cNvPr id="10" name="Gruppo 9"/>
            <p:cNvGrpSpPr/>
            <p:nvPr/>
          </p:nvGrpSpPr>
          <p:grpSpPr>
            <a:xfrm>
              <a:off x="2280227" y="2499742"/>
              <a:ext cx="2163756" cy="2072158"/>
              <a:chOff x="2280227" y="2499742"/>
              <a:chExt cx="2163756" cy="2072158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1800" y="2499742"/>
                <a:ext cx="1180611" cy="1665734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2280227" y="4110235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George </a:t>
                </a:r>
                <a:r>
                  <a:rPr lang="it-IT" sz="1200" dirty="0" err="1"/>
                  <a:t>Elwood</a:t>
                </a:r>
                <a:r>
                  <a:rPr lang="it-IT" sz="1200" dirty="0"/>
                  <a:t> Smith</a:t>
                </a:r>
              </a:p>
              <a:p>
                <a:pPr algn="ctr"/>
                <a:r>
                  <a:rPr lang="it-IT" sz="1200" dirty="0"/>
                  <a:t>(10/05/1930)</a:t>
                </a:r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7653" y="2501966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62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r>
              <a:rPr lang="it-IT" sz="1600" dirty="0"/>
              <a:t>: </a:t>
            </a:r>
            <a:r>
              <a:rPr lang="it-IT" sz="1600" dirty="0" err="1"/>
              <a:t>Complementary</a:t>
            </a:r>
            <a:r>
              <a:rPr lang="it-IT" sz="1600" dirty="0"/>
              <a:t> metal </a:t>
            </a:r>
            <a:r>
              <a:rPr lang="it-IT" sz="1600" dirty="0" err="1"/>
              <a:t>oxide</a:t>
            </a:r>
            <a:r>
              <a:rPr lang="it-IT" sz="1600" dirty="0"/>
              <a:t> </a:t>
            </a:r>
            <a:r>
              <a:rPr lang="it-IT" sz="1600" dirty="0" err="1"/>
              <a:t>semiconductor</a:t>
            </a:r>
            <a:r>
              <a:rPr lang="it-IT" sz="1600" dirty="0"/>
              <a:t> (…)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120884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Ogni fotodiodo dispone di un amplificatore e di un convertitore. Di conseguenza ciascun fotodiodo converte direttamente la carica in segnale.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8215" y="193911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FSI (Front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deve passare attraverso gli strati metallici e dielettrici per avere la conversione fotone/elettrone e solo successivamente raggiunge la parte in silicio. Di conseguenza l’intensità di luce che arriva al silicio è limitata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4212" y="284523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BSI (Back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colpisce direttamente il silicio prima di passare nello strato metallico e dielettrico. La luce che arriva al silicio è significativamente maggiore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606"/>
          <a:stretch/>
        </p:blipFill>
        <p:spPr>
          <a:xfrm>
            <a:off x="1979712" y="3507854"/>
            <a:ext cx="4427984" cy="14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4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CCD vs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9532" y="235127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CCD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sensibilità alle basse intensità di luce;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Convertitore ADC è a 16 bit;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Non presentano artefatti dovuti a problemi di tensione (</a:t>
            </a:r>
            <a:r>
              <a:rPr lang="it-IT" sz="1600" dirty="0" err="1"/>
              <a:t>amp</a:t>
            </a:r>
            <a:r>
              <a:rPr lang="it-IT" sz="1600" dirty="0"/>
              <a:t> </a:t>
            </a:r>
            <a:r>
              <a:rPr lang="it-IT" sz="1600" dirty="0" err="1"/>
              <a:t>glow</a:t>
            </a:r>
            <a:r>
              <a:rPr lang="it-IT" sz="1600" dirty="0"/>
              <a:t>);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357525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CMOS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Bassi costi di produzione -&gt; prezzo più basso rispetto al CCD;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Il trasporto dell’informazione avviene con minor dispendio di energia;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Tecnologia in continua evoluzione -&gt; vedi Sony </a:t>
            </a:r>
            <a:r>
              <a:rPr lang="it-IT" sz="1600" dirty="0" err="1"/>
              <a:t>Exmor</a:t>
            </a:r>
            <a:r>
              <a:rPr lang="it-IT" sz="1600" dirty="0"/>
              <a:t> FSI e BSI;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71550"/>
            <a:ext cx="1940620" cy="11912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577" y="830809"/>
            <a:ext cx="1339534" cy="89021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25" y="685237"/>
            <a:ext cx="1304577" cy="116715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403648" y="1840354"/>
            <a:ext cx="72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chemeClr val="accent4">
                    <a:lumMod val="75000"/>
                  </a:schemeClr>
                </a:solidFill>
              </a:rPr>
              <a:t>CCD</a:t>
            </a:r>
            <a:endParaRPr lang="it-IT" sz="1800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486153" y="1811635"/>
            <a:ext cx="82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endParaRPr lang="it-IT" sz="18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2557959"/>
            <a:ext cx="2610875" cy="14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6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9173</TotalTime>
  <Words>2101</Words>
  <Application>Microsoft Office PowerPoint</Application>
  <PresentationFormat>Presentazione su schermo (16:9)</PresentationFormat>
  <Paragraphs>331</Paragraphs>
  <Slides>40</Slides>
  <Notes>4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0" baseType="lpstr">
      <vt:lpstr>맑은 고딕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Tema di Office</vt:lpstr>
      <vt:lpstr>Equazione</vt:lpstr>
      <vt:lpstr>Presentazione standard di PowerPoint</vt:lpstr>
      <vt:lpstr>Imaging planetario</vt:lpstr>
      <vt:lpstr>Imaging planetario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ANDREA MANCINI</cp:lastModifiedBy>
  <cp:revision>519</cp:revision>
  <dcterms:created xsi:type="dcterms:W3CDTF">2014-04-01T16:27:38Z</dcterms:created>
  <dcterms:modified xsi:type="dcterms:W3CDTF">2023-10-05T06:11:59Z</dcterms:modified>
</cp:coreProperties>
</file>