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322" r:id="rId4"/>
    <p:sldId id="328" r:id="rId5"/>
    <p:sldId id="329" r:id="rId6"/>
    <p:sldId id="330" r:id="rId7"/>
    <p:sldId id="349" r:id="rId8"/>
    <p:sldId id="350" r:id="rId9"/>
    <p:sldId id="348" r:id="rId10"/>
    <p:sldId id="346" r:id="rId11"/>
    <p:sldId id="337" r:id="rId12"/>
    <p:sldId id="326" r:id="rId13"/>
    <p:sldId id="340" r:id="rId14"/>
    <p:sldId id="341" r:id="rId15"/>
    <p:sldId id="342" r:id="rId16"/>
    <p:sldId id="343" r:id="rId17"/>
    <p:sldId id="344" r:id="rId18"/>
    <p:sldId id="345" r:id="rId19"/>
    <p:sldId id="319" r:id="rId20"/>
    <p:sldId id="332" r:id="rId21"/>
    <p:sldId id="331" r:id="rId22"/>
    <p:sldId id="333" r:id="rId23"/>
    <p:sldId id="334" r:id="rId24"/>
    <p:sldId id="336" r:id="rId25"/>
    <p:sldId id="335" r:id="rId26"/>
    <p:sldId id="338" r:id="rId27"/>
    <p:sldId id="339" r:id="rId28"/>
    <p:sldId id="305" r:id="rId2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322" autoAdjust="0"/>
  </p:normalViewPr>
  <p:slideViewPr>
    <p:cSldViewPr>
      <p:cViewPr varScale="1">
        <p:scale>
          <a:sx n="109" d="100"/>
          <a:sy n="109" d="100"/>
        </p:scale>
        <p:origin x="149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13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934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2024-02-25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25/02/2024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www.free-powerpoint-templates-design.com/free-powerpoint-templates-desig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10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0.pn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emf"/><Relationship Id="rId5" Type="http://schemas.openxmlformats.org/officeDocument/2006/relationships/image" Target="../media/image56.emf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4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La Luna</a:t>
            </a:r>
          </a:p>
        </p:txBody>
      </p:sp>
      <p:sp>
        <p:nvSpPr>
          <p:cNvPr id="12" name="TextBox 11">
            <a:hlinkClick r:id="rId4"/>
          </p:cNvPr>
          <p:cNvSpPr txBox="1"/>
          <p:nvPr/>
        </p:nvSpPr>
        <p:spPr>
          <a:xfrm>
            <a:off x="305780" y="4840292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(To) 26/02/2024 							Geol. Walter Muzzolon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Superficie lunare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8F03A1-CE98-43C2-8CFC-246FDA7E990F}"/>
              </a:ext>
            </a:extLst>
          </p:cNvPr>
          <p:cNvSpPr txBox="1"/>
          <p:nvPr/>
        </p:nvSpPr>
        <p:spPr>
          <a:xfrm>
            <a:off x="4729267" y="730213"/>
            <a:ext cx="4382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i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‘’</a:t>
            </a:r>
            <a:r>
              <a:rPr lang="it-IT" sz="1400" i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I’ll</a:t>
            </a:r>
            <a:r>
              <a:rPr lang="it-IT" sz="1400" i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see</a:t>
            </a:r>
            <a:r>
              <a:rPr lang="it-IT" sz="1400" i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</a:t>
            </a:r>
            <a:r>
              <a:rPr lang="it-IT" sz="1400" i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on the dark side of the Moon’’</a:t>
            </a:r>
          </a:p>
          <a:p>
            <a:pPr algn="ctr" defTabSz="914400" latinLnBrk="1"/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(Brain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Damage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The Dark Side of The Moon -1973)</a:t>
            </a:r>
            <a:endParaRPr lang="it-IT" sz="1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BDA7408-5230-4F2D-A2CE-667C87B0871E}"/>
              </a:ext>
            </a:extLst>
          </p:cNvPr>
          <p:cNvGrpSpPr/>
          <p:nvPr/>
        </p:nvGrpSpPr>
        <p:grpSpPr>
          <a:xfrm>
            <a:off x="179512" y="1347614"/>
            <a:ext cx="6300000" cy="3389738"/>
            <a:chOff x="251520" y="1506013"/>
            <a:chExt cx="6300000" cy="3389738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1E9359A-46BB-47B5-8CEA-46FE910741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520" y="1506013"/>
              <a:ext cx="6300000" cy="3128873"/>
              <a:chOff x="755576" y="1323856"/>
              <a:chExt cx="5333802" cy="2649021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297C0B38-FE49-410A-9AC2-C40445374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576" y="1323856"/>
                <a:ext cx="2665095" cy="2649021"/>
              </a:xfrm>
              <a:prstGeom prst="rect">
                <a:avLst/>
              </a:prstGeom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66B1A33E-EEE0-4CD4-8BC5-F46893746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4793" y="1323856"/>
                <a:ext cx="2674585" cy="2649021"/>
              </a:xfrm>
              <a:prstGeom prst="rect">
                <a:avLst/>
              </a:prstGeom>
            </p:spPr>
          </p:pic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A7A215A-7468-434E-93C8-546541DF57B7}"/>
                </a:ext>
              </a:extLst>
            </p:cNvPr>
            <p:cNvSpPr txBox="1"/>
            <p:nvPr/>
          </p:nvSpPr>
          <p:spPr>
            <a:xfrm>
              <a:off x="702981" y="4587974"/>
              <a:ext cx="1870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 defTabSz="914400" latinLnBrk="1"/>
              <a:r>
                <a:rPr lang="it-IT" sz="1400" i="1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Lato visibile</a:t>
              </a:r>
              <a:endParaRPr lang="it-IT" sz="1600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CF4D6EA-1857-4628-BB88-AD9A110C7BD3}"/>
                </a:ext>
              </a:extLst>
            </p:cNvPr>
            <p:cNvSpPr txBox="1"/>
            <p:nvPr/>
          </p:nvSpPr>
          <p:spPr>
            <a:xfrm>
              <a:off x="4139952" y="4579689"/>
              <a:ext cx="1870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 defTabSz="914400" latinLnBrk="1"/>
              <a:r>
                <a:rPr lang="it-IT" sz="1400" i="1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Lato nascosto</a:t>
              </a:r>
              <a:endParaRPr lang="it-IT" sz="1600" dirty="0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540A8BD-BFD0-49B3-9AC1-364CDB77C44D}"/>
              </a:ext>
            </a:extLst>
          </p:cNvPr>
          <p:cNvSpPr txBox="1"/>
          <p:nvPr/>
        </p:nvSpPr>
        <p:spPr>
          <a:xfrm>
            <a:off x="6479512" y="1754531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Lato visibile</a:t>
            </a:r>
            <a:r>
              <a:rPr lang="it-IT" sz="14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presenza di mari;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Spessore crosta sottile </a:t>
            </a:r>
          </a:p>
          <a:p>
            <a:r>
              <a:rPr lang="it-IT" sz="1400" dirty="0"/>
              <a:t>(60 km)-&gt; facilità di uscita del            magma per la formazione dei mari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694A334-DBD3-4CEB-BF33-1240A02D0BDB}"/>
              </a:ext>
            </a:extLst>
          </p:cNvPr>
          <p:cNvSpPr txBox="1"/>
          <p:nvPr/>
        </p:nvSpPr>
        <p:spPr>
          <a:xfrm>
            <a:off x="6468303" y="3330999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Lato nascosto</a:t>
            </a:r>
            <a:r>
              <a:rPr lang="it-IT" sz="14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maggiore presenza di crateri da impatto;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Spessore della crosta: 100 km</a:t>
            </a:r>
          </a:p>
        </p:txBody>
      </p:sp>
    </p:spTree>
    <p:extLst>
      <p:ext uri="{BB962C8B-B14F-4D97-AF65-F5344CB8AC3E}">
        <p14:creationId xmlns:p14="http://schemas.microsoft.com/office/powerpoint/2010/main" val="147148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5550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Superficie lunare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5ACE6D4-93BB-4964-B8BF-FA5F4F8C0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4188"/>
            <a:ext cx="5640985" cy="3672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18A1B4-76F7-49FC-85D3-D70274D2945D}"/>
              </a:ext>
            </a:extLst>
          </p:cNvPr>
          <p:cNvSpPr txBox="1"/>
          <p:nvPr/>
        </p:nvSpPr>
        <p:spPr>
          <a:xfrm>
            <a:off x="171777" y="65108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https://ap-i.net/avl/it/download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39DE229-3530-4FFF-AEC1-1C423E80A173}"/>
              </a:ext>
            </a:extLst>
          </p:cNvPr>
          <p:cNvSpPr/>
          <p:nvPr/>
        </p:nvSpPr>
        <p:spPr>
          <a:xfrm>
            <a:off x="899592" y="2139702"/>
            <a:ext cx="936104" cy="307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999470B-F074-48EC-9D9E-1FB10E00F145}"/>
              </a:ext>
            </a:extLst>
          </p:cNvPr>
          <p:cNvSpPr/>
          <p:nvPr/>
        </p:nvSpPr>
        <p:spPr>
          <a:xfrm>
            <a:off x="1259632" y="2696856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81B2DD7-C6FD-4F83-9D65-4FA084403C92}"/>
              </a:ext>
            </a:extLst>
          </p:cNvPr>
          <p:cNvSpPr/>
          <p:nvPr/>
        </p:nvSpPr>
        <p:spPr>
          <a:xfrm>
            <a:off x="1979712" y="1768483"/>
            <a:ext cx="936104" cy="30777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A0C4159-BC9D-4674-B6AE-0AD6E51ABC9B}"/>
              </a:ext>
            </a:extLst>
          </p:cNvPr>
          <p:cNvSpPr/>
          <p:nvPr/>
        </p:nvSpPr>
        <p:spPr>
          <a:xfrm>
            <a:off x="3491880" y="2717582"/>
            <a:ext cx="936104" cy="30777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2AB1D48-1774-4858-A262-93B1A853167A}"/>
              </a:ext>
            </a:extLst>
          </p:cNvPr>
          <p:cNvSpPr/>
          <p:nvPr/>
        </p:nvSpPr>
        <p:spPr>
          <a:xfrm>
            <a:off x="3023828" y="2076260"/>
            <a:ext cx="936104" cy="30777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FB3DADB-1E0D-4BB6-9A55-31A98D76D101}"/>
              </a:ext>
            </a:extLst>
          </p:cNvPr>
          <p:cNvSpPr/>
          <p:nvPr/>
        </p:nvSpPr>
        <p:spPr>
          <a:xfrm>
            <a:off x="4289878" y="2326358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F62DE776-1ED1-43CC-A7C9-4B0DADE8FEC4}"/>
              </a:ext>
            </a:extLst>
          </p:cNvPr>
          <p:cNvSpPr/>
          <p:nvPr/>
        </p:nvSpPr>
        <p:spPr>
          <a:xfrm>
            <a:off x="2447764" y="1157240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206972C-1F16-49E5-B884-7678267684DE}"/>
              </a:ext>
            </a:extLst>
          </p:cNvPr>
          <p:cNvSpPr/>
          <p:nvPr/>
        </p:nvSpPr>
        <p:spPr>
          <a:xfrm>
            <a:off x="1915653" y="3751535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FCD9CB8-33EF-42BF-93C5-9A14159DA469}"/>
              </a:ext>
            </a:extLst>
          </p:cNvPr>
          <p:cNvSpPr/>
          <p:nvPr/>
        </p:nvSpPr>
        <p:spPr>
          <a:xfrm>
            <a:off x="1071877" y="3907917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95E0B5F6-6869-4E3D-9BEB-AFE8C0B99E25}"/>
              </a:ext>
            </a:extLst>
          </p:cNvPr>
          <p:cNvSpPr/>
          <p:nvPr/>
        </p:nvSpPr>
        <p:spPr>
          <a:xfrm>
            <a:off x="4289878" y="3303323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8D8BDD91-2A07-45A1-84AB-A3AE4AA898D6}"/>
              </a:ext>
            </a:extLst>
          </p:cNvPr>
          <p:cNvSpPr/>
          <p:nvPr/>
        </p:nvSpPr>
        <p:spPr>
          <a:xfrm>
            <a:off x="3600584" y="3625333"/>
            <a:ext cx="936104" cy="3077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E7B6CA7-9A1C-40DF-BDF0-69531FBD17C2}"/>
              </a:ext>
            </a:extLst>
          </p:cNvPr>
          <p:cNvGrpSpPr/>
          <p:nvPr/>
        </p:nvGrpSpPr>
        <p:grpSpPr>
          <a:xfrm>
            <a:off x="6092117" y="1082593"/>
            <a:ext cx="2768120" cy="3130086"/>
            <a:chOff x="6124360" y="1082593"/>
            <a:chExt cx="2768120" cy="3130086"/>
          </a:xfrm>
        </p:grpSpPr>
        <p:pic>
          <p:nvPicPr>
            <p:cNvPr id="3" name="Immagine 2" descr="Immagine che contiene natura, cratere&#10;&#10;Descrizione generata automaticamente">
              <a:extLst>
                <a:ext uri="{FF2B5EF4-FFF2-40B4-BE49-F238E27FC236}">
                  <a16:creationId xmlns:a16="http://schemas.microsoft.com/office/drawing/2014/main" id="{BD581951-7F8F-401F-99DA-54FEF80F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360" y="1082593"/>
              <a:ext cx="2768120" cy="2772000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10E0F72-5148-4FE9-A076-0E881F919393}"/>
                </a:ext>
              </a:extLst>
            </p:cNvPr>
            <p:cNvSpPr txBox="1"/>
            <p:nvPr/>
          </p:nvSpPr>
          <p:spPr>
            <a:xfrm>
              <a:off x="6132309" y="3843347"/>
              <a:ext cx="2760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/>
                <a:t>Confronto visibilità</a:t>
              </a:r>
            </a:p>
            <a:p>
              <a:pPr algn="ctr"/>
              <a:r>
                <a:rPr lang="it-IT" sz="900" dirty="0"/>
                <a:t>(Fonte: </a:t>
              </a:r>
              <a:r>
                <a:rPr lang="it-IT" sz="900" dirty="0" err="1"/>
                <a:t>Celestron</a:t>
              </a:r>
              <a:r>
                <a:rPr lang="it-IT" sz="9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80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sito Apollo 11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pic>
        <p:nvPicPr>
          <p:cNvPr id="3" name="Immagine 2" descr="Immagine che contiene testo, esterni, natura, filo&#10;&#10;Descrizione generata automaticamente">
            <a:extLst>
              <a:ext uri="{FF2B5EF4-FFF2-40B4-BE49-F238E27FC236}">
                <a16:creationId xmlns:a16="http://schemas.microsoft.com/office/drawing/2014/main" id="{1F218A25-8917-4651-90D7-633E9414B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4000"/>
            <a:ext cx="5475527" cy="347400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DB3464D9-1DC8-4D0B-84DA-9848B5755B7B}"/>
              </a:ext>
            </a:extLst>
          </p:cNvPr>
          <p:cNvGrpSpPr/>
          <p:nvPr/>
        </p:nvGrpSpPr>
        <p:grpSpPr>
          <a:xfrm>
            <a:off x="6300192" y="1505459"/>
            <a:ext cx="2664000" cy="3549258"/>
            <a:chOff x="6128586" y="1291393"/>
            <a:chExt cx="2664000" cy="3549258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28F089C-C2F3-4AF8-A242-0B083ED87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8586" y="2106965"/>
              <a:ext cx="2664000" cy="2733686"/>
              <a:chOff x="5436096" y="1203604"/>
              <a:chExt cx="3087577" cy="316834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13C47B0-878A-4DC4-AEA5-3837513D4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0" t="4657" r="23273" b="19779"/>
              <a:stretch/>
            </p:blipFill>
            <p:spPr>
              <a:xfrm>
                <a:off x="5436096" y="1203604"/>
                <a:ext cx="3087577" cy="3168346"/>
              </a:xfrm>
              <a:prstGeom prst="rect">
                <a:avLst/>
              </a:prstGeom>
            </p:spPr>
          </p:pic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ACA30E3A-E4A9-4B4E-82B2-2485B5B44A88}"/>
                  </a:ext>
                </a:extLst>
              </p:cNvPr>
              <p:cNvSpPr/>
              <p:nvPr/>
            </p:nvSpPr>
            <p:spPr>
              <a:xfrm>
                <a:off x="6804248" y="2139702"/>
                <a:ext cx="216024" cy="21601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DC5CBDA-F66F-44D1-AF97-15536030E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1" r="76310" b="77892"/>
            <a:stretch/>
          </p:blipFill>
          <p:spPr>
            <a:xfrm>
              <a:off x="6128586" y="1291393"/>
              <a:ext cx="2664000" cy="824819"/>
            </a:xfrm>
            <a:prstGeom prst="rect">
              <a:avLst/>
            </a:prstGeom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DF245E50-A1C0-4500-B9B1-108AFFEFA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659" y="595572"/>
            <a:ext cx="893542" cy="91556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315132-D1BD-4A37-9FB2-C7E9F75ABE5D}"/>
              </a:ext>
            </a:extLst>
          </p:cNvPr>
          <p:cNvSpPr txBox="1"/>
          <p:nvPr/>
        </p:nvSpPr>
        <p:spPr>
          <a:xfrm>
            <a:off x="306180" y="546280"/>
            <a:ext cx="712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Data allunaggio: 20/07/1969</a:t>
            </a:r>
          </a:p>
          <a:p>
            <a:r>
              <a:rPr lang="it-IT" sz="1600" dirty="0"/>
              <a:t>Equipaggio: Neil Armstrong, Buzz Aldrin, Micheal Collins</a:t>
            </a:r>
          </a:p>
          <a:p>
            <a:r>
              <a:rPr lang="it-IT" sz="1600" dirty="0"/>
              <a:t>Sito di atterraggio: </a:t>
            </a:r>
            <a:r>
              <a:rPr lang="it-IT" sz="1600" dirty="0" err="1"/>
              <a:t>Statio</a:t>
            </a:r>
            <a:r>
              <a:rPr lang="it-IT" sz="1600" dirty="0"/>
              <a:t> </a:t>
            </a:r>
            <a:r>
              <a:rPr lang="it-IT" sz="1600" dirty="0" err="1"/>
              <a:t>Tranquillitas</a:t>
            </a:r>
            <a:r>
              <a:rPr lang="it-IT" sz="1600" dirty="0"/>
              <a:t> nel Mare della Tranquillità        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0A710EA-708C-47A2-AABA-4A1A6A8C0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608" y="587707"/>
            <a:ext cx="1146051" cy="885585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B8C91E5E-B32F-4650-B0DE-6CD2870A14A7}"/>
              </a:ext>
            </a:extLst>
          </p:cNvPr>
          <p:cNvGrpSpPr/>
          <p:nvPr/>
        </p:nvGrpSpPr>
        <p:grpSpPr>
          <a:xfrm>
            <a:off x="3059832" y="1618875"/>
            <a:ext cx="3035028" cy="1628000"/>
            <a:chOff x="3059832" y="1618875"/>
            <a:chExt cx="3035028" cy="1628000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80B0D74-362B-41FB-8F3F-0747FF9FA515}"/>
                </a:ext>
              </a:extLst>
            </p:cNvPr>
            <p:cNvSpPr txBox="1"/>
            <p:nvPr/>
          </p:nvSpPr>
          <p:spPr>
            <a:xfrm>
              <a:off x="3430860" y="1618875"/>
              <a:ext cx="266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>
                  <a:solidFill>
                    <a:schemeClr val="accent4"/>
                  </a:solidFill>
                </a:rPr>
                <a:t>Mare </a:t>
              </a:r>
              <a:r>
                <a:rPr lang="it-IT" sz="1600" b="1" dirty="0" err="1">
                  <a:solidFill>
                    <a:schemeClr val="accent4"/>
                  </a:solidFill>
                </a:rPr>
                <a:t>Tranquillitatis</a:t>
              </a:r>
              <a:r>
                <a:rPr lang="it-IT" sz="1600" b="1" dirty="0">
                  <a:solidFill>
                    <a:schemeClr val="accent4"/>
                  </a:solidFill>
                </a:rPr>
                <a:t>: 421 km</a:t>
              </a:r>
              <a:r>
                <a:rPr lang="it-IT" sz="1600" b="1" baseline="300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3A14E662-62D2-4328-9FB3-C3667E90350A}"/>
                </a:ext>
              </a:extLst>
            </p:cNvPr>
            <p:cNvSpPr/>
            <p:nvPr/>
          </p:nvSpPr>
          <p:spPr>
            <a:xfrm>
              <a:off x="3059832" y="2348084"/>
              <a:ext cx="1322227" cy="89879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A67974D5-6E97-47A5-9E0F-0BB8E03FCE9C}"/>
                </a:ext>
              </a:extLst>
            </p:cNvPr>
            <p:cNvCxnSpPr>
              <a:cxnSpLocks/>
              <a:stCxn id="2" idx="7"/>
              <a:endCxn id="15" idx="2"/>
            </p:cNvCxnSpPr>
            <p:nvPr/>
          </p:nvCxnSpPr>
          <p:spPr>
            <a:xfrm flipV="1">
              <a:off x="4188423" y="1957429"/>
              <a:ext cx="574437" cy="522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C056103-0D82-43A7-8B94-551ACC4A096B}"/>
              </a:ext>
            </a:extLst>
          </p:cNvPr>
          <p:cNvGrpSpPr/>
          <p:nvPr/>
        </p:nvGrpSpPr>
        <p:grpSpPr>
          <a:xfrm>
            <a:off x="3040963" y="2867908"/>
            <a:ext cx="2970224" cy="1360026"/>
            <a:chOff x="3430859" y="1618875"/>
            <a:chExt cx="2970224" cy="1360026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B33A287-7696-4114-BEA0-4CA8C29E879E}"/>
                </a:ext>
              </a:extLst>
            </p:cNvPr>
            <p:cNvSpPr txBox="1"/>
            <p:nvPr/>
          </p:nvSpPr>
          <p:spPr>
            <a:xfrm>
              <a:off x="3430859" y="1618875"/>
              <a:ext cx="2970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>
                  <a:solidFill>
                    <a:schemeClr val="accent4"/>
                  </a:solidFill>
                </a:rPr>
                <a:t>Theophilus: diametro: 104 km </a:t>
              </a:r>
            </a:p>
            <a:p>
              <a:r>
                <a:rPr lang="it-IT" sz="1600" b="1" dirty="0">
                  <a:solidFill>
                    <a:schemeClr val="accent4"/>
                  </a:solidFill>
                </a:rPr>
                <a:t>h= 4400 m; all’interno 4 cime </a:t>
              </a:r>
              <a:r>
                <a:rPr lang="it-IT" sz="1600" b="1" dirty="0" err="1">
                  <a:solidFill>
                    <a:schemeClr val="accent4"/>
                  </a:solidFill>
                </a:rPr>
                <a:t>hmax</a:t>
              </a:r>
              <a:r>
                <a:rPr lang="it-IT" sz="1600" b="1" dirty="0">
                  <a:solidFill>
                    <a:schemeClr val="accent4"/>
                  </a:solidFill>
                </a:rPr>
                <a:t>=1400 m</a:t>
              </a:r>
              <a:endParaRPr lang="it-IT" sz="1600" b="1" baseline="30000" dirty="0">
                <a:solidFill>
                  <a:schemeClr val="accent4"/>
                </a:solidFill>
              </a:endParaRP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5E632B55-4738-4555-9FAE-9AE8F471E5A8}"/>
                </a:ext>
              </a:extLst>
            </p:cNvPr>
            <p:cNvSpPr/>
            <p:nvPr/>
          </p:nvSpPr>
          <p:spPr>
            <a:xfrm>
              <a:off x="3520763" y="2651884"/>
              <a:ext cx="360040" cy="32701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AAA30A72-7D9A-4F4A-9D8B-567DF61149B7}"/>
                </a:ext>
              </a:extLst>
            </p:cNvPr>
            <p:cNvCxnSpPr>
              <a:cxnSpLocks/>
              <a:stCxn id="27" idx="7"/>
              <a:endCxn id="26" idx="2"/>
            </p:cNvCxnSpPr>
            <p:nvPr/>
          </p:nvCxnSpPr>
          <p:spPr>
            <a:xfrm flipV="1">
              <a:off x="3828076" y="2449872"/>
              <a:ext cx="1087895" cy="24990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732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sito Apollo 12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315132-D1BD-4A37-9FB2-C7E9F75ABE5D}"/>
              </a:ext>
            </a:extLst>
          </p:cNvPr>
          <p:cNvSpPr txBox="1"/>
          <p:nvPr/>
        </p:nvSpPr>
        <p:spPr>
          <a:xfrm>
            <a:off x="306180" y="546280"/>
            <a:ext cx="6282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Data allunaggio: 19/11/1969</a:t>
            </a:r>
          </a:p>
          <a:p>
            <a:r>
              <a:rPr lang="it-IT" sz="1600" dirty="0"/>
              <a:t>Equipaggio: Charles Conrad, Richard Gordon, Alan Bean</a:t>
            </a:r>
          </a:p>
          <a:p>
            <a:r>
              <a:rPr lang="it-IT" sz="1600" dirty="0"/>
              <a:t>Sito di atterraggio: Cratere Surveyor (zona della sonda Surveyor 3) nel </a:t>
            </a:r>
          </a:p>
          <a:p>
            <a:r>
              <a:rPr lang="it-IT" sz="1600" dirty="0"/>
              <a:t>Mare </a:t>
            </a:r>
            <a:r>
              <a:rPr lang="it-IT" sz="1600" dirty="0" err="1"/>
              <a:t>Cognitium</a:t>
            </a:r>
            <a:endParaRPr lang="it-IT" sz="1600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95B8EA0-A132-4DF8-BBD8-0E52994F4AE2}"/>
              </a:ext>
            </a:extLst>
          </p:cNvPr>
          <p:cNvGrpSpPr/>
          <p:nvPr/>
        </p:nvGrpSpPr>
        <p:grpSpPr>
          <a:xfrm>
            <a:off x="6300192" y="1511506"/>
            <a:ext cx="2664000" cy="3543211"/>
            <a:chOff x="6300192" y="1511506"/>
            <a:chExt cx="2664000" cy="354321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28F089C-C2F3-4AF8-A242-0B083ED87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0192" y="2321031"/>
              <a:ext cx="2664000" cy="2733686"/>
              <a:chOff x="5436096" y="1203604"/>
              <a:chExt cx="3087577" cy="316834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13C47B0-878A-4DC4-AEA5-3837513D4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0" t="4657" r="23273" b="19779"/>
              <a:stretch/>
            </p:blipFill>
            <p:spPr>
              <a:xfrm>
                <a:off x="5436096" y="1203604"/>
                <a:ext cx="3087577" cy="3168346"/>
              </a:xfrm>
              <a:prstGeom prst="rect">
                <a:avLst/>
              </a:prstGeom>
            </p:spPr>
          </p:pic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ACA30E3A-E4A9-4B4E-82B2-2485B5B44A88}"/>
                  </a:ext>
                </a:extLst>
              </p:cNvPr>
              <p:cNvSpPr/>
              <p:nvPr/>
            </p:nvSpPr>
            <p:spPr>
              <a:xfrm>
                <a:off x="6503667" y="3114625"/>
                <a:ext cx="216024" cy="21601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734DA5E-A0F1-4319-8696-245773D0F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1" t="20601" r="76775" b="65399"/>
            <a:stretch/>
          </p:blipFill>
          <p:spPr>
            <a:xfrm>
              <a:off x="6300192" y="1511506"/>
              <a:ext cx="2664000" cy="889685"/>
            </a:xfrm>
            <a:prstGeom prst="rect">
              <a:avLst/>
            </a:prstGeom>
          </p:spPr>
        </p:pic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F7B9EB01-CE1D-4F33-B090-2D1DEAF4B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938" y="581372"/>
            <a:ext cx="893542" cy="90311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C5830EB-03E5-43D5-9194-07E308D86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410" y="594598"/>
            <a:ext cx="1539528" cy="881114"/>
          </a:xfrm>
          <a:prstGeom prst="rect">
            <a:avLst/>
          </a:prstGeom>
        </p:spPr>
      </p:pic>
      <p:pic>
        <p:nvPicPr>
          <p:cNvPr id="25" name="Immagine 24" descr="Immagine che contiene testo, esterni, vecchio&#10;&#10;Descrizione generata automaticamente">
            <a:extLst>
              <a:ext uri="{FF2B5EF4-FFF2-40B4-BE49-F238E27FC236}">
                <a16:creationId xmlns:a16="http://schemas.microsoft.com/office/drawing/2014/main" id="{FA1D28D5-816B-4A45-BEBF-0DB39DAABF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4000"/>
            <a:ext cx="5473398" cy="3474000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19F5B29-86F8-4661-AFA6-CFCB8BEB7720}"/>
              </a:ext>
            </a:extLst>
          </p:cNvPr>
          <p:cNvGrpSpPr/>
          <p:nvPr/>
        </p:nvGrpSpPr>
        <p:grpSpPr>
          <a:xfrm>
            <a:off x="1707410" y="1509602"/>
            <a:ext cx="3750101" cy="829697"/>
            <a:chOff x="2650982" y="1618875"/>
            <a:chExt cx="3750101" cy="829697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3B1DC56-3B0E-412F-A864-AFE1EC7EBA63}"/>
                </a:ext>
              </a:extLst>
            </p:cNvPr>
            <p:cNvSpPr txBox="1"/>
            <p:nvPr/>
          </p:nvSpPr>
          <p:spPr>
            <a:xfrm>
              <a:off x="3430859" y="1618875"/>
              <a:ext cx="297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>
                  <a:solidFill>
                    <a:schemeClr val="accent4"/>
                  </a:solidFill>
                </a:rPr>
                <a:t>Kepler: diametro: 32 km </a:t>
              </a:r>
            </a:p>
            <a:p>
              <a:r>
                <a:rPr lang="it-IT" sz="1600" b="1" dirty="0">
                  <a:solidFill>
                    <a:schemeClr val="accent4"/>
                  </a:solidFill>
                </a:rPr>
                <a:t>h= 2750 m</a:t>
              </a:r>
              <a:endParaRPr lang="it-IT" sz="1600" b="1" baseline="30000" dirty="0">
                <a:solidFill>
                  <a:schemeClr val="accent4"/>
                </a:solidFill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5E0F8BBB-03E3-4963-BB1A-52BC88FE7ACF}"/>
                </a:ext>
              </a:extLst>
            </p:cNvPr>
            <p:cNvSpPr/>
            <p:nvPr/>
          </p:nvSpPr>
          <p:spPr>
            <a:xfrm>
              <a:off x="2650982" y="2121555"/>
              <a:ext cx="360040" cy="32701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B342920-D89F-463B-AFF0-E10AB81C645D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2958295" y="2028048"/>
              <a:ext cx="465521" cy="14139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C64D73B3-DDAC-4FFE-9B8A-768CA71C9E85}"/>
              </a:ext>
            </a:extLst>
          </p:cNvPr>
          <p:cNvGrpSpPr/>
          <p:nvPr/>
        </p:nvGrpSpPr>
        <p:grpSpPr>
          <a:xfrm>
            <a:off x="2660945" y="2356620"/>
            <a:ext cx="3750101" cy="829697"/>
            <a:chOff x="2650982" y="1618875"/>
            <a:chExt cx="3750101" cy="829697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CED9706-3CA5-466B-BC1E-5DEBE5E78743}"/>
                </a:ext>
              </a:extLst>
            </p:cNvPr>
            <p:cNvSpPr txBox="1"/>
            <p:nvPr/>
          </p:nvSpPr>
          <p:spPr>
            <a:xfrm>
              <a:off x="3430859" y="1618875"/>
              <a:ext cx="297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 err="1">
                  <a:solidFill>
                    <a:schemeClr val="accent4"/>
                  </a:solidFill>
                </a:rPr>
                <a:t>Lansberg</a:t>
              </a:r>
              <a:r>
                <a:rPr lang="it-IT" sz="1600" b="1" dirty="0">
                  <a:solidFill>
                    <a:schemeClr val="accent4"/>
                  </a:solidFill>
                </a:rPr>
                <a:t>: diametro: 41 km </a:t>
              </a:r>
            </a:p>
            <a:p>
              <a:r>
                <a:rPr lang="it-IT" sz="1600" b="1" dirty="0">
                  <a:solidFill>
                    <a:schemeClr val="accent4"/>
                  </a:solidFill>
                </a:rPr>
                <a:t>h= 3110 m</a:t>
              </a:r>
              <a:endParaRPr lang="it-IT" sz="1600" b="1" baseline="30000" dirty="0">
                <a:solidFill>
                  <a:schemeClr val="accent4"/>
                </a:solidFill>
              </a:endParaRP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B848226D-930D-4056-A2D5-CEDFD873C128}"/>
                </a:ext>
              </a:extLst>
            </p:cNvPr>
            <p:cNvSpPr/>
            <p:nvPr/>
          </p:nvSpPr>
          <p:spPr>
            <a:xfrm>
              <a:off x="2650982" y="2121555"/>
              <a:ext cx="360040" cy="32701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AC35325E-1E0D-485D-BAC2-5CD8190E4F67}"/>
                </a:ext>
              </a:extLst>
            </p:cNvPr>
            <p:cNvCxnSpPr>
              <a:cxnSpLocks/>
              <a:stCxn id="29" idx="7"/>
            </p:cNvCxnSpPr>
            <p:nvPr/>
          </p:nvCxnSpPr>
          <p:spPr>
            <a:xfrm flipV="1">
              <a:off x="2958295" y="2028048"/>
              <a:ext cx="465521" cy="14139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034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sito Apollo 14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315132-D1BD-4A37-9FB2-C7E9F75ABE5D}"/>
              </a:ext>
            </a:extLst>
          </p:cNvPr>
          <p:cNvSpPr txBox="1"/>
          <p:nvPr/>
        </p:nvSpPr>
        <p:spPr>
          <a:xfrm>
            <a:off x="306180" y="546280"/>
            <a:ext cx="7128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Data allunaggio: 09/02/1971</a:t>
            </a:r>
          </a:p>
          <a:p>
            <a:r>
              <a:rPr lang="it-IT" sz="1600" dirty="0"/>
              <a:t>Equipaggio: Alan B. Shepard Jr, Stuart A. </a:t>
            </a:r>
            <a:r>
              <a:rPr lang="it-IT" sz="1600" dirty="0" err="1"/>
              <a:t>Roosa</a:t>
            </a:r>
            <a:r>
              <a:rPr lang="it-IT" sz="1600" dirty="0"/>
              <a:t>, Edgar D. Mitchell</a:t>
            </a:r>
          </a:p>
          <a:p>
            <a:r>
              <a:rPr lang="it-IT" sz="1600" dirty="0"/>
              <a:t>Sito di atterraggio: Cratere Surveyor (zona della sonda Surveyor 3) nel Mare </a:t>
            </a:r>
            <a:r>
              <a:rPr lang="it-IT" sz="1600" dirty="0" err="1"/>
              <a:t>Cognitium</a:t>
            </a:r>
            <a:endParaRPr lang="it-IT" sz="1600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66B4AE3-05E7-4B25-B19E-B79CC98B4939}"/>
              </a:ext>
            </a:extLst>
          </p:cNvPr>
          <p:cNvGrpSpPr/>
          <p:nvPr/>
        </p:nvGrpSpPr>
        <p:grpSpPr>
          <a:xfrm>
            <a:off x="6305709" y="1518683"/>
            <a:ext cx="2664000" cy="3540435"/>
            <a:chOff x="6300192" y="1514282"/>
            <a:chExt cx="2664000" cy="354043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28F089C-C2F3-4AF8-A242-0B083ED87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0192" y="2321031"/>
              <a:ext cx="2664000" cy="2733686"/>
              <a:chOff x="5436096" y="1203604"/>
              <a:chExt cx="3087577" cy="316834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13C47B0-878A-4DC4-AEA5-3837513D4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0" t="4657" r="23273" b="19779"/>
              <a:stretch/>
            </p:blipFill>
            <p:spPr>
              <a:xfrm>
                <a:off x="5436096" y="1203604"/>
                <a:ext cx="3087577" cy="3168346"/>
              </a:xfrm>
              <a:prstGeom prst="rect">
                <a:avLst/>
              </a:prstGeom>
            </p:spPr>
          </p:pic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ACA30E3A-E4A9-4B4E-82B2-2485B5B44A88}"/>
                  </a:ext>
                </a:extLst>
              </p:cNvPr>
              <p:cNvSpPr/>
              <p:nvPr/>
            </p:nvSpPr>
            <p:spPr>
              <a:xfrm>
                <a:off x="6633014" y="3074777"/>
                <a:ext cx="216024" cy="21601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77E9511-C845-4D04-A6EA-93497AF67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" t="35753" r="78350" b="50000"/>
            <a:stretch/>
          </p:blipFill>
          <p:spPr>
            <a:xfrm>
              <a:off x="6300192" y="1514282"/>
              <a:ext cx="2664000" cy="815996"/>
            </a:xfrm>
            <a:prstGeom prst="rect">
              <a:avLst/>
            </a:prstGeom>
          </p:spPr>
        </p:pic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697E4308-8602-409D-8CFD-AD0162817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954" y="577683"/>
            <a:ext cx="1208943" cy="89594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1E0C3D7-D57B-4694-AE4F-FFA07C01C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896" y="602237"/>
            <a:ext cx="949584" cy="831528"/>
          </a:xfrm>
          <a:prstGeom prst="rect">
            <a:avLst/>
          </a:prstGeom>
        </p:spPr>
      </p:pic>
      <p:pic>
        <p:nvPicPr>
          <p:cNvPr id="25" name="Immagine 24" descr="Immagine che contiene testo, natura&#10;&#10;Descrizione generata automaticamente">
            <a:extLst>
              <a:ext uri="{FF2B5EF4-FFF2-40B4-BE49-F238E27FC236}">
                <a16:creationId xmlns:a16="http://schemas.microsoft.com/office/drawing/2014/main" id="{D961A911-FCEF-4C9C-979C-918F4CCAC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4000"/>
            <a:ext cx="5556904" cy="34740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0C5D04CF-6DC3-4DF6-B029-AF47426AF254}"/>
              </a:ext>
            </a:extLst>
          </p:cNvPr>
          <p:cNvGrpSpPr/>
          <p:nvPr/>
        </p:nvGrpSpPr>
        <p:grpSpPr>
          <a:xfrm>
            <a:off x="2699792" y="1995686"/>
            <a:ext cx="3524206" cy="1160839"/>
            <a:chOff x="2689829" y="1257941"/>
            <a:chExt cx="3524206" cy="1160839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0C2E68B-1924-4FB9-904F-A6319301F535}"/>
                </a:ext>
              </a:extLst>
            </p:cNvPr>
            <p:cNvSpPr txBox="1"/>
            <p:nvPr/>
          </p:nvSpPr>
          <p:spPr>
            <a:xfrm>
              <a:off x="3243811" y="1834005"/>
              <a:ext cx="297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 err="1">
                  <a:solidFill>
                    <a:schemeClr val="accent4"/>
                  </a:solidFill>
                </a:rPr>
                <a:t>Copernicus</a:t>
              </a:r>
              <a:r>
                <a:rPr lang="it-IT" sz="1600" b="1" dirty="0">
                  <a:solidFill>
                    <a:schemeClr val="accent4"/>
                  </a:solidFill>
                </a:rPr>
                <a:t>: diametro: 95 km </a:t>
              </a:r>
            </a:p>
            <a:p>
              <a:r>
                <a:rPr lang="it-IT" sz="1600" b="1" dirty="0">
                  <a:solidFill>
                    <a:schemeClr val="accent4"/>
                  </a:solidFill>
                </a:rPr>
                <a:t>h= 3760 m</a:t>
              </a:r>
              <a:endParaRPr lang="it-IT" sz="1600" b="1" baseline="30000" dirty="0">
                <a:solidFill>
                  <a:schemeClr val="accent4"/>
                </a:solidFill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1F13763C-61D2-4BE5-9AF6-CBDBEE64ED9B}"/>
                </a:ext>
              </a:extLst>
            </p:cNvPr>
            <p:cNvSpPr/>
            <p:nvPr/>
          </p:nvSpPr>
          <p:spPr>
            <a:xfrm>
              <a:off x="2689829" y="1257941"/>
              <a:ext cx="504056" cy="49879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FB747E63-0477-4C7B-B2DD-E258E10AC269}"/>
                </a:ext>
              </a:extLst>
            </p:cNvPr>
            <p:cNvCxnSpPr>
              <a:cxnSpLocks/>
              <a:stCxn id="21" idx="4"/>
              <a:endCxn id="19" idx="1"/>
            </p:cNvCxnSpPr>
            <p:nvPr/>
          </p:nvCxnSpPr>
          <p:spPr>
            <a:xfrm>
              <a:off x="2941857" y="1756734"/>
              <a:ext cx="301954" cy="36965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7729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sito Apollo 15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315132-D1BD-4A37-9FB2-C7E9F75ABE5D}"/>
              </a:ext>
            </a:extLst>
          </p:cNvPr>
          <p:cNvSpPr txBox="1"/>
          <p:nvPr/>
        </p:nvSpPr>
        <p:spPr>
          <a:xfrm>
            <a:off x="306180" y="546280"/>
            <a:ext cx="712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Data allunaggio: 30/07/1971</a:t>
            </a:r>
          </a:p>
          <a:p>
            <a:r>
              <a:rPr lang="it-IT" sz="1600" dirty="0"/>
              <a:t>Equipaggio: David R. Scott, James B. Irwin, Alfred M. </a:t>
            </a:r>
            <a:r>
              <a:rPr lang="it-IT" sz="1600" dirty="0" err="1"/>
              <a:t>Worden</a:t>
            </a:r>
            <a:endParaRPr lang="it-IT" sz="1600" dirty="0"/>
          </a:p>
          <a:p>
            <a:r>
              <a:rPr lang="it-IT" sz="1600" dirty="0"/>
              <a:t>Sito di atterraggio: Regione dei Monti Appennini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64093B2-3395-42AA-ABAE-03F2BDC42878}"/>
              </a:ext>
            </a:extLst>
          </p:cNvPr>
          <p:cNvGrpSpPr/>
          <p:nvPr/>
        </p:nvGrpSpPr>
        <p:grpSpPr>
          <a:xfrm>
            <a:off x="6300192" y="1520574"/>
            <a:ext cx="2669517" cy="3538544"/>
            <a:chOff x="6300192" y="1520574"/>
            <a:chExt cx="2669517" cy="3538544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28F089C-C2F3-4AF8-A242-0B083ED87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5709" y="2325432"/>
              <a:ext cx="2664000" cy="2733686"/>
              <a:chOff x="5436096" y="1203604"/>
              <a:chExt cx="3087577" cy="316834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13C47B0-878A-4DC4-AEA5-3837513D4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0" t="4657" r="23273" b="19779"/>
              <a:stretch/>
            </p:blipFill>
            <p:spPr>
              <a:xfrm>
                <a:off x="5436096" y="1203604"/>
                <a:ext cx="3087577" cy="3168346"/>
              </a:xfrm>
              <a:prstGeom prst="rect">
                <a:avLst/>
              </a:prstGeom>
            </p:spPr>
          </p:pic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ACA30E3A-E4A9-4B4E-82B2-2485B5B44A88}"/>
                  </a:ext>
                </a:extLst>
              </p:cNvPr>
              <p:cNvSpPr/>
              <p:nvPr/>
            </p:nvSpPr>
            <p:spPr>
              <a:xfrm>
                <a:off x="6615473" y="2061831"/>
                <a:ext cx="216024" cy="21601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B2027E8-EB61-4E8B-9B9D-0EA111909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" t="50470" r="77562" b="35703"/>
            <a:stretch/>
          </p:blipFill>
          <p:spPr>
            <a:xfrm>
              <a:off x="6300192" y="1520574"/>
              <a:ext cx="2664000" cy="853418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890F9E51-D312-4E85-9283-ECC2B2A7B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592463"/>
            <a:ext cx="879924" cy="86638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9DE5EC-D949-4950-A923-5AB41DB8C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615534"/>
            <a:ext cx="1002595" cy="854062"/>
          </a:xfrm>
          <a:prstGeom prst="rect">
            <a:avLst/>
          </a:prstGeom>
        </p:spPr>
      </p:pic>
      <p:pic>
        <p:nvPicPr>
          <p:cNvPr id="19" name="Immagine 18" descr="Immagine che contiene testo, filo&#10;&#10;Descrizione generata automaticamente">
            <a:extLst>
              <a:ext uri="{FF2B5EF4-FFF2-40B4-BE49-F238E27FC236}">
                <a16:creationId xmlns:a16="http://schemas.microsoft.com/office/drawing/2014/main" id="{1290D45B-53F7-42C3-AD17-D72E91AFE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4000"/>
            <a:ext cx="5531562" cy="347400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5B416B41-F7A0-4286-AB07-E02D9E27A92C}"/>
              </a:ext>
            </a:extLst>
          </p:cNvPr>
          <p:cNvGrpSpPr/>
          <p:nvPr/>
        </p:nvGrpSpPr>
        <p:grpSpPr>
          <a:xfrm>
            <a:off x="1475656" y="4223828"/>
            <a:ext cx="4172278" cy="834172"/>
            <a:chOff x="2041757" y="1584608"/>
            <a:chExt cx="4172278" cy="834172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A309029-9F7F-45EF-89A3-9429276A675B}"/>
                </a:ext>
              </a:extLst>
            </p:cNvPr>
            <p:cNvSpPr txBox="1"/>
            <p:nvPr/>
          </p:nvSpPr>
          <p:spPr>
            <a:xfrm>
              <a:off x="3243811" y="1834005"/>
              <a:ext cx="297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 err="1">
                  <a:solidFill>
                    <a:schemeClr val="accent4"/>
                  </a:solidFill>
                </a:rPr>
                <a:t>Eratosthenes</a:t>
              </a:r>
              <a:r>
                <a:rPr lang="it-IT" sz="1600" b="1" dirty="0">
                  <a:solidFill>
                    <a:schemeClr val="accent4"/>
                  </a:solidFill>
                </a:rPr>
                <a:t>: diametro: 60 km </a:t>
              </a:r>
            </a:p>
            <a:p>
              <a:r>
                <a:rPr lang="it-IT" sz="1600" b="1" dirty="0">
                  <a:solidFill>
                    <a:schemeClr val="accent4"/>
                  </a:solidFill>
                </a:rPr>
                <a:t>h= 3570 m</a:t>
              </a:r>
              <a:endParaRPr lang="it-IT" sz="1600" b="1" baseline="30000" dirty="0">
                <a:solidFill>
                  <a:schemeClr val="accent4"/>
                </a:solidFill>
              </a:endParaRP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130A6E22-721B-47AC-8758-070C7641C2C3}"/>
                </a:ext>
              </a:extLst>
            </p:cNvPr>
            <p:cNvSpPr/>
            <p:nvPr/>
          </p:nvSpPr>
          <p:spPr>
            <a:xfrm>
              <a:off x="2041757" y="1584608"/>
              <a:ext cx="504056" cy="49879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B239B6EA-8F79-4FDF-AC49-AA82FBC9E46F}"/>
                </a:ext>
              </a:extLst>
            </p:cNvPr>
            <p:cNvCxnSpPr>
              <a:cxnSpLocks/>
              <a:stCxn id="18" idx="6"/>
              <a:endCxn id="16" idx="1"/>
            </p:cNvCxnSpPr>
            <p:nvPr/>
          </p:nvCxnSpPr>
          <p:spPr>
            <a:xfrm>
              <a:off x="2545813" y="1834005"/>
              <a:ext cx="697998" cy="292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5A9DCC1-D191-4AD6-91AB-133305003AF5}"/>
              </a:ext>
            </a:extLst>
          </p:cNvPr>
          <p:cNvGrpSpPr/>
          <p:nvPr/>
        </p:nvGrpSpPr>
        <p:grpSpPr>
          <a:xfrm>
            <a:off x="2195736" y="2742025"/>
            <a:ext cx="4172278" cy="834172"/>
            <a:chOff x="2041757" y="1584608"/>
            <a:chExt cx="4172278" cy="834172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EC1E114-AD2A-476D-AB99-86DCDCE47EA8}"/>
                </a:ext>
              </a:extLst>
            </p:cNvPr>
            <p:cNvSpPr txBox="1"/>
            <p:nvPr/>
          </p:nvSpPr>
          <p:spPr>
            <a:xfrm>
              <a:off x="3243811" y="1834005"/>
              <a:ext cx="297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>
                  <a:solidFill>
                    <a:schemeClr val="accent4"/>
                  </a:solidFill>
                </a:rPr>
                <a:t>Archimedes: diametro: 85 km </a:t>
              </a:r>
            </a:p>
            <a:p>
              <a:r>
                <a:rPr lang="it-IT" sz="1600" b="1" dirty="0">
                  <a:solidFill>
                    <a:schemeClr val="accent4"/>
                  </a:solidFill>
                </a:rPr>
                <a:t>h= 2150 m</a:t>
              </a:r>
              <a:endParaRPr lang="it-IT" sz="1600" b="1" baseline="30000" dirty="0">
                <a:solidFill>
                  <a:schemeClr val="accent4"/>
                </a:solidFill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A62012F0-63F1-492F-A96D-80ECDF2E5299}"/>
                </a:ext>
              </a:extLst>
            </p:cNvPr>
            <p:cNvSpPr/>
            <p:nvPr/>
          </p:nvSpPr>
          <p:spPr>
            <a:xfrm>
              <a:off x="2041757" y="1584608"/>
              <a:ext cx="504056" cy="49879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98B9EF4-2A15-4B84-97C4-5948FF191EF5}"/>
                </a:ext>
              </a:extLst>
            </p:cNvPr>
            <p:cNvCxnSpPr>
              <a:cxnSpLocks/>
              <a:stCxn id="23" idx="6"/>
              <a:endCxn id="22" idx="1"/>
            </p:cNvCxnSpPr>
            <p:nvPr/>
          </p:nvCxnSpPr>
          <p:spPr>
            <a:xfrm>
              <a:off x="2545813" y="1834005"/>
              <a:ext cx="697998" cy="292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091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sito Apollo 16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315132-D1BD-4A37-9FB2-C7E9F75ABE5D}"/>
              </a:ext>
            </a:extLst>
          </p:cNvPr>
          <p:cNvSpPr txBox="1"/>
          <p:nvPr/>
        </p:nvSpPr>
        <p:spPr>
          <a:xfrm>
            <a:off x="306180" y="546280"/>
            <a:ext cx="712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Data allunaggio: 21/04/1972</a:t>
            </a:r>
          </a:p>
          <a:p>
            <a:r>
              <a:rPr lang="it-IT" sz="1600" dirty="0"/>
              <a:t>Equipaggio: John W. Young, Charles M. Duke, Thomas K. Mattingly</a:t>
            </a:r>
          </a:p>
          <a:p>
            <a:r>
              <a:rPr lang="it-IT" sz="1600" dirty="0"/>
              <a:t>Sito di atterraggio: A Est del cratere </a:t>
            </a:r>
            <a:r>
              <a:rPr lang="it-IT" sz="1600" dirty="0" err="1"/>
              <a:t>Teophilus</a:t>
            </a:r>
            <a:endParaRPr lang="it-IT" sz="1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C5E6B96-3393-4C4E-8F5B-397565BAC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851" y="606505"/>
            <a:ext cx="899649" cy="9069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B45AE96-8CA6-4A48-A20D-A19ED4488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606505"/>
            <a:ext cx="1285110" cy="916272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897EB7F0-B06B-4ED3-B465-7857D89E8D04}"/>
              </a:ext>
            </a:extLst>
          </p:cNvPr>
          <p:cNvGrpSpPr/>
          <p:nvPr/>
        </p:nvGrpSpPr>
        <p:grpSpPr>
          <a:xfrm>
            <a:off x="6305708" y="1527192"/>
            <a:ext cx="2664001" cy="3531926"/>
            <a:chOff x="6305708" y="1527192"/>
            <a:chExt cx="2664001" cy="3531926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28F089C-C2F3-4AF8-A242-0B083ED87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5709" y="2325432"/>
              <a:ext cx="2664000" cy="2733686"/>
              <a:chOff x="5436096" y="1203604"/>
              <a:chExt cx="3087577" cy="316834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13C47B0-878A-4DC4-AEA5-3837513D4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0" t="4657" r="23273" b="19779"/>
              <a:stretch/>
            </p:blipFill>
            <p:spPr>
              <a:xfrm>
                <a:off x="5436096" y="1203604"/>
                <a:ext cx="3087577" cy="3168346"/>
              </a:xfrm>
              <a:prstGeom prst="rect">
                <a:avLst/>
              </a:prstGeom>
            </p:spPr>
          </p:pic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ACA30E3A-E4A9-4B4E-82B2-2485B5B44A88}"/>
                  </a:ext>
                </a:extLst>
              </p:cNvPr>
              <p:cNvSpPr/>
              <p:nvPr/>
            </p:nvSpPr>
            <p:spPr>
              <a:xfrm>
                <a:off x="6992740" y="2372371"/>
                <a:ext cx="216024" cy="21601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DC7FA83-034E-49CB-BDA1-D7CE15201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918" r="76775" b="21163"/>
            <a:stretch/>
          </p:blipFill>
          <p:spPr>
            <a:xfrm>
              <a:off x="6305708" y="1527192"/>
              <a:ext cx="2664000" cy="807483"/>
            </a:xfrm>
            <a:prstGeom prst="rect">
              <a:avLst/>
            </a:prstGeom>
          </p:spPr>
        </p:pic>
      </p:grpSp>
      <p:pic>
        <p:nvPicPr>
          <p:cNvPr id="21" name="Immagine 20" descr="Immagine che contiene testo, natura, esterni&#10;&#10;Descrizione generata automaticamente">
            <a:extLst>
              <a:ext uri="{FF2B5EF4-FFF2-40B4-BE49-F238E27FC236}">
                <a16:creationId xmlns:a16="http://schemas.microsoft.com/office/drawing/2014/main" id="{F200278C-8206-41B1-A388-668E0C87F0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1" y="1584000"/>
            <a:ext cx="5505125" cy="347400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2568584A-A62B-4F53-BC0E-5F286E2DAFF2}"/>
              </a:ext>
            </a:extLst>
          </p:cNvPr>
          <p:cNvGrpSpPr/>
          <p:nvPr/>
        </p:nvGrpSpPr>
        <p:grpSpPr>
          <a:xfrm>
            <a:off x="743212" y="3520241"/>
            <a:ext cx="4427976" cy="1206039"/>
            <a:chOff x="733249" y="2782496"/>
            <a:chExt cx="4427976" cy="1206039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98A12F7-5EBD-42B2-872B-B54F1D727C1B}"/>
                </a:ext>
              </a:extLst>
            </p:cNvPr>
            <p:cNvSpPr txBox="1"/>
            <p:nvPr/>
          </p:nvSpPr>
          <p:spPr>
            <a:xfrm>
              <a:off x="733249" y="3485833"/>
              <a:ext cx="297022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b="1" dirty="0">
                  <a:solidFill>
                    <a:schemeClr val="accent4"/>
                  </a:solidFill>
                </a:rPr>
                <a:t>Mare </a:t>
              </a:r>
              <a:r>
                <a:rPr lang="it-IT" sz="1600" b="1" dirty="0" err="1">
                  <a:solidFill>
                    <a:schemeClr val="accent4"/>
                  </a:solidFill>
                </a:rPr>
                <a:t>Nectaris</a:t>
              </a:r>
              <a:r>
                <a:rPr lang="it-IT" sz="1600" b="1" dirty="0">
                  <a:solidFill>
                    <a:schemeClr val="accent4"/>
                  </a:solidFill>
                </a:rPr>
                <a:t>: 360km X 360 km</a:t>
              </a:r>
            </a:p>
            <a:p>
              <a:r>
                <a:rPr lang="it-IT" sz="1600" b="1" baseline="30000" dirty="0">
                  <a:solidFill>
                    <a:schemeClr val="accent4"/>
                  </a:solidFill>
                </a:rPr>
                <a:t>Golfo del Mare della Tranquillità</a:t>
              </a: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42D5F5C8-0E08-4AA7-BC36-183D1425148F}"/>
                </a:ext>
              </a:extLst>
            </p:cNvPr>
            <p:cNvSpPr/>
            <p:nvPr/>
          </p:nvSpPr>
          <p:spPr>
            <a:xfrm>
              <a:off x="4274004" y="2782496"/>
              <a:ext cx="887221" cy="77970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1600E432-530B-4230-9648-15996718EBDE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 flipH="1">
              <a:off x="3409909" y="3562197"/>
              <a:ext cx="1307706" cy="2160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841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sito Apollo 17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315132-D1BD-4A37-9FB2-C7E9F75ABE5D}"/>
              </a:ext>
            </a:extLst>
          </p:cNvPr>
          <p:cNvSpPr txBox="1"/>
          <p:nvPr/>
        </p:nvSpPr>
        <p:spPr>
          <a:xfrm>
            <a:off x="306180" y="546280"/>
            <a:ext cx="712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Data allunaggio: 11/12/1972</a:t>
            </a:r>
          </a:p>
          <a:p>
            <a:r>
              <a:rPr lang="it-IT" sz="1600" dirty="0"/>
              <a:t>Equipaggio: Eugene A. Cernan, Harrison H. Schmidt, Ronald E. Evans</a:t>
            </a:r>
          </a:p>
          <a:p>
            <a:r>
              <a:rPr lang="it-IT" sz="1600" dirty="0"/>
              <a:t>Sito di atterraggio: Parte settentrionale del Mare </a:t>
            </a:r>
            <a:r>
              <a:rPr lang="it-IT" sz="1600" dirty="0" err="1"/>
              <a:t>Tranquillitatis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31668F8-3216-4467-A826-CE6817B42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39"/>
          <a:stretch/>
        </p:blipFill>
        <p:spPr>
          <a:xfrm>
            <a:off x="7873872" y="610443"/>
            <a:ext cx="940728" cy="9157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C15084-2A46-47A6-941F-733365281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619899"/>
            <a:ext cx="1102949" cy="849235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C130D83C-EC82-44BB-8852-FD4CDA43411C}"/>
              </a:ext>
            </a:extLst>
          </p:cNvPr>
          <p:cNvGrpSpPr/>
          <p:nvPr/>
        </p:nvGrpSpPr>
        <p:grpSpPr>
          <a:xfrm>
            <a:off x="6305709" y="1563637"/>
            <a:ext cx="2664000" cy="3495481"/>
            <a:chOff x="6305709" y="1563637"/>
            <a:chExt cx="2664000" cy="349548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28F089C-C2F3-4AF8-A242-0B083ED87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5709" y="2325432"/>
              <a:ext cx="2664000" cy="2733686"/>
              <a:chOff x="5436096" y="1203604"/>
              <a:chExt cx="3087577" cy="316834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13C47B0-878A-4DC4-AEA5-3837513D4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0" t="4657" r="23273" b="19779"/>
              <a:stretch/>
            </p:blipFill>
            <p:spPr>
              <a:xfrm>
                <a:off x="5436096" y="1203604"/>
                <a:ext cx="3087577" cy="3168346"/>
              </a:xfrm>
              <a:prstGeom prst="rect">
                <a:avLst/>
              </a:prstGeom>
            </p:spPr>
          </p:pic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ACA30E3A-E4A9-4B4E-82B2-2485B5B44A88}"/>
                  </a:ext>
                </a:extLst>
              </p:cNvPr>
              <p:cNvSpPr/>
              <p:nvPr/>
            </p:nvSpPr>
            <p:spPr>
              <a:xfrm>
                <a:off x="6729113" y="1897400"/>
                <a:ext cx="216024" cy="21601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81213C7-35A4-4D2F-8C43-59BEE07CF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400" r="75987" b="6601"/>
            <a:stretch/>
          </p:blipFill>
          <p:spPr>
            <a:xfrm>
              <a:off x="6306723" y="1563637"/>
              <a:ext cx="2662986" cy="771041"/>
            </a:xfrm>
            <a:prstGeom prst="rect">
              <a:avLst/>
            </a:prstGeom>
          </p:spPr>
        </p:pic>
      </p:grpSp>
      <p:pic>
        <p:nvPicPr>
          <p:cNvPr id="21" name="Immagine 20" descr="Immagine che contiene testo, esterni, natura&#10;&#10;Descrizione generata automaticamente">
            <a:extLst>
              <a:ext uri="{FF2B5EF4-FFF2-40B4-BE49-F238E27FC236}">
                <a16:creationId xmlns:a16="http://schemas.microsoft.com/office/drawing/2014/main" id="{AD8148DD-54E4-49F9-AE55-CF323DA810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4000"/>
            <a:ext cx="5574208" cy="34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7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Luna: movimenti e fasi lunari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F330AC4-68C8-4564-8B52-189D6A7B8D20}"/>
              </a:ext>
            </a:extLst>
          </p:cNvPr>
          <p:cNvSpPr txBox="1"/>
          <p:nvPr/>
        </p:nvSpPr>
        <p:spPr>
          <a:xfrm>
            <a:off x="395536" y="847689"/>
            <a:ext cx="5668814" cy="58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Mese siderale</a:t>
            </a:r>
            <a:r>
              <a:rPr lang="it-IT" sz="1600" dirty="0"/>
              <a:t>: rotazione della Luna intorno alla Terra 27,32 giorni</a:t>
            </a:r>
          </a:p>
          <a:p>
            <a:pPr defTabSz="914400" latinLnBrk="1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Rotazione intorno al proprio asse</a:t>
            </a:r>
            <a:r>
              <a:rPr lang="it-IT" sz="1600" dirty="0"/>
              <a:t>: 27,32 giorni</a:t>
            </a:r>
          </a:p>
        </p:txBody>
      </p:sp>
      <p:sp>
        <p:nvSpPr>
          <p:cNvPr id="52" name="Freccia in giù 51">
            <a:extLst>
              <a:ext uri="{FF2B5EF4-FFF2-40B4-BE49-F238E27FC236}">
                <a16:creationId xmlns:a16="http://schemas.microsoft.com/office/drawing/2014/main" id="{50AE063C-20A8-4966-935E-BB02E46DA8BC}"/>
              </a:ext>
            </a:extLst>
          </p:cNvPr>
          <p:cNvSpPr/>
          <p:nvPr/>
        </p:nvSpPr>
        <p:spPr>
          <a:xfrm rot="16200000">
            <a:off x="6269346" y="92030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Parentesi graffa chiusa 52">
            <a:extLst>
              <a:ext uri="{FF2B5EF4-FFF2-40B4-BE49-F238E27FC236}">
                <a16:creationId xmlns:a16="http://schemas.microsoft.com/office/drawing/2014/main" id="{574F9C30-088C-4FE3-BBA3-13F665606EC6}"/>
              </a:ext>
            </a:extLst>
          </p:cNvPr>
          <p:cNvSpPr/>
          <p:nvPr/>
        </p:nvSpPr>
        <p:spPr>
          <a:xfrm>
            <a:off x="5856362" y="719312"/>
            <a:ext cx="252892" cy="834029"/>
          </a:xfrm>
          <a:prstGeom prst="rightBrac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E511981-62B7-4891-AA6E-62CF4B638748}"/>
              </a:ext>
            </a:extLst>
          </p:cNvPr>
          <p:cNvSpPr txBox="1"/>
          <p:nvPr/>
        </p:nvSpPr>
        <p:spPr>
          <a:xfrm>
            <a:off x="6665390" y="847689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/>
              <a:t>La Luna ci mostra sempre </a:t>
            </a:r>
          </a:p>
          <a:p>
            <a:pPr defTabSz="914400" latinLnBrk="1"/>
            <a:r>
              <a:rPr lang="it-IT" sz="1600" dirty="0"/>
              <a:t>la stessa faccia</a:t>
            </a: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8A5793BB-096E-4D7F-8856-E1E5A0243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36" y="2076728"/>
            <a:ext cx="4148706" cy="2834312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3854171-A69C-477D-9498-BE257C8B2D48}"/>
              </a:ext>
            </a:extLst>
          </p:cNvPr>
          <p:cNvSpPr txBox="1"/>
          <p:nvPr/>
        </p:nvSpPr>
        <p:spPr>
          <a:xfrm>
            <a:off x="395535" y="1660487"/>
            <a:ext cx="8725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Mese sinodico</a:t>
            </a:r>
            <a:r>
              <a:rPr lang="it-IT" sz="1600" dirty="0"/>
              <a:t>: la Terra sta ruotando intorno al Sole e la Luna deve recuperare la posizione: 29,32 giorni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E6F335D6-C4D9-4F0D-A0BD-0A478735E8BD}"/>
              </a:ext>
            </a:extLst>
          </p:cNvPr>
          <p:cNvSpPr txBox="1"/>
          <p:nvPr/>
        </p:nvSpPr>
        <p:spPr>
          <a:xfrm>
            <a:off x="395535" y="2155925"/>
            <a:ext cx="418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Fasi lunari</a:t>
            </a:r>
            <a:r>
              <a:rPr lang="it-IT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5787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Eclissi di Luna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80170" y="2584974"/>
            <a:ext cx="4361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La Terra si interpone tra Sole e Luna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Il cono d’ombra formato dalla presenza della Terra è molto ampio -&gt; durata elevata del </a:t>
            </a:r>
            <a:r>
              <a:rPr lang="it-IT" sz="1400" i="1" dirty="0" err="1">
                <a:solidFill>
                  <a:schemeClr val="accent1">
                    <a:lumMod val="50000"/>
                  </a:schemeClr>
                </a:solidFill>
              </a:rPr>
              <a:t>fenomento</a:t>
            </a: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 (1h40m);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La Luna è rossastra per l’atmosfera terrestre: la luce del Sole viene riassorbita e rifratta;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0926A2D-E4FA-474C-BF2A-9CFB2AC54AD2}"/>
              </a:ext>
            </a:extLst>
          </p:cNvPr>
          <p:cNvSpPr txBox="1"/>
          <p:nvPr/>
        </p:nvSpPr>
        <p:spPr>
          <a:xfrm>
            <a:off x="323528" y="699542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</a:t>
            </a:r>
            <a:r>
              <a:rPr lang="it-IT" sz="1600" dirty="0"/>
              <a:t>: oscuramento di un corpo celeste in presenza di uno o più corpi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95CDD8F-C055-4463-BB57-0AE54018F3F2}"/>
              </a:ext>
            </a:extLst>
          </p:cNvPr>
          <p:cNvSpPr txBox="1"/>
          <p:nvPr/>
        </p:nvSpPr>
        <p:spPr>
          <a:xfrm>
            <a:off x="323528" y="109980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 nel sistema Terra-Luna-Sole: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Piano dell’orbita della Luna;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Piano dell’orbita del Sole visto dalla Terra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91053A52-9B19-4EA5-BA8E-AE7A3CADCF8D}"/>
              </a:ext>
            </a:extLst>
          </p:cNvPr>
          <p:cNvSpPr/>
          <p:nvPr/>
        </p:nvSpPr>
        <p:spPr>
          <a:xfrm rot="16200000">
            <a:off x="3724236" y="12858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4AA0419-8DB5-483F-88C5-A98AE924F5D8}"/>
              </a:ext>
            </a:extLst>
          </p:cNvPr>
          <p:cNvSpPr txBox="1"/>
          <p:nvPr/>
        </p:nvSpPr>
        <p:spPr>
          <a:xfrm>
            <a:off x="4099568" y="136063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I due piani sono inclinati di 5°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33672B3-BFC9-4416-80DB-6ABBF273F773}"/>
              </a:ext>
            </a:extLst>
          </p:cNvPr>
          <p:cNvSpPr txBox="1"/>
          <p:nvPr/>
        </p:nvSpPr>
        <p:spPr>
          <a:xfrm>
            <a:off x="296739" y="2191784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 di Luna</a:t>
            </a:r>
            <a:endParaRPr lang="it-IT" sz="16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E56263C-421F-40C4-A210-83AD735E147B}"/>
              </a:ext>
            </a:extLst>
          </p:cNvPr>
          <p:cNvGrpSpPr/>
          <p:nvPr/>
        </p:nvGrpSpPr>
        <p:grpSpPr>
          <a:xfrm>
            <a:off x="5027771" y="2372990"/>
            <a:ext cx="3843213" cy="2736081"/>
            <a:chOff x="4763171" y="2525243"/>
            <a:chExt cx="3991599" cy="278928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021739B-AB65-431E-A4EF-7A81AD4F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3171" y="2525243"/>
              <a:ext cx="3991599" cy="2571750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82C96047-0618-40CB-AE83-41750258839F}"/>
                </a:ext>
              </a:extLst>
            </p:cNvPr>
            <p:cNvSpPr txBox="1"/>
            <p:nvPr/>
          </p:nvSpPr>
          <p:spPr>
            <a:xfrm>
              <a:off x="4763171" y="5083691"/>
              <a:ext cx="3991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/>
                <a:t>Immagine rappresentativa eclisse di luna    (https://www.tomshw.it/)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22A90F2B-4AED-473C-94FD-029790BCDB0D}"/>
              </a:ext>
            </a:extLst>
          </p:cNvPr>
          <p:cNvGrpSpPr/>
          <p:nvPr/>
        </p:nvGrpSpPr>
        <p:grpSpPr>
          <a:xfrm>
            <a:off x="6295812" y="580165"/>
            <a:ext cx="2808312" cy="1792825"/>
            <a:chOff x="6295812" y="580165"/>
            <a:chExt cx="2808312" cy="179282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268C8729-7DF3-4102-9248-A6F960AF6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6675347" y="580165"/>
              <a:ext cx="2001109" cy="1430562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32FEC31-9011-4EB2-AB3B-F43B810D7CDE}"/>
                </a:ext>
              </a:extLst>
            </p:cNvPr>
            <p:cNvSpPr txBox="1"/>
            <p:nvPr/>
          </p:nvSpPr>
          <p:spPr>
            <a:xfrm>
              <a:off x="6295812" y="2003658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/>
                <a:t>Immagine rappresentativa dei due piani orbitali della</a:t>
              </a:r>
            </a:p>
            <a:p>
              <a:pPr algn="ctr"/>
              <a:r>
                <a:rPr lang="it-IT" sz="900" dirty="0"/>
                <a:t>Terra e della Luna(https://www.astrogeo.va.it/)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66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Formazione della Luna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09C69B-1012-41B2-9E36-E2CF26861BE0}"/>
              </a:ext>
            </a:extLst>
          </p:cNvPr>
          <p:cNvSpPr txBox="1"/>
          <p:nvPr/>
        </p:nvSpPr>
        <p:spPr>
          <a:xfrm>
            <a:off x="0" y="65404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/>
              <a:t>Lo studio della formazione della Luna non è considerato definitivo. Le teorie della formazione si sviluppano  all’incirca del 1700: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782233-AAFF-4ACA-B493-E130D3576DA7}"/>
              </a:ext>
            </a:extLst>
          </p:cNvPr>
          <p:cNvSpPr txBox="1"/>
          <p:nvPr/>
        </p:nvSpPr>
        <p:spPr>
          <a:xfrm>
            <a:off x="314132" y="1159625"/>
            <a:ext cx="8829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/>
              <a:t>Georges Leclerc de Buffon: collisione tra cometa (corpo dotato di massa) e Sole.</a:t>
            </a:r>
          </a:p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/>
              <a:t>George H. Darwin (1878): la Luna è un prodotto del corpo che si è staccata dalla Terra per l’elevata     velocità di rotazione. </a:t>
            </a:r>
          </a:p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/>
              <a:t>Teoria della cattura: Terra e Luna si sono formate in modo separato e poi l’orbita lunare è stata            catturata dalla Terra.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47F789B-F039-41FB-A48B-52C752715C9A}"/>
              </a:ext>
            </a:extLst>
          </p:cNvPr>
          <p:cNvGrpSpPr/>
          <p:nvPr/>
        </p:nvGrpSpPr>
        <p:grpSpPr>
          <a:xfrm>
            <a:off x="5580112" y="2449222"/>
            <a:ext cx="2100774" cy="2456306"/>
            <a:chOff x="6631321" y="1731269"/>
            <a:chExt cx="2100774" cy="2456306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1A4D136C-C993-425E-8DAB-43A1F9ABF021}"/>
                </a:ext>
              </a:extLst>
            </p:cNvPr>
            <p:cNvGrpSpPr/>
            <p:nvPr/>
          </p:nvGrpSpPr>
          <p:grpSpPr>
            <a:xfrm>
              <a:off x="6631321" y="1731269"/>
              <a:ext cx="2100774" cy="2314050"/>
              <a:chOff x="6631321" y="1731269"/>
              <a:chExt cx="2100774" cy="2314050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7AF952D8-20D4-4821-8D48-8B18026BB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8987" y="1731269"/>
                <a:ext cx="1485443" cy="1908096"/>
              </a:xfrm>
              <a:prstGeom prst="rect">
                <a:avLst/>
              </a:prstGeom>
            </p:spPr>
          </p:pic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07044B8-3614-4092-819F-15DC0A9FF63E}"/>
                  </a:ext>
                </a:extLst>
              </p:cNvPr>
              <p:cNvSpPr txBox="1"/>
              <p:nvPr/>
            </p:nvSpPr>
            <p:spPr>
              <a:xfrm>
                <a:off x="6631321" y="3586447"/>
                <a:ext cx="2100774" cy="458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Georges Leclerc De Buffon</a:t>
                </a:r>
              </a:p>
              <a:p>
                <a:pPr algn="ctr"/>
                <a:r>
                  <a:rPr lang="it-IT" sz="1200" dirty="0"/>
                  <a:t>(1707-1788)</a:t>
                </a:r>
              </a:p>
            </p:txBody>
          </p:sp>
        </p:grp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172806D-4ACE-4193-8C89-C37CC1532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6336" y="4008144"/>
              <a:ext cx="270065" cy="179431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72C3473-C593-4DBE-B647-1256F39AB90B}"/>
              </a:ext>
            </a:extLst>
          </p:cNvPr>
          <p:cNvGrpSpPr/>
          <p:nvPr/>
        </p:nvGrpSpPr>
        <p:grpSpPr>
          <a:xfrm>
            <a:off x="2339752" y="2449222"/>
            <a:ext cx="2100774" cy="2491508"/>
            <a:chOff x="4529654" y="1741657"/>
            <a:chExt cx="2100774" cy="2491508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38D53FE6-D5C7-444D-B542-79067C987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2662" y="1741657"/>
              <a:ext cx="1430883" cy="1907843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8EF22AD-2958-4A5D-8F08-9F6426C6EB28}"/>
                </a:ext>
              </a:extLst>
            </p:cNvPr>
            <p:cNvSpPr txBox="1"/>
            <p:nvPr/>
          </p:nvSpPr>
          <p:spPr>
            <a:xfrm>
              <a:off x="4529654" y="3626037"/>
              <a:ext cx="2100774" cy="45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George </a:t>
              </a:r>
              <a:r>
                <a:rPr lang="it-IT" sz="1200" dirty="0" err="1"/>
                <a:t>Haward</a:t>
              </a:r>
              <a:r>
                <a:rPr lang="it-IT" sz="1200" dirty="0"/>
                <a:t> Darwin</a:t>
              </a:r>
            </a:p>
            <a:p>
              <a:pPr algn="ctr"/>
              <a:r>
                <a:rPr lang="it-IT" sz="1200" dirty="0"/>
                <a:t>(09/07/1845-07/12/1912)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87B46E73-CA50-4CF2-AA73-C9EAF986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6338" y="4045319"/>
              <a:ext cx="367405" cy="187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802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e 34">
            <a:extLst>
              <a:ext uri="{FF2B5EF4-FFF2-40B4-BE49-F238E27FC236}">
                <a16:creationId xmlns:a16="http://schemas.microsoft.com/office/drawing/2014/main" id="{85408037-ED61-4A14-B5C9-A3955FB9FD66}"/>
              </a:ext>
            </a:extLst>
          </p:cNvPr>
          <p:cNvSpPr/>
          <p:nvPr/>
        </p:nvSpPr>
        <p:spPr>
          <a:xfrm>
            <a:off x="4166332" y="2006603"/>
            <a:ext cx="3081385" cy="24776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814E84E5-5685-44C6-8891-483D2BBAFCBD}"/>
              </a:ext>
            </a:extLst>
          </p:cNvPr>
          <p:cNvSpPr/>
          <p:nvPr/>
        </p:nvSpPr>
        <p:spPr>
          <a:xfrm>
            <a:off x="4062983" y="2006603"/>
            <a:ext cx="2948195" cy="252106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e 35">
            <a:extLst>
              <a:ext uri="{FF2B5EF4-FFF2-40B4-BE49-F238E27FC236}">
                <a16:creationId xmlns:a16="http://schemas.microsoft.com/office/drawing/2014/main" id="{33ECFD38-E821-442B-9607-74178066DE71}"/>
              </a:ext>
            </a:extLst>
          </p:cNvPr>
          <p:cNvSpPr/>
          <p:nvPr/>
        </p:nvSpPr>
        <p:spPr>
          <a:xfrm>
            <a:off x="4111492" y="2019645"/>
            <a:ext cx="3081385" cy="24515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Maree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8F03A1-CE98-43C2-8CFC-246FDA7E990F}"/>
              </a:ext>
            </a:extLst>
          </p:cNvPr>
          <p:cNvSpPr txBox="1"/>
          <p:nvPr/>
        </p:nvSpPr>
        <p:spPr>
          <a:xfrm>
            <a:off x="507181" y="1303662"/>
            <a:ext cx="3128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Legge di gravitazione universale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B489485-E3F3-459C-8E3A-39EA50131DA0}"/>
                  </a:ext>
                </a:extLst>
              </p:cNvPr>
              <p:cNvSpPr txBox="1"/>
              <p:nvPr/>
            </p:nvSpPr>
            <p:spPr>
              <a:xfrm>
                <a:off x="4492512" y="1243302"/>
                <a:ext cx="1522147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B489485-E3F3-459C-8E3A-39EA50131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512" y="1243302"/>
                <a:ext cx="1522147" cy="4725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o 12">
            <a:extLst>
              <a:ext uri="{FF2B5EF4-FFF2-40B4-BE49-F238E27FC236}">
                <a16:creationId xmlns:a16="http://schemas.microsoft.com/office/drawing/2014/main" id="{C8FF4FF0-F440-4B2C-A8B8-6D9863FBE57A}"/>
              </a:ext>
            </a:extLst>
          </p:cNvPr>
          <p:cNvGrpSpPr/>
          <p:nvPr/>
        </p:nvGrpSpPr>
        <p:grpSpPr>
          <a:xfrm>
            <a:off x="6331195" y="1189203"/>
            <a:ext cx="2345261" cy="553646"/>
            <a:chOff x="6331195" y="1189203"/>
            <a:chExt cx="2345261" cy="553646"/>
          </a:xfrm>
        </p:grpSpPr>
        <p:graphicFrame>
          <p:nvGraphicFramePr>
            <p:cNvPr id="17" name="Oggetto 16">
              <a:extLst>
                <a:ext uri="{FF2B5EF4-FFF2-40B4-BE49-F238E27FC236}">
                  <a16:creationId xmlns:a16="http://schemas.microsoft.com/office/drawing/2014/main" id="{AE784874-76B2-4011-8F60-0EB58A01E6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1985617"/>
                </p:ext>
              </p:extLst>
            </p:nvPr>
          </p:nvGraphicFramePr>
          <p:xfrm>
            <a:off x="6400627" y="1189203"/>
            <a:ext cx="2275829" cy="3385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6" imgW="1536480" imgH="228600" progId="Equation.3">
                    <p:embed/>
                  </p:oleObj>
                </mc:Choice>
                <mc:Fallback>
                  <p:oleObj name="Equazione" r:id="rId6" imgW="1536480" imgH="228600" progId="Equation.3">
                    <p:embed/>
                    <p:pic>
                      <p:nvPicPr>
                        <p:cNvPr id="17" name="Oggetto 16">
                          <a:extLst>
                            <a:ext uri="{FF2B5EF4-FFF2-40B4-BE49-F238E27FC236}">
                              <a16:creationId xmlns:a16="http://schemas.microsoft.com/office/drawing/2014/main" id="{AE784874-76B2-4011-8F60-0EB58A01E6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400627" y="1189203"/>
                          <a:ext cx="2275829" cy="3385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134AF1F-478C-4F7A-9F2D-46F559ACD224}"/>
                </a:ext>
              </a:extLst>
            </p:cNvPr>
            <p:cNvSpPr txBox="1"/>
            <p:nvPr/>
          </p:nvSpPr>
          <p:spPr>
            <a:xfrm>
              <a:off x="6331195" y="1481239"/>
              <a:ext cx="22495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600">
                  <a:solidFill>
                    <a:schemeClr val="accent4">
                      <a:lumMod val="75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Costante di gravitazione universale</a:t>
              </a:r>
            </a:p>
          </p:txBody>
        </p:sp>
      </p:grp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1466A9A9-B856-4BAA-ABCE-1F63B0CEA435}"/>
              </a:ext>
            </a:extLst>
          </p:cNvPr>
          <p:cNvSpPr/>
          <p:nvPr/>
        </p:nvSpPr>
        <p:spPr>
          <a:xfrm rot="10800000">
            <a:off x="3635896" y="2894447"/>
            <a:ext cx="819999" cy="547004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0D5B6FC7-C42B-4E20-95F7-2AC89042C8E4}"/>
              </a:ext>
            </a:extLst>
          </p:cNvPr>
          <p:cNvSpPr/>
          <p:nvPr/>
        </p:nvSpPr>
        <p:spPr>
          <a:xfrm rot="10800000">
            <a:off x="7140732" y="2979506"/>
            <a:ext cx="422050" cy="42114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9FB055C-A7E0-4597-B6CF-F7A99D5746A8}"/>
                  </a:ext>
                </a:extLst>
              </p:cNvPr>
              <p:cNvSpPr txBox="1"/>
              <p:nvPr/>
            </p:nvSpPr>
            <p:spPr>
              <a:xfrm>
                <a:off x="4707493" y="4596283"/>
                <a:ext cx="14321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9FB055C-A7E0-4597-B6CF-F7A99D574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493" y="4596283"/>
                <a:ext cx="1432123" cy="276999"/>
              </a:xfrm>
              <a:prstGeom prst="rect">
                <a:avLst/>
              </a:prstGeom>
              <a:blipFill>
                <a:blip r:embed="rId8"/>
                <a:stretch>
                  <a:fillRect l="-3404" t="-4444" r="-1702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51AD101-FFE7-4462-97D8-CEEFD7F009F1}"/>
              </a:ext>
            </a:extLst>
          </p:cNvPr>
          <p:cNvSpPr txBox="1"/>
          <p:nvPr/>
        </p:nvSpPr>
        <p:spPr>
          <a:xfrm>
            <a:off x="268204" y="4579377"/>
            <a:ext cx="4303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Forza centrifuga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(esercitata dal centro di massa del sistema Terra-Luna)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Freccia a destra 41">
            <a:extLst>
              <a:ext uri="{FF2B5EF4-FFF2-40B4-BE49-F238E27FC236}">
                <a16:creationId xmlns:a16="http://schemas.microsoft.com/office/drawing/2014/main" id="{86524F9A-C11B-41D5-BE2F-076E101B7CF4}"/>
              </a:ext>
            </a:extLst>
          </p:cNvPr>
          <p:cNvSpPr/>
          <p:nvPr/>
        </p:nvSpPr>
        <p:spPr>
          <a:xfrm>
            <a:off x="7567265" y="2979506"/>
            <a:ext cx="983979" cy="42114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F330AC4-68C8-4564-8B52-189D6A7B8D20}"/>
              </a:ext>
            </a:extLst>
          </p:cNvPr>
          <p:cNvSpPr txBox="1"/>
          <p:nvPr/>
        </p:nvSpPr>
        <p:spPr>
          <a:xfrm>
            <a:off x="395536" y="729609"/>
            <a:ext cx="838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Maree</a:t>
            </a:r>
            <a:r>
              <a:rPr lang="it-IT" sz="1600" dirty="0"/>
              <a:t>: variazioni del livello del mare</a:t>
            </a:r>
          </a:p>
        </p:txBody>
      </p:sp>
      <p:pic>
        <p:nvPicPr>
          <p:cNvPr id="12" name="Immagine 11" descr="Immagine che contiene scuro, porcellana&#10;&#10;Descrizione generata automaticamente">
            <a:extLst>
              <a:ext uri="{FF2B5EF4-FFF2-40B4-BE49-F238E27FC236}">
                <a16:creationId xmlns:a16="http://schemas.microsoft.com/office/drawing/2014/main" id="{CB67770D-2CD6-4F64-A90A-CEE70DED8F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2" y="1938953"/>
            <a:ext cx="2922449" cy="2649021"/>
          </a:xfrm>
          <a:prstGeom prst="rect">
            <a:avLst/>
          </a:prstGeom>
        </p:spPr>
      </p:pic>
      <p:sp>
        <p:nvSpPr>
          <p:cNvPr id="43" name="Freccia a destra 42">
            <a:extLst>
              <a:ext uri="{FF2B5EF4-FFF2-40B4-BE49-F238E27FC236}">
                <a16:creationId xmlns:a16="http://schemas.microsoft.com/office/drawing/2014/main" id="{BDCE28DE-C5BA-463B-9AD8-102795573933}"/>
              </a:ext>
            </a:extLst>
          </p:cNvPr>
          <p:cNvSpPr/>
          <p:nvPr/>
        </p:nvSpPr>
        <p:spPr>
          <a:xfrm>
            <a:off x="4433794" y="2949356"/>
            <a:ext cx="279758" cy="42114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B4F1FBB-8CF1-4033-B6F3-AD70EC842B11}"/>
              </a:ext>
            </a:extLst>
          </p:cNvPr>
          <p:cNvGrpSpPr/>
          <p:nvPr/>
        </p:nvGrpSpPr>
        <p:grpSpPr>
          <a:xfrm>
            <a:off x="1799528" y="2768817"/>
            <a:ext cx="5076728" cy="736004"/>
            <a:chOff x="1799528" y="2768817"/>
            <a:chExt cx="5076728" cy="736004"/>
          </a:xfrm>
        </p:grpSpPr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565D772F-3029-424C-817D-8CFAA2A78483}"/>
                </a:ext>
              </a:extLst>
            </p:cNvPr>
            <p:cNvCxnSpPr>
              <a:cxnSpLocks/>
            </p:cNvCxnSpPr>
            <p:nvPr/>
          </p:nvCxnSpPr>
          <p:spPr>
            <a:xfrm>
              <a:off x="1799528" y="3157598"/>
              <a:ext cx="2619117" cy="5936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7E810C7B-ACB3-48B8-BB90-36DB09E217DA}"/>
                </a:ext>
              </a:extLst>
            </p:cNvPr>
            <p:cNvSpPr txBox="1"/>
            <p:nvPr/>
          </p:nvSpPr>
          <p:spPr>
            <a:xfrm>
              <a:off x="3054291" y="2768817"/>
              <a:ext cx="753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 defTabSz="914400" latinLnBrk="1"/>
              <a:r>
                <a:rPr lang="it-IT" sz="1400" i="1" dirty="0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</a:t>
              </a:r>
              <a:r>
                <a:rPr lang="it-IT" sz="1400" i="1" baseline="-25000" dirty="0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</a:t>
              </a:r>
              <a:endParaRPr lang="it-IT" sz="1600" baseline="-25000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63837DA-9E7A-4F33-BB44-7BAF360089F9}"/>
                </a:ext>
              </a:extLst>
            </p:cNvPr>
            <p:cNvSpPr txBox="1"/>
            <p:nvPr/>
          </p:nvSpPr>
          <p:spPr>
            <a:xfrm>
              <a:off x="3044975" y="3197044"/>
              <a:ext cx="753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 defTabSz="914400" latinLnBrk="1"/>
              <a:r>
                <a:rPr lang="it-IT" sz="1400" i="1" dirty="0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</a:t>
              </a:r>
              <a:r>
                <a:rPr lang="it-IT" sz="1400" i="1" baseline="-25000" dirty="0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  <a:endParaRPr lang="it-IT" sz="1600" baseline="-25000" dirty="0"/>
            </a:p>
          </p:txBody>
        </p: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EE3C1496-90F3-4899-833E-DF84AFD38E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5697" y="3014898"/>
              <a:ext cx="5040559" cy="10703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ccia circolare a destra 43">
            <a:extLst>
              <a:ext uri="{FF2B5EF4-FFF2-40B4-BE49-F238E27FC236}">
                <a16:creationId xmlns:a16="http://schemas.microsoft.com/office/drawing/2014/main" id="{112E106C-D138-4D82-9F7E-35D352582826}"/>
              </a:ext>
            </a:extLst>
          </p:cNvPr>
          <p:cNvSpPr/>
          <p:nvPr/>
        </p:nvSpPr>
        <p:spPr>
          <a:xfrm rot="16200000">
            <a:off x="3151945" y="3440277"/>
            <a:ext cx="592849" cy="1641172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9" name="Immagine 18" descr="Immagine che contiene scuro&#10;&#10;Descrizione generata automaticamente">
            <a:extLst>
              <a:ext uri="{FF2B5EF4-FFF2-40B4-BE49-F238E27FC236}">
                <a16:creationId xmlns:a16="http://schemas.microsoft.com/office/drawing/2014/main" id="{657CE631-DB93-434F-A2EA-0BE264851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r="18847" b="18611"/>
          <a:stretch/>
        </p:blipFill>
        <p:spPr>
          <a:xfrm>
            <a:off x="212252" y="1966253"/>
            <a:ext cx="2217231" cy="22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4" grpId="0" animBg="1"/>
      <p:bldP spid="14" grpId="1" animBg="1"/>
      <p:bldP spid="36" grpId="0" animBg="1"/>
      <p:bldP spid="25" grpId="0"/>
      <p:bldP spid="7" grpId="0"/>
      <p:bldP spid="23" grpId="0" animBg="1"/>
      <p:bldP spid="23" grpId="1" animBg="1"/>
      <p:bldP spid="27" grpId="0" animBg="1"/>
      <p:bldP spid="27" grpId="1" animBg="1"/>
      <p:bldP spid="40" grpId="0"/>
      <p:bldP spid="41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Criterio di </a:t>
            </a:r>
            <a:r>
              <a:rPr lang="it-IT" sz="2400" b="1" i="1" dirty="0" err="1">
                <a:solidFill>
                  <a:srgbClr val="C00000"/>
                </a:solidFill>
              </a:rPr>
              <a:t>Dawes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B8707A5C-44CB-4C18-9747-0456BB13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6" r="11131" b="45482"/>
          <a:stretch>
            <a:fillRect/>
          </a:stretch>
        </p:blipFill>
        <p:spPr bwMode="auto">
          <a:xfrm>
            <a:off x="1331640" y="3055678"/>
            <a:ext cx="156686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4D0795A9-442F-4BA7-8D99-973821D2E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915210"/>
            <a:ext cx="61722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Il potere risolutivo è la capacità di qualsiasi strumento a mostrare separati due dettagli posti vicini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Le stelle doppie saranno visibili se la loro separazione angolare è pari al disco di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Airy</a:t>
            </a:r>
            <a:endParaRPr lang="it-IT" alt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Potere risolutivo del telescopio: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 Criterio di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Dawes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-&gt; R=115/D [‘’]*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it-IT" altLang="it-IT" sz="135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381EAB-284D-496F-897B-5DC87044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72" y="2659482"/>
            <a:ext cx="4054457" cy="1956629"/>
          </a:xfrm>
          <a:prstGeom prst="rect">
            <a:avLst/>
          </a:prstGeom>
        </p:spPr>
      </p:pic>
      <p:sp>
        <p:nvSpPr>
          <p:cNvPr id="11" name="CasellaDiTesto 3">
            <a:extLst>
              <a:ext uri="{FF2B5EF4-FFF2-40B4-BE49-F238E27FC236}">
                <a16:creationId xmlns:a16="http://schemas.microsoft.com/office/drawing/2014/main" id="{C98AB816-BD4F-4E8B-98AE-DA2CDF4FB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755495"/>
            <a:ext cx="73453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>
                <a:solidFill>
                  <a:schemeClr val="accent4">
                    <a:lumMod val="75000"/>
                  </a:schemeClr>
                </a:solidFill>
              </a:rPr>
              <a:t>*</a:t>
            </a:r>
            <a:r>
              <a:rPr lang="it-IT" altLang="it-IT" sz="1100" dirty="0" err="1">
                <a:solidFill>
                  <a:schemeClr val="accent4">
                    <a:lumMod val="75000"/>
                  </a:schemeClr>
                </a:solidFill>
              </a:rPr>
              <a:t>arcosecondo</a:t>
            </a:r>
            <a:r>
              <a:rPr lang="it-IT" altLang="it-IT" sz="1100" dirty="0">
                <a:solidFill>
                  <a:schemeClr val="accent4">
                    <a:lumMod val="75000"/>
                  </a:schemeClr>
                </a:solidFill>
              </a:rPr>
              <a:t> equivale a uno spostamento laterale in posizione di 0,4318 millimetri visto da 100 metri</a:t>
            </a:r>
          </a:p>
        </p:txBody>
      </p:sp>
    </p:spTree>
    <p:extLst>
      <p:ext uri="{BB962C8B-B14F-4D97-AF65-F5344CB8AC3E}">
        <p14:creationId xmlns:p14="http://schemas.microsoft.com/office/powerpoint/2010/main" val="1824813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Vedere il Lem con il telescopio….?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5">
                <a:extLst>
                  <a:ext uri="{FF2B5EF4-FFF2-40B4-BE49-F238E27FC236}">
                    <a16:creationId xmlns:a16="http://schemas.microsoft.com/office/drawing/2014/main" id="{4D0795A9-442F-4BA7-8D99-973821D2E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24" y="588541"/>
                <a:ext cx="6172200" cy="1792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Dimensioni del Lem</a:t>
                </a: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: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Altezza: 7 metri;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Diametro: 4,27 metri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Lunghezza massima sulla diagonale: </a:t>
                </a:r>
                <a14:m>
                  <m:oMath xmlns:m="http://schemas.openxmlformats.org/officeDocument/2006/math"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altLang="it-IT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altLang="it-IT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4,27</m:t>
                            </m:r>
                          </m:e>
                          <m:sup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=8,2 </m:t>
                    </m:r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altLang="it-IT" sz="1600" b="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Distanza media Terra-Luna</a:t>
                </a: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: 384400 km=384400000 m</a:t>
                </a:r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</p:txBody>
          </p:sp>
        </mc:Choice>
        <mc:Fallback xmlns="">
          <p:sp>
            <p:nvSpPr>
              <p:cNvPr id="10" name="Rectangle 15">
                <a:extLst>
                  <a:ext uri="{FF2B5EF4-FFF2-40B4-BE49-F238E27FC236}">
                    <a16:creationId xmlns:a16="http://schemas.microsoft.com/office/drawing/2014/main" id="{4D0795A9-442F-4BA7-8D99-973821D2E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124" y="588541"/>
                <a:ext cx="6172200" cy="1792733"/>
              </a:xfrm>
              <a:prstGeom prst="rect">
                <a:avLst/>
              </a:prstGeom>
              <a:blipFill>
                <a:blip r:embed="rId3"/>
                <a:stretch>
                  <a:fillRect l="-494" t="-1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F6134B3-B591-4118-85CE-7BA62316FB91}"/>
              </a:ext>
            </a:extLst>
          </p:cNvPr>
          <p:cNvCxnSpPr>
            <a:cxnSpLocks/>
          </p:cNvCxnSpPr>
          <p:nvPr/>
        </p:nvCxnSpPr>
        <p:spPr>
          <a:xfrm>
            <a:off x="8947924" y="2355726"/>
            <a:ext cx="13551" cy="217891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23C8DC-9BCE-492C-BFAF-233BF0616E02}"/>
              </a:ext>
            </a:extLst>
          </p:cNvPr>
          <p:cNvSpPr txBox="1"/>
          <p:nvPr/>
        </p:nvSpPr>
        <p:spPr>
          <a:xfrm rot="16200000">
            <a:off x="8402956" y="33231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7m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0A711D7-59BC-413B-B2C9-EA6877BF7569}"/>
              </a:ext>
            </a:extLst>
          </p:cNvPr>
          <p:cNvGrpSpPr>
            <a:grpSpLocks noChangeAspect="1"/>
          </p:cNvGrpSpPr>
          <p:nvPr/>
        </p:nvGrpSpPr>
        <p:grpSpPr>
          <a:xfrm>
            <a:off x="5858388" y="650222"/>
            <a:ext cx="3193751" cy="2700000"/>
            <a:chOff x="5724128" y="2182537"/>
            <a:chExt cx="3351249" cy="283315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AAB7921-E681-484E-B30C-5BB555944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4128" y="2182537"/>
              <a:ext cx="3351249" cy="2833150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826132A8-FEE3-499D-837C-A31F4592C8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9320" y="4517435"/>
              <a:ext cx="2863160" cy="1721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94605E1-499F-4BC3-B335-5636E806890E}"/>
                </a:ext>
              </a:extLst>
            </p:cNvPr>
            <p:cNvSpPr txBox="1"/>
            <p:nvPr/>
          </p:nvSpPr>
          <p:spPr>
            <a:xfrm>
              <a:off x="6936127" y="4165313"/>
              <a:ext cx="927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4,27m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3EEE8936-9895-4222-BAC3-E30A431EA7EE}"/>
                </a:ext>
              </a:extLst>
            </p:cNvPr>
            <p:cNvCxnSpPr>
              <a:cxnSpLocks/>
            </p:cNvCxnSpPr>
            <p:nvPr/>
          </p:nvCxnSpPr>
          <p:spPr>
            <a:xfrm>
              <a:off x="8961702" y="2355726"/>
              <a:ext cx="13551" cy="2178919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6DB44F2C-DAFF-4B3C-A905-E445CA05626F}"/>
                </a:ext>
              </a:extLst>
            </p:cNvPr>
            <p:cNvSpPr txBox="1"/>
            <p:nvPr/>
          </p:nvSpPr>
          <p:spPr>
            <a:xfrm rot="16200000">
              <a:off x="8416734" y="335396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7m</a:t>
              </a:r>
            </a:p>
          </p:txBody>
        </p:sp>
      </p:grp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A54C822-248F-4DEB-84F2-16EC93F5AB19}"/>
              </a:ext>
            </a:extLst>
          </p:cNvPr>
          <p:cNvCxnSpPr>
            <a:cxnSpLocks/>
          </p:cNvCxnSpPr>
          <p:nvPr/>
        </p:nvCxnSpPr>
        <p:spPr>
          <a:xfrm>
            <a:off x="6804248" y="760072"/>
            <a:ext cx="1944371" cy="207305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A77446E-1C4D-4758-949E-2AE662962E6A}"/>
              </a:ext>
            </a:extLst>
          </p:cNvPr>
          <p:cNvSpPr txBox="1"/>
          <p:nvPr/>
        </p:nvSpPr>
        <p:spPr>
          <a:xfrm rot="2749228">
            <a:off x="7455379" y="1432234"/>
            <a:ext cx="686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</a:t>
            </a: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4E8382E2-4F90-4AFF-B529-648B7F4A5D52}"/>
              </a:ext>
            </a:extLst>
          </p:cNvPr>
          <p:cNvGrpSpPr/>
          <p:nvPr/>
        </p:nvGrpSpPr>
        <p:grpSpPr>
          <a:xfrm>
            <a:off x="266162" y="2037206"/>
            <a:ext cx="1092879" cy="3118691"/>
            <a:chOff x="266162" y="2037206"/>
            <a:chExt cx="1092879" cy="3118691"/>
          </a:xfrm>
        </p:grpSpPr>
        <p:pic>
          <p:nvPicPr>
            <p:cNvPr id="46" name="Immagine 45" descr="Immagine che contiene scuro, porcellana&#10;&#10;Descrizione generata automaticamente">
              <a:extLst>
                <a:ext uri="{FF2B5EF4-FFF2-40B4-BE49-F238E27FC236}">
                  <a16:creationId xmlns:a16="http://schemas.microsoft.com/office/drawing/2014/main" id="{6078FF57-304B-46A5-A227-B1AE7CF95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351156"/>
              <a:ext cx="887805" cy="804741"/>
            </a:xfrm>
            <a:prstGeom prst="rect">
              <a:avLst/>
            </a:prstGeom>
          </p:spPr>
        </p:pic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1E854619-CBEC-4B9D-8073-14ABC1F9C11D}"/>
                </a:ext>
              </a:extLst>
            </p:cNvPr>
            <p:cNvGrpSpPr/>
            <p:nvPr/>
          </p:nvGrpSpPr>
          <p:grpSpPr>
            <a:xfrm>
              <a:off x="266162" y="2037206"/>
              <a:ext cx="1092879" cy="2961758"/>
              <a:chOff x="2215087" y="2013239"/>
              <a:chExt cx="1092879" cy="2961758"/>
            </a:xfrm>
          </p:grpSpPr>
          <p:pic>
            <p:nvPicPr>
              <p:cNvPr id="18" name="Immagine 17" descr="Immagine che contiene scuro&#10;&#10;Descrizione generata automaticamente">
                <a:extLst>
                  <a:ext uri="{FF2B5EF4-FFF2-40B4-BE49-F238E27FC236}">
                    <a16:creationId xmlns:a16="http://schemas.microsoft.com/office/drawing/2014/main" id="{C134E243-DA5D-4CB8-9D40-155AEF110D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54" r="18847" b="18611"/>
              <a:stretch/>
            </p:blipFill>
            <p:spPr>
              <a:xfrm>
                <a:off x="2487990" y="2013239"/>
                <a:ext cx="502365" cy="499440"/>
              </a:xfrm>
              <a:prstGeom prst="rect">
                <a:avLst/>
              </a:prstGeom>
            </p:spPr>
          </p:pic>
          <p:sp>
            <p:nvSpPr>
              <p:cNvPr id="2" name="Triangolo isoscele 1">
                <a:extLst>
                  <a:ext uri="{FF2B5EF4-FFF2-40B4-BE49-F238E27FC236}">
                    <a16:creationId xmlns:a16="http://schemas.microsoft.com/office/drawing/2014/main" id="{AA3D8F02-7B27-4CB1-8344-092AE436EFA7}"/>
                  </a:ext>
                </a:extLst>
              </p:cNvPr>
              <p:cNvSpPr/>
              <p:nvPr/>
            </p:nvSpPr>
            <p:spPr>
              <a:xfrm rot="10800000">
                <a:off x="2215087" y="2377769"/>
                <a:ext cx="1092879" cy="221668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15" name="Immagine 14" descr="Immagine che contiene interni&#10;&#10;Descrizione generata automaticamente">
                <a:extLst>
                  <a:ext uri="{FF2B5EF4-FFF2-40B4-BE49-F238E27FC236}">
                    <a16:creationId xmlns:a16="http://schemas.microsoft.com/office/drawing/2014/main" id="{C873F1AA-A588-4250-8BFE-8534728A7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2575096" y="4254840"/>
                <a:ext cx="372862" cy="720157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CEA564B0-FFFC-450F-8B8D-24D766120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779" y="2198842"/>
                <a:ext cx="414785" cy="357854"/>
              </a:xfrm>
              <a:prstGeom prst="rect">
                <a:avLst/>
              </a:prstGeom>
            </p:spPr>
          </p:pic>
        </p:grp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F42ED026-E9A4-49FD-9720-BED037E1D343}"/>
              </a:ext>
            </a:extLst>
          </p:cNvPr>
          <p:cNvGrpSpPr/>
          <p:nvPr/>
        </p:nvGrpSpPr>
        <p:grpSpPr>
          <a:xfrm>
            <a:off x="266163" y="2401736"/>
            <a:ext cx="1289159" cy="2402262"/>
            <a:chOff x="266163" y="2401736"/>
            <a:chExt cx="1289159" cy="2402262"/>
          </a:xfrm>
        </p:grpSpPr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EAC5D081-CC1D-45AA-A34E-9CA36521CA9C}"/>
                </a:ext>
              </a:extLst>
            </p:cNvPr>
            <p:cNvCxnSpPr>
              <a:cxnSpLocks/>
            </p:cNvCxnSpPr>
            <p:nvPr/>
          </p:nvCxnSpPr>
          <p:spPr>
            <a:xfrm>
              <a:off x="1547664" y="2401736"/>
              <a:ext cx="0" cy="240226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67D21555-7C70-4AD9-A349-D6EB65013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163" y="2715766"/>
              <a:ext cx="109287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3474984B-94EB-4449-BDE7-C3981B6C9426}"/>
                </a:ext>
              </a:extLst>
            </p:cNvPr>
            <p:cNvSpPr txBox="1"/>
            <p:nvPr/>
          </p:nvSpPr>
          <p:spPr>
            <a:xfrm rot="16200000">
              <a:off x="789366" y="3509137"/>
              <a:ext cx="12241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38440000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F1326757-98A2-4617-A3F2-F4E04606EFD0}"/>
                </a:ext>
              </a:extLst>
            </p:cNvPr>
            <p:cNvSpPr txBox="1"/>
            <p:nvPr/>
          </p:nvSpPr>
          <p:spPr>
            <a:xfrm>
              <a:off x="563855" y="2437242"/>
              <a:ext cx="394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9BAEDE72-52C0-40CB-BB1A-AEC92F68942E}"/>
                  </a:ext>
                </a:extLst>
              </p:cNvPr>
              <p:cNvSpPr txBox="1"/>
              <p:nvPr/>
            </p:nvSpPr>
            <p:spPr>
              <a:xfrm>
                <a:off x="4024750" y="3701110"/>
                <a:ext cx="4278113" cy="71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2∙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90−(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arctan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>
                                  <m:fPr>
                                    <m:type m:val="skw"/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num>
                              <m:den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9BAEDE72-52C0-40CB-BB1A-AEC92F689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750" y="3701110"/>
                <a:ext cx="4278113" cy="716222"/>
              </a:xfrm>
              <a:prstGeom prst="rect">
                <a:avLst/>
              </a:prstGeom>
              <a:blipFill>
                <a:blip r:embed="rId9"/>
                <a:stretch>
                  <a:fillRect l="-3276" b="-10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uppo 66">
            <a:extLst>
              <a:ext uri="{FF2B5EF4-FFF2-40B4-BE49-F238E27FC236}">
                <a16:creationId xmlns:a16="http://schemas.microsoft.com/office/drawing/2014/main" id="{D98CFE36-5F0E-4AFD-B356-653312123FD5}"/>
              </a:ext>
            </a:extLst>
          </p:cNvPr>
          <p:cNvGrpSpPr/>
          <p:nvPr/>
        </p:nvGrpSpPr>
        <p:grpSpPr>
          <a:xfrm>
            <a:off x="2332771" y="2068410"/>
            <a:ext cx="1765000" cy="2862663"/>
            <a:chOff x="2332771" y="2054682"/>
            <a:chExt cx="1765000" cy="2862663"/>
          </a:xfrm>
        </p:grpSpPr>
        <p:sp>
          <p:nvSpPr>
            <p:cNvPr id="42" name="Triangolo isoscele 41">
              <a:extLst>
                <a:ext uri="{FF2B5EF4-FFF2-40B4-BE49-F238E27FC236}">
                  <a16:creationId xmlns:a16="http://schemas.microsoft.com/office/drawing/2014/main" id="{35DCB3F6-A906-4A8C-8278-E852DD4A22D7}"/>
                </a:ext>
              </a:extLst>
            </p:cNvPr>
            <p:cNvSpPr/>
            <p:nvPr/>
          </p:nvSpPr>
          <p:spPr>
            <a:xfrm rot="10800000">
              <a:off x="2493525" y="2407311"/>
              <a:ext cx="1604246" cy="251003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Arco 59">
              <a:extLst>
                <a:ext uri="{FF2B5EF4-FFF2-40B4-BE49-F238E27FC236}">
                  <a16:creationId xmlns:a16="http://schemas.microsoft.com/office/drawing/2014/main" id="{B7151CEE-2B44-4D41-A1E1-C92EFCF375A0}"/>
                </a:ext>
              </a:extLst>
            </p:cNvPr>
            <p:cNvSpPr/>
            <p:nvPr/>
          </p:nvSpPr>
          <p:spPr>
            <a:xfrm rot="19307779">
              <a:off x="2886061" y="4316699"/>
              <a:ext cx="678821" cy="572999"/>
            </a:xfrm>
            <a:prstGeom prst="arc">
              <a:avLst>
                <a:gd name="adj1" fmla="val 16819086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Arco 60">
              <a:extLst>
                <a:ext uri="{FF2B5EF4-FFF2-40B4-BE49-F238E27FC236}">
                  <a16:creationId xmlns:a16="http://schemas.microsoft.com/office/drawing/2014/main" id="{AB2FCBA8-A060-4589-BB34-BD2E9AC8629C}"/>
                </a:ext>
              </a:extLst>
            </p:cNvPr>
            <p:cNvSpPr/>
            <p:nvPr/>
          </p:nvSpPr>
          <p:spPr>
            <a:xfrm rot="5400000">
              <a:off x="2279860" y="2107593"/>
              <a:ext cx="678821" cy="572999"/>
            </a:xfrm>
            <a:prstGeom prst="arc">
              <a:avLst>
                <a:gd name="adj1" fmla="val 16819086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6043474A-D613-4126-B956-79CEA59BD5FA}"/>
                </a:ext>
              </a:extLst>
            </p:cNvPr>
            <p:cNvSpPr txBox="1"/>
            <p:nvPr/>
          </p:nvSpPr>
          <p:spPr>
            <a:xfrm>
              <a:off x="3249668" y="3958501"/>
              <a:ext cx="74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α</a:t>
              </a:r>
              <a:endParaRPr lang="it-IT" dirty="0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88C78766-723E-44EC-BB3F-16BC1A5A9763}"/>
                </a:ext>
              </a:extLst>
            </p:cNvPr>
            <p:cNvSpPr txBox="1"/>
            <p:nvPr/>
          </p:nvSpPr>
          <p:spPr>
            <a:xfrm>
              <a:off x="2767412" y="2546625"/>
              <a:ext cx="74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β</a:t>
              </a: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C8525F08-FFC7-4020-A50D-0AC9A380CBF3}"/>
              </a:ext>
            </a:extLst>
          </p:cNvPr>
          <p:cNvGrpSpPr/>
          <p:nvPr/>
        </p:nvGrpSpPr>
        <p:grpSpPr>
          <a:xfrm>
            <a:off x="2324471" y="2034891"/>
            <a:ext cx="1403734" cy="2898678"/>
            <a:chOff x="2324471" y="2034891"/>
            <a:chExt cx="1403734" cy="2898678"/>
          </a:xfrm>
        </p:grpSpPr>
        <p:sp>
          <p:nvSpPr>
            <p:cNvPr id="44" name="Triangolo rettangolo 43">
              <a:extLst>
                <a:ext uri="{FF2B5EF4-FFF2-40B4-BE49-F238E27FC236}">
                  <a16:creationId xmlns:a16="http://schemas.microsoft.com/office/drawing/2014/main" id="{7820F3B9-EA1F-4F5F-9EE0-71198CF37799}"/>
                </a:ext>
              </a:extLst>
            </p:cNvPr>
            <p:cNvSpPr/>
            <p:nvPr/>
          </p:nvSpPr>
          <p:spPr>
            <a:xfrm rot="10800000">
              <a:off x="2503019" y="2424167"/>
              <a:ext cx="785513" cy="2509402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48E96461-9E7C-466E-A7BC-302B507BBE25}"/>
                </a:ext>
              </a:extLst>
            </p:cNvPr>
            <p:cNvSpPr txBox="1"/>
            <p:nvPr/>
          </p:nvSpPr>
          <p:spPr>
            <a:xfrm>
              <a:off x="2987534" y="3983836"/>
              <a:ext cx="74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γ</a:t>
              </a:r>
              <a:endParaRPr lang="it-IT" dirty="0"/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18E49E5A-E95D-4456-A349-C17856A233AD}"/>
                </a:ext>
              </a:extLst>
            </p:cNvPr>
            <p:cNvSpPr txBox="1"/>
            <p:nvPr/>
          </p:nvSpPr>
          <p:spPr>
            <a:xfrm>
              <a:off x="2701444" y="2577593"/>
              <a:ext cx="74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β</a:t>
              </a:r>
            </a:p>
          </p:txBody>
        </p:sp>
        <p:sp>
          <p:nvSpPr>
            <p:cNvPr id="70" name="Arco 69">
              <a:extLst>
                <a:ext uri="{FF2B5EF4-FFF2-40B4-BE49-F238E27FC236}">
                  <a16:creationId xmlns:a16="http://schemas.microsoft.com/office/drawing/2014/main" id="{95E2B840-A7CE-48B1-87A4-BE4A7DA101F2}"/>
                </a:ext>
              </a:extLst>
            </p:cNvPr>
            <p:cNvSpPr/>
            <p:nvPr/>
          </p:nvSpPr>
          <p:spPr>
            <a:xfrm rot="5400000">
              <a:off x="2271560" y="2087802"/>
              <a:ext cx="678821" cy="572999"/>
            </a:xfrm>
            <a:prstGeom prst="arc">
              <a:avLst>
                <a:gd name="adj1" fmla="val 16819086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131C0A3A-AF94-480F-926F-9F2BF5EF17BD}"/>
              </a:ext>
            </a:extLst>
          </p:cNvPr>
          <p:cNvCxnSpPr>
            <a:cxnSpLocks/>
          </p:cNvCxnSpPr>
          <p:nvPr/>
        </p:nvCxnSpPr>
        <p:spPr>
          <a:xfrm flipH="1">
            <a:off x="3669375" y="2448657"/>
            <a:ext cx="8401" cy="252218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0C9F2D5-59E8-48E6-8DE4-06436B072D3B}"/>
              </a:ext>
            </a:extLst>
          </p:cNvPr>
          <p:cNvSpPr txBox="1"/>
          <p:nvPr/>
        </p:nvSpPr>
        <p:spPr>
          <a:xfrm rot="16200000">
            <a:off x="2938598" y="3444869"/>
            <a:ext cx="1224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4C1304BF-04C2-4FFC-9B02-E0A6F5EDC375}"/>
              </a:ext>
            </a:extLst>
          </p:cNvPr>
          <p:cNvCxnSpPr>
            <a:cxnSpLocks/>
          </p:cNvCxnSpPr>
          <p:nvPr/>
        </p:nvCxnSpPr>
        <p:spPr>
          <a:xfrm flipH="1">
            <a:off x="2496360" y="2351316"/>
            <a:ext cx="87494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16BD3B1-3A97-485C-8BDE-17D64D9092E3}"/>
              </a:ext>
            </a:extLst>
          </p:cNvPr>
          <p:cNvSpPr txBox="1"/>
          <p:nvPr/>
        </p:nvSpPr>
        <p:spPr>
          <a:xfrm>
            <a:off x="2359670" y="2047949"/>
            <a:ext cx="1224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D/2</a:t>
            </a:r>
          </a:p>
        </p:txBody>
      </p:sp>
    </p:spTree>
    <p:extLst>
      <p:ext uri="{BB962C8B-B14F-4D97-AF65-F5344CB8AC3E}">
        <p14:creationId xmlns:p14="http://schemas.microsoft.com/office/powerpoint/2010/main" val="38772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Vedere il Lem con il telescopio….?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F6134B3-B591-4118-85CE-7BA62316FB91}"/>
              </a:ext>
            </a:extLst>
          </p:cNvPr>
          <p:cNvCxnSpPr>
            <a:cxnSpLocks/>
          </p:cNvCxnSpPr>
          <p:nvPr/>
        </p:nvCxnSpPr>
        <p:spPr>
          <a:xfrm>
            <a:off x="8947924" y="2355726"/>
            <a:ext cx="13551" cy="217891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23C8DC-9BCE-492C-BFAF-233BF0616E02}"/>
              </a:ext>
            </a:extLst>
          </p:cNvPr>
          <p:cNvSpPr txBox="1"/>
          <p:nvPr/>
        </p:nvSpPr>
        <p:spPr>
          <a:xfrm rot="16200000">
            <a:off x="8402956" y="33231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7m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0A711D7-59BC-413B-B2C9-EA6877BF7569}"/>
              </a:ext>
            </a:extLst>
          </p:cNvPr>
          <p:cNvGrpSpPr>
            <a:grpSpLocks noChangeAspect="1"/>
          </p:cNvGrpSpPr>
          <p:nvPr/>
        </p:nvGrpSpPr>
        <p:grpSpPr>
          <a:xfrm>
            <a:off x="6378322" y="604619"/>
            <a:ext cx="2384674" cy="2016000"/>
            <a:chOff x="5724128" y="2182537"/>
            <a:chExt cx="3351249" cy="283315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AAB7921-E681-484E-B30C-5BB555944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4128" y="2182537"/>
              <a:ext cx="3351249" cy="2833150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826132A8-FEE3-499D-837C-A31F4592C8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9320" y="4517435"/>
              <a:ext cx="2863160" cy="1721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94605E1-499F-4BC3-B335-5636E806890E}"/>
                </a:ext>
              </a:extLst>
            </p:cNvPr>
            <p:cNvSpPr txBox="1"/>
            <p:nvPr/>
          </p:nvSpPr>
          <p:spPr>
            <a:xfrm>
              <a:off x="6936127" y="4165313"/>
              <a:ext cx="927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4,27m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3EEE8936-9895-4222-BAC3-E30A431EA7EE}"/>
                </a:ext>
              </a:extLst>
            </p:cNvPr>
            <p:cNvCxnSpPr>
              <a:cxnSpLocks/>
            </p:cNvCxnSpPr>
            <p:nvPr/>
          </p:nvCxnSpPr>
          <p:spPr>
            <a:xfrm>
              <a:off x="8961702" y="2355726"/>
              <a:ext cx="13551" cy="2178919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6DB44F2C-DAFF-4B3C-A905-E445CA05626F}"/>
                </a:ext>
              </a:extLst>
            </p:cNvPr>
            <p:cNvSpPr txBox="1"/>
            <p:nvPr/>
          </p:nvSpPr>
          <p:spPr>
            <a:xfrm rot="16200000">
              <a:off x="8416734" y="335396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7m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410C009F-308E-4BB1-8CAD-FA8715B922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2" y="2661918"/>
                <a:ext cx="8411750" cy="599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Calcolo angolo di separazione:</a:t>
                </a:r>
                <a14:m>
                  <m:oMath xmlns:m="http://schemas.openxmlformats.org/officeDocument/2006/math">
                    <m:r>
                      <a:rPr lang="it-IT" alt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=2∙</m:t>
                    </m:r>
                    <m:func>
                      <m:funcPr>
                        <m:ctrlP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d>
                          <m:dPr>
                            <m:begChr m:val="["/>
                            <m:endChr m:val="]"/>
                            <m:ctrlPr>
                              <a:rPr lang="it-IT" alt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it-IT" altLang="it-IT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it-IT" altLang="it-IT" sz="1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90−</m:t>
                                </m:r>
                                <m:r>
                                  <m:rPr>
                                    <m:sty m:val="p"/>
                                  </m:rPr>
                                  <a:rPr lang="it-IT" altLang="it-IT" sz="1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arctan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it-IT" alt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alt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𝑇𝑒𝑟𝑟𝑎</m:t>
                                            </m:r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𝐿𝑢𝑛𝑎</m:t>
                                            </m:r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f>
                                          <m:fPr>
                                            <m:ctrlP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num>
                                          <m:den>
                                            <m:r>
                                              <a:rPr lang="it-IT" alt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den>
                                    </m:f>
                                  </m:e>
                                </m:d>
                                <m:r>
                                  <a:rPr lang="it-IT" alt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it-IT" altLang="it-IT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altLang="it-IT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180</m:t>
                                    </m:r>
                                  </m:num>
                                  <m:den>
                                    <m:r>
                                      <a:rPr lang="it-IT" alt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  <m:r>
                          <a:rPr lang="it-IT" altLang="it-IT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e>
                    </m:func>
                  </m:oMath>
                </a14:m>
                <a:endParaRPr lang="it-IT" altLang="it-IT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</p:txBody>
          </p:sp>
        </mc:Choice>
        <mc:Fallback xmlns=""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410C009F-308E-4BB1-8CAD-FA8715B92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2" y="2661918"/>
                <a:ext cx="8411750" cy="599611"/>
              </a:xfrm>
              <a:prstGeom prst="rect">
                <a:avLst/>
              </a:prstGeom>
              <a:blipFill>
                <a:blip r:embed="rId4"/>
                <a:stretch>
                  <a:fillRect l="-362" b="-1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7B3193E7-D31D-4093-8B96-E67761352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38" y="3552629"/>
                <a:ext cx="9090862" cy="599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457200" latinLnBrk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alt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alt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alt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90−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altLang="it-IT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arctan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alt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alt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alt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384400000</m:t>
                                          </m:r>
                                        </m:num>
                                        <m:den>
                                          <m:f>
                                            <m:fPr>
                                              <m:ctrlPr>
                                                <a:rPr lang="it-IT" alt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alt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8,2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alt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it-IT" alt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180</m:t>
                                  </m:r>
                                </m:num>
                                <m:den>
                                  <m: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  <m:r>
                            <a:rPr lang="it-IT" alt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r>
                            <a:rPr lang="it-IT" alt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r>
                        <a:rPr lang="it-IT" alt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2∙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90−</m:t>
                          </m:r>
                          <m:func>
                            <m:funcPr>
                              <m:ctrlPr>
                                <a:rPr lang="it-IT" alt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altLang="it-IT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93756097,6</m:t>
                                  </m:r>
                                </m:e>
                              </m:d>
                            </m:e>
                          </m:func>
                          <m:r>
                            <a:rPr lang="it-IT" alt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it-IT" alt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alt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180</m:t>
                              </m:r>
                            </m:num>
                            <m:den>
                              <m:r>
                                <a:rPr lang="it-IT" alt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it-IT" alt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altLang="it-IT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defTabSz="457200" latinLnBrk="0">
                  <a:buNone/>
                  <a:defRPr/>
                </a:pPr>
                <a:r>
                  <a:rPr lang="it-IT" altLang="it-IT" sz="1600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it-IT" altLang="it-IT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90−89,99999</m:t>
                        </m:r>
                      </m:e>
                    </m:d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=2∙6,1∙</m:t>
                    </m:r>
                    <m:sSup>
                      <m:sSupPr>
                        <m:ctrlP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°=0,00000122</m:t>
                    </m:r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altLang="it-IT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</p:txBody>
          </p:sp>
        </mc:Choice>
        <mc:Fallback xmlns=""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7B3193E7-D31D-4093-8B96-E67761352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38" y="3552629"/>
                <a:ext cx="9090862" cy="599611"/>
              </a:xfrm>
              <a:prstGeom prst="rect">
                <a:avLst/>
              </a:prstGeom>
              <a:blipFill>
                <a:blip r:embed="rId5"/>
                <a:stretch>
                  <a:fillRect l="-402" b="-908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F14FA31B-21EC-4DCC-9090-509D596ECD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24" y="588541"/>
                <a:ext cx="6172200" cy="1792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Dimensioni del Lem</a:t>
                </a: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: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Altezza: 7 metri;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Diametro: 4,27 metri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Lunghezza massima sulla diagonale: </a:t>
                </a:r>
                <a14:m>
                  <m:oMath xmlns:m="http://schemas.openxmlformats.org/officeDocument/2006/math"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altLang="it-IT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altLang="it-IT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4,27</m:t>
                            </m:r>
                          </m:e>
                          <m:sup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=8,2 </m:t>
                    </m:r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altLang="it-IT" sz="1600" b="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Distanza media Terra-Luna</a:t>
                </a: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: 384400 km=384400000 m</a:t>
                </a:r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</p:txBody>
          </p:sp>
        </mc:Choice>
        <mc:Fallback xmlns=""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F14FA31B-21EC-4DCC-9090-509D596EC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124" y="588541"/>
                <a:ext cx="6172200" cy="1792733"/>
              </a:xfrm>
              <a:prstGeom prst="rect">
                <a:avLst/>
              </a:prstGeom>
              <a:blipFill>
                <a:blip r:embed="rId6"/>
                <a:stretch>
                  <a:fillRect l="-494" t="-1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210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Vedere il Lem con il telescopio….?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F6134B3-B591-4118-85CE-7BA62316FB91}"/>
              </a:ext>
            </a:extLst>
          </p:cNvPr>
          <p:cNvCxnSpPr>
            <a:cxnSpLocks/>
          </p:cNvCxnSpPr>
          <p:nvPr/>
        </p:nvCxnSpPr>
        <p:spPr>
          <a:xfrm>
            <a:off x="8947924" y="2355726"/>
            <a:ext cx="13551" cy="217891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23C8DC-9BCE-492C-BFAF-233BF0616E02}"/>
              </a:ext>
            </a:extLst>
          </p:cNvPr>
          <p:cNvSpPr txBox="1"/>
          <p:nvPr/>
        </p:nvSpPr>
        <p:spPr>
          <a:xfrm rot="16200000">
            <a:off x="8402956" y="33231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7m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388B9C2-8C9F-43DD-ACFA-8FFB73071EA4}"/>
              </a:ext>
            </a:extLst>
          </p:cNvPr>
          <p:cNvGrpSpPr>
            <a:grpSpLocks noChangeAspect="1"/>
          </p:cNvGrpSpPr>
          <p:nvPr/>
        </p:nvGrpSpPr>
        <p:grpSpPr>
          <a:xfrm>
            <a:off x="5858388" y="650222"/>
            <a:ext cx="3193751" cy="2700000"/>
            <a:chOff x="5724128" y="2182537"/>
            <a:chExt cx="3351249" cy="283315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54891EEC-F00A-4DF0-9799-443FB695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4128" y="2182537"/>
              <a:ext cx="3351249" cy="2833150"/>
            </a:xfrm>
            <a:prstGeom prst="rect">
              <a:avLst/>
            </a:prstGeom>
          </p:spPr>
        </p:pic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47F748AF-869F-4957-A5A4-0FA740E5AA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9320" y="4517435"/>
              <a:ext cx="2863160" cy="1721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851EBF4-C948-4959-A821-18F4FF5B0901}"/>
                </a:ext>
              </a:extLst>
            </p:cNvPr>
            <p:cNvSpPr txBox="1"/>
            <p:nvPr/>
          </p:nvSpPr>
          <p:spPr>
            <a:xfrm>
              <a:off x="6936127" y="4165313"/>
              <a:ext cx="927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4,27m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56ED23D2-8F36-4F34-B364-EDCFC76AC517}"/>
                </a:ext>
              </a:extLst>
            </p:cNvPr>
            <p:cNvCxnSpPr>
              <a:cxnSpLocks/>
            </p:cNvCxnSpPr>
            <p:nvPr/>
          </p:nvCxnSpPr>
          <p:spPr>
            <a:xfrm>
              <a:off x="8961702" y="2355726"/>
              <a:ext cx="13551" cy="2178919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7BA3D54-615C-4613-AB91-981D43D211D8}"/>
                </a:ext>
              </a:extLst>
            </p:cNvPr>
            <p:cNvSpPr txBox="1"/>
            <p:nvPr/>
          </p:nvSpPr>
          <p:spPr>
            <a:xfrm rot="16200000">
              <a:off x="8416734" y="335396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7m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7B3193E7-D31D-4093-8B96-E67761352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2" y="2202450"/>
                <a:ext cx="8976924" cy="599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Calcolo angolo di separazione:</a:t>
                </a:r>
                <a14:m>
                  <m:oMath xmlns:m="http://schemas.openxmlformats.org/officeDocument/2006/math">
                    <m:r>
                      <a:rPr lang="it-IT" alt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alt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00000122</m:t>
                    </m:r>
                    <m:r>
                      <a:rPr lang="it-IT" alt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alt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  <m:r>
                      <a:rPr lang="it-IT" alt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=0,25"</m:t>
                    </m:r>
                  </m:oMath>
                </a14:m>
                <a:endParaRPr lang="it-IT" altLang="it-IT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defTabSz="457200" latinLnBrk="0">
                  <a:buNone/>
                  <a:defRPr/>
                </a:pPr>
                <a:endParaRPr lang="it-IT" altLang="it-IT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</p:txBody>
          </p:sp>
        </mc:Choice>
        <mc:Fallback xmlns=""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7B3193E7-D31D-4093-8B96-E67761352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52" y="2202450"/>
                <a:ext cx="8976924" cy="599611"/>
              </a:xfrm>
              <a:prstGeom prst="rect">
                <a:avLst/>
              </a:prstGeom>
              <a:blipFill>
                <a:blip r:embed="rId4"/>
                <a:stretch>
                  <a:fillRect l="-407" t="-30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5">
            <a:extLst>
              <a:ext uri="{FF2B5EF4-FFF2-40B4-BE49-F238E27FC236}">
                <a16:creationId xmlns:a16="http://schemas.microsoft.com/office/drawing/2014/main" id="{7054D6A7-037B-41F3-996C-147547D93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651" y="3856693"/>
            <a:ext cx="4042167" cy="7715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latinLnBrk="0">
              <a:buNone/>
              <a:defRPr/>
            </a:pP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Non è possibile  vedere il Lem sulla Luna in quanto il potere di separazione dei telescopi è molto più alto del valore </a:t>
            </a:r>
            <a:r>
              <a:rPr lang="it-IT" altLang="it-IT" sz="1600" u="sng" dirty="0">
                <a:solidFill>
                  <a:schemeClr val="accent1">
                    <a:lumMod val="75000"/>
                  </a:schemeClr>
                </a:solidFill>
              </a:rPr>
              <a:t>MINIMO</a:t>
            </a: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 richiesto</a:t>
            </a:r>
          </a:p>
          <a:p>
            <a:pPr marL="0" indent="0" algn="ctr" eaLnBrk="1" hangingPunct="1">
              <a:buNone/>
              <a:defRPr/>
            </a:pPr>
            <a:endParaRPr lang="it-IT" altLang="it-IT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29A786D4-689B-421C-877C-1D7546F19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25" y="2727599"/>
            <a:ext cx="4054457" cy="1956629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44FE012-78BB-4104-8035-FB6FE67894FD}"/>
              </a:ext>
            </a:extLst>
          </p:cNvPr>
          <p:cNvGrpSpPr/>
          <p:nvPr/>
        </p:nvGrpSpPr>
        <p:grpSpPr>
          <a:xfrm>
            <a:off x="182263" y="2727599"/>
            <a:ext cx="4861313" cy="1956628"/>
            <a:chOff x="125083" y="3003799"/>
            <a:chExt cx="4861313" cy="195662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83D70F3-F5CE-4347-BEF0-5F936074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083" y="3003799"/>
              <a:ext cx="4861313" cy="1956628"/>
            </a:xfrm>
            <a:prstGeom prst="rect">
              <a:avLst/>
            </a:prstGeom>
          </p:spPr>
        </p:pic>
        <p:pic>
          <p:nvPicPr>
            <p:cNvPr id="32" name="Immagine 31" descr="Immagine che contiene scuro&#10;&#10;Descrizione generata automaticamente">
              <a:extLst>
                <a:ext uri="{FF2B5EF4-FFF2-40B4-BE49-F238E27FC236}">
                  <a16:creationId xmlns:a16="http://schemas.microsoft.com/office/drawing/2014/main" id="{5A7FC8C7-8880-4C87-9942-AE8F6E46A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54" r="18847" b="18611"/>
            <a:stretch/>
          </p:blipFill>
          <p:spPr>
            <a:xfrm>
              <a:off x="4693022" y="3222850"/>
              <a:ext cx="288999" cy="28731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15">
                <a:extLst>
                  <a:ext uri="{FF2B5EF4-FFF2-40B4-BE49-F238E27FC236}">
                    <a16:creationId xmlns:a16="http://schemas.microsoft.com/office/drawing/2014/main" id="{7141EBBF-F211-4F74-864B-5ED4FD7D6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24" y="588541"/>
                <a:ext cx="6172200" cy="1792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Dimensioni del Lem</a:t>
                </a: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: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Altezza: 7 metri;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Diametro: 4,27 metri</a:t>
                </a:r>
              </a:p>
              <a:p>
                <a:pPr marL="285750" indent="-285750" defTabSz="457200" latinLnBrk="0">
                  <a:buFont typeface="Wingdings" panose="05000000000000000000" pitchFamily="2" charset="2"/>
                  <a:buChar char="Ø"/>
                  <a:defRPr/>
                </a:pP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Lunghezza massima sulla diagonale: </a:t>
                </a:r>
                <a14:m>
                  <m:oMath xmlns:m="http://schemas.openxmlformats.org/officeDocument/2006/math"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altLang="it-IT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altLang="it-IT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4,27</m:t>
                            </m:r>
                          </m:e>
                          <m:sup>
                            <m:r>
                              <a:rPr lang="it-IT" altLang="it-IT" sz="16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=8,2 </m:t>
                    </m:r>
                    <m:r>
                      <a:rPr lang="it-IT" altLang="it-IT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altLang="it-IT" sz="1600" b="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 defTabSz="457200" latinLnBrk="0">
                  <a:buNone/>
                  <a:defRPr/>
                </a:pPr>
                <a:r>
                  <a:rPr lang="it-IT" alt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Distanza media Terra-Luna</a:t>
                </a:r>
                <a:r>
                  <a:rPr lang="it-IT" altLang="it-IT" sz="1600" dirty="0">
                    <a:solidFill>
                      <a:schemeClr val="accent1">
                        <a:lumMod val="50000"/>
                      </a:schemeClr>
                    </a:solidFill>
                  </a:rPr>
                  <a:t>: 384400 km=384400000 m</a:t>
                </a:r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  <a:p>
                <a:pPr marL="0" indent="0" eaLnBrk="1" hangingPunct="1">
                  <a:buNone/>
                  <a:defRPr/>
                </a:pPr>
                <a:endParaRPr lang="it-IT" altLang="it-IT" sz="1350" dirty="0"/>
              </a:p>
            </p:txBody>
          </p:sp>
        </mc:Choice>
        <mc:Fallback xmlns="">
          <p:sp>
            <p:nvSpPr>
              <p:cNvPr id="33" name="Rectangle 15">
                <a:extLst>
                  <a:ext uri="{FF2B5EF4-FFF2-40B4-BE49-F238E27FC236}">
                    <a16:creationId xmlns:a16="http://schemas.microsoft.com/office/drawing/2014/main" id="{7141EBBF-F211-4F74-864B-5ED4FD7D6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124" y="588541"/>
                <a:ext cx="6172200" cy="1792733"/>
              </a:xfrm>
              <a:prstGeom prst="rect">
                <a:avLst/>
              </a:prstGeom>
              <a:blipFill>
                <a:blip r:embed="rId8"/>
                <a:stretch>
                  <a:fillRect l="-494" t="-1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1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Siamo stati sulla Luna?  SI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F6134B3-B591-4118-85CE-7BA62316FB91}"/>
              </a:ext>
            </a:extLst>
          </p:cNvPr>
          <p:cNvCxnSpPr>
            <a:cxnSpLocks/>
          </p:cNvCxnSpPr>
          <p:nvPr/>
        </p:nvCxnSpPr>
        <p:spPr>
          <a:xfrm>
            <a:off x="8947924" y="2355726"/>
            <a:ext cx="13551" cy="217891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23C8DC-9BCE-492C-BFAF-233BF0616E02}"/>
              </a:ext>
            </a:extLst>
          </p:cNvPr>
          <p:cNvSpPr txBox="1"/>
          <p:nvPr/>
        </p:nvSpPr>
        <p:spPr>
          <a:xfrm rot="16200000">
            <a:off x="8402956" y="33231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7m</a:t>
            </a: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7141EBBF-F211-4F74-864B-5ED4FD7D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40848"/>
            <a:ext cx="8424936" cy="65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Gli astronauti dell’Apollo 11, 14 e 15 e le sonde Russe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Lunkhod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1 e 2 hanno rilasciato gli specchi sulla superficie lunare per l’analisi della distanza Terra-Luna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Lunar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Laser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Ranging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(LLR) </a:t>
            </a:r>
          </a:p>
          <a:p>
            <a:pPr marL="0" indent="0" eaLnBrk="1" hangingPunct="1">
              <a:buNone/>
              <a:defRPr/>
            </a:pPr>
            <a:endParaRPr lang="it-IT" altLang="it-IT" sz="1350" dirty="0"/>
          </a:p>
          <a:p>
            <a:pPr marL="0" indent="0" eaLnBrk="1" hangingPunct="1">
              <a:buNone/>
              <a:defRPr/>
            </a:pPr>
            <a:endParaRPr lang="it-IT" altLang="it-IT" sz="1350" dirty="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847982-6D13-4908-9E9D-06EB32C97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5148"/>
            <a:ext cx="8424936" cy="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latinLnBrk="0">
              <a:buNone/>
              <a:defRPr/>
            </a:pPr>
            <a:r>
              <a:rPr lang="it-IT" altLang="it-IT" sz="1600" dirty="0">
                <a:solidFill>
                  <a:schemeClr val="accent4">
                    <a:lumMod val="75000"/>
                  </a:schemeClr>
                </a:solidFill>
              </a:rPr>
              <a:t>Dimensioni del Lem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Teorie del 1974 e del 2001 sono state confermate proprio grazie all’analisi delle rocce (382 kg) recuperate dagli astronauti;</a:t>
            </a:r>
            <a:endParaRPr lang="it-IT" altLang="it-IT" sz="1350" dirty="0"/>
          </a:p>
          <a:p>
            <a:pPr marL="0" indent="0" eaLnBrk="1" hangingPunct="1">
              <a:buNone/>
              <a:defRPr/>
            </a:pPr>
            <a:endParaRPr lang="it-IT" altLang="it-IT" sz="135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C738DC3-48D4-4E82-B9F8-209DD18EE108}"/>
              </a:ext>
            </a:extLst>
          </p:cNvPr>
          <p:cNvGrpSpPr/>
          <p:nvPr/>
        </p:nvGrpSpPr>
        <p:grpSpPr>
          <a:xfrm>
            <a:off x="6102240" y="2287481"/>
            <a:ext cx="2322190" cy="2696753"/>
            <a:chOff x="2609850" y="2205592"/>
            <a:chExt cx="2322190" cy="269675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41FA432-68D0-4ACC-81B5-29014A8C4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80"/>
            <a:stretch/>
          </p:blipFill>
          <p:spPr>
            <a:xfrm>
              <a:off x="2609850" y="2205592"/>
              <a:ext cx="2322190" cy="2329053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7082419D-E1C8-4C39-9D36-3794D4600429}"/>
                </a:ext>
              </a:extLst>
            </p:cNvPr>
            <p:cNvSpPr txBox="1"/>
            <p:nvPr/>
          </p:nvSpPr>
          <p:spPr>
            <a:xfrm>
              <a:off x="2699792" y="4471458"/>
              <a:ext cx="21007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Specchio </a:t>
              </a:r>
              <a:r>
                <a:rPr lang="it-IT" sz="1050" dirty="0" err="1"/>
                <a:t>Lunar</a:t>
              </a:r>
              <a:r>
                <a:rPr lang="it-IT" sz="1050" dirty="0"/>
                <a:t> Laser </a:t>
              </a:r>
              <a:r>
                <a:rPr lang="it-IT" sz="1050" dirty="0" err="1"/>
                <a:t>Ranging</a:t>
              </a:r>
              <a:r>
                <a:rPr lang="it-IT" sz="1050" dirty="0"/>
                <a:t> </a:t>
              </a:r>
            </a:p>
            <a:p>
              <a:pPr algn="ctr"/>
              <a:r>
                <a:rPr lang="it-IT" sz="1050" dirty="0"/>
                <a:t>Apollo 11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144792A-4ABE-4749-942F-53AB4A72E562}"/>
              </a:ext>
            </a:extLst>
          </p:cNvPr>
          <p:cNvGrpSpPr/>
          <p:nvPr/>
        </p:nvGrpSpPr>
        <p:grpSpPr>
          <a:xfrm>
            <a:off x="3113551" y="2278914"/>
            <a:ext cx="2400226" cy="2700433"/>
            <a:chOff x="3432599" y="2298322"/>
            <a:chExt cx="2400226" cy="2700433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90A4943-1850-45BB-B09E-009DED42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2599" y="2298322"/>
              <a:ext cx="2400226" cy="2328271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99A56FB-BD0E-4341-A86E-367209EB6A17}"/>
                </a:ext>
              </a:extLst>
            </p:cNvPr>
            <p:cNvSpPr txBox="1"/>
            <p:nvPr/>
          </p:nvSpPr>
          <p:spPr>
            <a:xfrm>
              <a:off x="3582325" y="4567868"/>
              <a:ext cx="21007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Specchio </a:t>
              </a:r>
              <a:r>
                <a:rPr lang="it-IT" sz="1050" dirty="0" err="1"/>
                <a:t>Lunar</a:t>
              </a:r>
              <a:r>
                <a:rPr lang="it-IT" sz="1050" dirty="0"/>
                <a:t> Laser </a:t>
              </a:r>
              <a:r>
                <a:rPr lang="it-IT" sz="1050" dirty="0" err="1"/>
                <a:t>Ranging</a:t>
              </a:r>
              <a:r>
                <a:rPr lang="it-IT" sz="1050" dirty="0"/>
                <a:t> </a:t>
              </a:r>
            </a:p>
            <a:p>
              <a:pPr algn="ctr"/>
              <a:r>
                <a:rPr lang="it-IT" sz="1050" dirty="0"/>
                <a:t>(credits: NASA)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A3D1BF7-F2A4-467F-B2A0-A01D12B8D52C}"/>
              </a:ext>
            </a:extLst>
          </p:cNvPr>
          <p:cNvGrpSpPr/>
          <p:nvPr/>
        </p:nvGrpSpPr>
        <p:grpSpPr>
          <a:xfrm>
            <a:off x="-300307" y="2287481"/>
            <a:ext cx="3137373" cy="2710834"/>
            <a:chOff x="5683099" y="2272532"/>
            <a:chExt cx="3137373" cy="271083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BC50B9C-2842-4D83-BC78-6C32F429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6176" y="2272532"/>
              <a:ext cx="2352318" cy="2329053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4A53542D-5CEE-4D76-B40B-9F4DAB60E957}"/>
                </a:ext>
              </a:extLst>
            </p:cNvPr>
            <p:cNvSpPr txBox="1"/>
            <p:nvPr/>
          </p:nvSpPr>
          <p:spPr>
            <a:xfrm>
              <a:off x="5683099" y="4567868"/>
              <a:ext cx="31373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Astronaut Edwin E. Aldrin Jr con due LLR</a:t>
              </a:r>
            </a:p>
            <a:p>
              <a:pPr algn="ctr"/>
              <a:r>
                <a:rPr lang="en-US" sz="1050" dirty="0"/>
                <a:t>Credits: NASA's Johnson Space Flight Center</a:t>
              </a: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F6BE6B61-3FEA-432F-BAB3-F28E10F2EAE3}"/>
              </a:ext>
            </a:extLst>
          </p:cNvPr>
          <p:cNvGrpSpPr/>
          <p:nvPr/>
        </p:nvGrpSpPr>
        <p:grpSpPr>
          <a:xfrm>
            <a:off x="5573473" y="2280244"/>
            <a:ext cx="3212647" cy="2743142"/>
            <a:chOff x="5525331" y="708865"/>
            <a:chExt cx="3212647" cy="2743142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052E5F9-32F5-4758-9519-79EFE534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3841" y="708865"/>
              <a:ext cx="3184137" cy="2328270"/>
            </a:xfrm>
            <a:prstGeom prst="rect">
              <a:avLst/>
            </a:prstGeom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5FF8450-37C3-402D-81F5-E93F9C40EFB0}"/>
                </a:ext>
              </a:extLst>
            </p:cNvPr>
            <p:cNvSpPr txBox="1"/>
            <p:nvPr/>
          </p:nvSpPr>
          <p:spPr>
            <a:xfrm>
              <a:off x="5525331" y="3036509"/>
              <a:ext cx="31841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LLR il laser di larghezza 6,5 metri viene puntato sugli </a:t>
              </a:r>
            </a:p>
            <a:p>
              <a:pPr algn="ctr"/>
              <a:r>
                <a:rPr lang="it-IT" sz="1050" dirty="0"/>
                <a:t>specchi (Credits: NASA)</a:t>
              </a:r>
            </a:p>
          </p:txBody>
        </p:sp>
      </p:grpSp>
      <p:sp>
        <p:nvSpPr>
          <p:cNvPr id="37" name="Rectangle 15">
            <a:extLst>
              <a:ext uri="{FF2B5EF4-FFF2-40B4-BE49-F238E27FC236}">
                <a16:creationId xmlns:a16="http://schemas.microsoft.com/office/drawing/2014/main" id="{3CA72116-6A43-4DE2-9B30-C4C5D784E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973327"/>
            <a:ext cx="8424936" cy="65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Il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Lunar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Reconnaissance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</a:rPr>
              <a:t>Orbiter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 (LRO) ha fotografato i siti dell’allunaggio</a:t>
            </a:r>
            <a:endParaRPr lang="it-IT" altLang="it-IT" sz="1350" dirty="0"/>
          </a:p>
          <a:p>
            <a:pPr marL="0" indent="0" eaLnBrk="1" hangingPunct="1">
              <a:buNone/>
              <a:defRPr/>
            </a:pPr>
            <a:endParaRPr lang="it-IT" altLang="it-IT" sz="1350" dirty="0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774F07E-C845-4F4B-94B2-DC502FDCA63A}"/>
              </a:ext>
            </a:extLst>
          </p:cNvPr>
          <p:cNvGrpSpPr/>
          <p:nvPr/>
        </p:nvGrpSpPr>
        <p:grpSpPr>
          <a:xfrm>
            <a:off x="6027138" y="2298346"/>
            <a:ext cx="2430861" cy="2763250"/>
            <a:chOff x="6047904" y="807273"/>
            <a:chExt cx="2430861" cy="2763250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C4335B8-ADDA-4261-856E-DEF534AE5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7904" y="807273"/>
              <a:ext cx="2430861" cy="2332107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15E5CB5-3247-45FC-8F83-13DA6F63F547}"/>
                </a:ext>
              </a:extLst>
            </p:cNvPr>
            <p:cNvSpPr txBox="1"/>
            <p:nvPr/>
          </p:nvSpPr>
          <p:spPr>
            <a:xfrm>
              <a:off x="6192182" y="3155025"/>
              <a:ext cx="21007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/>
                <a:t>Lunar</a:t>
              </a:r>
              <a:r>
                <a:rPr lang="it-IT" sz="1050" dirty="0"/>
                <a:t> </a:t>
              </a:r>
              <a:r>
                <a:rPr lang="it-IT" sz="1050" dirty="0" err="1"/>
                <a:t>Reconnaissance</a:t>
              </a:r>
              <a:r>
                <a:rPr lang="it-IT" sz="1050" dirty="0"/>
                <a:t> </a:t>
              </a:r>
              <a:r>
                <a:rPr lang="it-IT" sz="1050" dirty="0" err="1"/>
                <a:t>Orbiter</a:t>
              </a:r>
              <a:r>
                <a:rPr lang="it-IT" sz="1050" dirty="0"/>
                <a:t> (LRO</a:t>
              </a:r>
            </a:p>
            <a:p>
              <a:pPr algn="ctr"/>
              <a:r>
                <a:rPr lang="it-IT" sz="1050" dirty="0"/>
                <a:t>(credits: NASA)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7D251E07-8088-43FD-BC46-68AF1F43CA40}"/>
              </a:ext>
            </a:extLst>
          </p:cNvPr>
          <p:cNvGrpSpPr/>
          <p:nvPr/>
        </p:nvGrpSpPr>
        <p:grpSpPr>
          <a:xfrm>
            <a:off x="155048" y="2355726"/>
            <a:ext cx="5516191" cy="2613590"/>
            <a:chOff x="78970" y="2287481"/>
            <a:chExt cx="5516191" cy="2613590"/>
          </a:xfrm>
        </p:grpSpPr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DB422CBB-FB02-4DB1-834D-F8A280CB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70" y="2287481"/>
              <a:ext cx="5516191" cy="2174842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D1C8F6E5-2777-4446-AF91-E85C68CE9721}"/>
                </a:ext>
              </a:extLst>
            </p:cNvPr>
            <p:cNvSpPr txBox="1"/>
            <p:nvPr/>
          </p:nvSpPr>
          <p:spPr>
            <a:xfrm>
              <a:off x="395536" y="4485573"/>
              <a:ext cx="496851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Immagine del sito di atterraggio dell’Apollo 12 dall’LRO</a:t>
              </a:r>
            </a:p>
            <a:p>
              <a:pPr algn="ctr"/>
              <a:r>
                <a:rPr lang="it-IT" sz="1050" dirty="0"/>
                <a:t>(credits: NASA)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29FBD9A-611F-487A-9202-5EEEFBD902DD}"/>
              </a:ext>
            </a:extLst>
          </p:cNvPr>
          <p:cNvSpPr txBox="1"/>
          <p:nvPr/>
        </p:nvSpPr>
        <p:spPr>
          <a:xfrm>
            <a:off x="47125" y="2239841"/>
            <a:ext cx="5761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https://www.nasa.gov/mission_pages/apollo/revisited/index.html</a:t>
            </a:r>
          </a:p>
        </p:txBody>
      </p:sp>
    </p:spTree>
    <p:extLst>
      <p:ext uri="{BB962C8B-B14F-4D97-AF65-F5344CB8AC3E}">
        <p14:creationId xmlns:p14="http://schemas.microsoft.com/office/powerpoint/2010/main" val="268240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Siamo stati sulla Luna?  SI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F6134B3-B591-4118-85CE-7BA62316FB91}"/>
              </a:ext>
            </a:extLst>
          </p:cNvPr>
          <p:cNvCxnSpPr>
            <a:cxnSpLocks/>
          </p:cNvCxnSpPr>
          <p:nvPr/>
        </p:nvCxnSpPr>
        <p:spPr>
          <a:xfrm>
            <a:off x="8947924" y="2355726"/>
            <a:ext cx="13551" cy="217891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23C8DC-9BCE-492C-BFAF-233BF0616E02}"/>
              </a:ext>
            </a:extLst>
          </p:cNvPr>
          <p:cNvSpPr txBox="1"/>
          <p:nvPr/>
        </p:nvSpPr>
        <p:spPr>
          <a:xfrm rot="16200000">
            <a:off x="8402956" y="33231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7m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847982-6D13-4908-9E9D-06EB32C97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5148"/>
            <a:ext cx="8424936" cy="285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latinLnBrk="0">
              <a:buNone/>
              <a:defRPr/>
            </a:pPr>
            <a:r>
              <a:rPr lang="it-IT" altLang="it-IT" sz="1600" dirty="0">
                <a:solidFill>
                  <a:schemeClr val="accent4">
                    <a:lumMod val="75000"/>
                  </a:schemeClr>
                </a:solidFill>
              </a:rPr>
              <a:t>…e la Russia?</a:t>
            </a:r>
            <a:endParaRPr lang="it-IT" alt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Aveva preparato le missioni per allunaggio anche per l’idea di fare una base lunare per le missioni su Marte con il vettore N1-L3;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Il progetto fallì per i numeri disastri di prova tra il 1969 e il 1971;</a:t>
            </a:r>
          </a:p>
          <a:p>
            <a:pPr marL="0" indent="0" defTabSz="457200" latinLnBrk="0">
              <a:buNone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  <a:defRPr/>
            </a:pPr>
            <a:endParaRPr lang="it-IT" altLang="it-IT" sz="1350" dirty="0"/>
          </a:p>
          <a:p>
            <a:pPr marL="0" indent="0" eaLnBrk="1" hangingPunct="1">
              <a:buNone/>
              <a:defRPr/>
            </a:pPr>
            <a:endParaRPr lang="it-IT" altLang="it-IT" sz="1350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5129B7D-1260-4A9B-AD10-97FE49F3AB96}"/>
              </a:ext>
            </a:extLst>
          </p:cNvPr>
          <p:cNvGrpSpPr/>
          <p:nvPr/>
        </p:nvGrpSpPr>
        <p:grpSpPr>
          <a:xfrm>
            <a:off x="505852" y="1851670"/>
            <a:ext cx="2100774" cy="2984954"/>
            <a:chOff x="505852" y="1851670"/>
            <a:chExt cx="2100774" cy="298495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8FD49F2-D86B-478E-960E-FF963213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043" y="1851670"/>
              <a:ext cx="1410391" cy="2787774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BE559C8-9A04-4E86-B24C-6B740879A13C}"/>
                </a:ext>
              </a:extLst>
            </p:cNvPr>
            <p:cNvSpPr txBox="1"/>
            <p:nvPr/>
          </p:nvSpPr>
          <p:spPr>
            <a:xfrm>
              <a:off x="505852" y="4582708"/>
              <a:ext cx="21007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Confronto tra </a:t>
              </a:r>
              <a:r>
                <a:rPr lang="it-IT" sz="1050" dirty="0" err="1"/>
                <a:t>Saturn</a:t>
              </a:r>
              <a:r>
                <a:rPr lang="it-IT" sz="1050" dirty="0"/>
                <a:t> V e L1-N3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2F3C933-B7E3-4D0D-BFD7-890116DE3D04}"/>
              </a:ext>
            </a:extLst>
          </p:cNvPr>
          <p:cNvGrpSpPr/>
          <p:nvPr/>
        </p:nvGrpSpPr>
        <p:grpSpPr>
          <a:xfrm>
            <a:off x="2788951" y="2094166"/>
            <a:ext cx="4213476" cy="2437653"/>
            <a:chOff x="2380409" y="1858339"/>
            <a:chExt cx="4213476" cy="2437653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6C4F5C3-095E-41C7-ADC7-840B10C9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8106" y="1858339"/>
              <a:ext cx="4115779" cy="21509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A4340464-8E52-4889-B04B-91FEFAB26B61}"/>
                </a:ext>
              </a:extLst>
            </p:cNvPr>
            <p:cNvSpPr txBox="1"/>
            <p:nvPr/>
          </p:nvSpPr>
          <p:spPr>
            <a:xfrm>
              <a:off x="2380409" y="4042076"/>
              <a:ext cx="42134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Confronto tra il modulo di atterraggio lunare russo e americano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31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Formazione della Luna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782233-AAFF-4ACA-B493-E130D3576DA7}"/>
              </a:ext>
            </a:extLst>
          </p:cNvPr>
          <p:cNvSpPr txBox="1"/>
          <p:nvPr/>
        </p:nvSpPr>
        <p:spPr>
          <a:xfrm>
            <a:off x="323528" y="803951"/>
            <a:ext cx="849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William Kenneth Hartman (1974-dimostrata nel 1984): collisione tra planetoide della massa di Marte. L’impatto ha provocato l’espulsione di materia dal mantello della </a:t>
            </a:r>
            <a:r>
              <a:rPr lang="it-IT" sz="1600" dirty="0" err="1"/>
              <a:t>prototerra</a:t>
            </a:r>
            <a:endParaRPr lang="it-IT" sz="16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1398603-C6AA-490D-81FB-848B9F628BB3}"/>
              </a:ext>
            </a:extLst>
          </p:cNvPr>
          <p:cNvGrpSpPr/>
          <p:nvPr/>
        </p:nvGrpSpPr>
        <p:grpSpPr>
          <a:xfrm>
            <a:off x="310986" y="1503112"/>
            <a:ext cx="2100774" cy="2436790"/>
            <a:chOff x="2527010" y="2562276"/>
            <a:chExt cx="2100774" cy="243679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9FA7C4C-F16E-46ED-BF5D-A66A22658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518" y="2562276"/>
              <a:ext cx="1613059" cy="1907843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43314E0-0BA6-4895-8234-66B61153C486}"/>
                </a:ext>
              </a:extLst>
            </p:cNvPr>
            <p:cNvSpPr txBox="1"/>
            <p:nvPr/>
          </p:nvSpPr>
          <p:spPr>
            <a:xfrm>
              <a:off x="2527010" y="4411618"/>
              <a:ext cx="2100774" cy="45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William Kenneth Hartmann</a:t>
              </a:r>
            </a:p>
            <a:p>
              <a:pPr algn="ctr"/>
              <a:r>
                <a:rPr lang="it-IT" sz="1200" dirty="0"/>
                <a:t>(06/06/1939)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27D7E34-793C-40BF-B331-65C5A494D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2876" y="4811989"/>
              <a:ext cx="277737" cy="187077"/>
            </a:xfrm>
            <a:prstGeom prst="rect">
              <a:avLst/>
            </a:prstGeom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362313F9-E663-8B6D-D707-8D8D55DA5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00" y="1473653"/>
            <a:ext cx="3896593" cy="29256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B4B33-6517-3A8E-486B-62CDEA29BA95}"/>
              </a:ext>
            </a:extLst>
          </p:cNvPr>
          <p:cNvSpPr txBox="1"/>
          <p:nvPr/>
        </p:nvSpPr>
        <p:spPr>
          <a:xfrm>
            <a:off x="3779912" y="4484261"/>
            <a:ext cx="367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Schema sintetico della teoria di Hartmann</a:t>
            </a:r>
          </a:p>
        </p:txBody>
      </p:sp>
    </p:spTree>
    <p:extLst>
      <p:ext uri="{BB962C8B-B14F-4D97-AF65-F5344CB8AC3E}">
        <p14:creationId xmlns:p14="http://schemas.microsoft.com/office/powerpoint/2010/main" val="269293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Formazione della Luna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782233-AAFF-4ACA-B493-E130D3576DA7}"/>
              </a:ext>
            </a:extLst>
          </p:cNvPr>
          <p:cNvSpPr txBox="1"/>
          <p:nvPr/>
        </p:nvSpPr>
        <p:spPr>
          <a:xfrm>
            <a:off x="267648" y="771550"/>
            <a:ext cx="849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Robin </a:t>
            </a:r>
            <a:r>
              <a:rPr lang="it-IT" sz="1600" dirty="0" err="1"/>
              <a:t>Canup</a:t>
            </a:r>
            <a:r>
              <a:rPr lang="it-IT" sz="1600" dirty="0"/>
              <a:t> (2001): teoria del doppia impatto con </a:t>
            </a:r>
            <a:r>
              <a:rPr lang="it-IT" sz="1600" dirty="0" err="1"/>
              <a:t>Theia</a:t>
            </a:r>
            <a:r>
              <a:rPr lang="it-IT" sz="1600" dirty="0"/>
              <a:t>-Terra. Massa </a:t>
            </a:r>
            <a:r>
              <a:rPr lang="it-IT" sz="1600" dirty="0" err="1"/>
              <a:t>Theia</a:t>
            </a:r>
            <a:r>
              <a:rPr lang="it-IT" sz="1600" dirty="0"/>
              <a:t> = 1/3 massa Terra.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La materia addensandosi ricade sulla Terra con il secondo impatto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Dal nuovo impatto, l’addensamento della materia più stabile si è formata la Luna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64895A2-8296-4134-A262-8C14F9D00B69}"/>
              </a:ext>
            </a:extLst>
          </p:cNvPr>
          <p:cNvGrpSpPr/>
          <p:nvPr/>
        </p:nvGrpSpPr>
        <p:grpSpPr>
          <a:xfrm>
            <a:off x="798914" y="1995686"/>
            <a:ext cx="2460814" cy="2444696"/>
            <a:chOff x="395536" y="2469485"/>
            <a:chExt cx="2100774" cy="217450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51398603-C6AA-490D-81FB-848B9F628BB3}"/>
                </a:ext>
              </a:extLst>
            </p:cNvPr>
            <p:cNvGrpSpPr/>
            <p:nvPr/>
          </p:nvGrpSpPr>
          <p:grpSpPr>
            <a:xfrm>
              <a:off x="395536" y="4056537"/>
              <a:ext cx="2100774" cy="587448"/>
              <a:chOff x="2527010" y="4411618"/>
              <a:chExt cx="2100774" cy="587448"/>
            </a:xfrm>
          </p:grpSpPr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43314E0-0BA6-4895-8234-66B61153C486}"/>
                  </a:ext>
                </a:extLst>
              </p:cNvPr>
              <p:cNvSpPr txBox="1"/>
              <p:nvPr/>
            </p:nvSpPr>
            <p:spPr>
              <a:xfrm>
                <a:off x="2527010" y="4411618"/>
                <a:ext cx="2100774" cy="458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Robin </a:t>
                </a:r>
                <a:r>
                  <a:rPr lang="it-IT" sz="1200" dirty="0" err="1"/>
                  <a:t>Canup</a:t>
                </a:r>
                <a:endParaRPr lang="it-IT" sz="1200" dirty="0"/>
              </a:p>
              <a:p>
                <a:pPr algn="ctr"/>
                <a:r>
                  <a:rPr lang="it-IT" sz="1200" dirty="0"/>
                  <a:t>(20/11/1968)</a:t>
                </a:r>
              </a:p>
            </p:txBody>
          </p:sp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127D7E34-793C-40BF-B331-65C5A494D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2876" y="4811989"/>
                <a:ext cx="277737" cy="187077"/>
              </a:xfrm>
              <a:prstGeom prst="rect">
                <a:avLst/>
              </a:prstGeom>
            </p:spPr>
          </p:pic>
        </p:grp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08A26C6-86E1-454E-8B8B-3258EDD35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4227"/>
            <a:stretch/>
          </p:blipFill>
          <p:spPr>
            <a:xfrm>
              <a:off x="800671" y="2469485"/>
              <a:ext cx="1290503" cy="1570755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5DAE690B-C33F-4775-BC5C-A123F25D7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0" y="1747953"/>
            <a:ext cx="3152224" cy="32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Caratteristiche generali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8F03A1-CE98-43C2-8CFC-246FDA7E990F}"/>
              </a:ext>
            </a:extLst>
          </p:cNvPr>
          <p:cNvSpPr txBox="1"/>
          <p:nvPr/>
        </p:nvSpPr>
        <p:spPr>
          <a:xfrm>
            <a:off x="313252" y="1059582"/>
            <a:ext cx="553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600" dirty="0"/>
              <a:t>3476 km</a:t>
            </a:r>
          </a:p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Distanza media dalla Terra</a:t>
            </a:r>
            <a:r>
              <a:rPr lang="it-IT" sz="1600" dirty="0"/>
              <a:t>: 384400 km</a:t>
            </a:r>
          </a:p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Temperature</a:t>
            </a:r>
            <a:r>
              <a:rPr lang="it-IT" sz="1600" dirty="0"/>
              <a:t>: min: -233°C max +123°C</a:t>
            </a:r>
          </a:p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Cielo nero</a:t>
            </a:r>
            <a:r>
              <a:rPr lang="it-IT" sz="1600" dirty="0"/>
              <a:t>: assenza di atmosfera</a:t>
            </a:r>
          </a:p>
          <a:p>
            <a:pPr marL="285750" indent="-285750" defTabSz="914400" latinLnBrk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Spessore medio crosta</a:t>
            </a:r>
            <a:r>
              <a:rPr lang="it-IT" sz="1600" dirty="0"/>
              <a:t>: 68 km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E01A73E-2697-4472-8718-86CDFBAC05AF}"/>
              </a:ext>
            </a:extLst>
          </p:cNvPr>
          <p:cNvSpPr txBox="1"/>
          <p:nvPr/>
        </p:nvSpPr>
        <p:spPr>
          <a:xfrm>
            <a:off x="323528" y="3291830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Mari:</a:t>
            </a: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600" dirty="0"/>
              <a:t>zone al livello più basso rispetto al </a:t>
            </a:r>
          </a:p>
          <a:p>
            <a:r>
              <a:rPr lang="it-IT" sz="1600" dirty="0"/>
              <a:t>       valore medio.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Terre:</a:t>
            </a:r>
            <a:r>
              <a:rPr lang="it-IT" sz="1600" dirty="0"/>
              <a:t> zone al livello più alto rispetto al valore medio.       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2B7A11-F1AA-F797-4086-866FCD270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29" y="676147"/>
            <a:ext cx="3922937" cy="19889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8D1604-47D0-2EC1-2D9E-C4E0C89CB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29" y="2737305"/>
            <a:ext cx="3327303" cy="23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69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DFF5-B74A-9631-40C3-63BDF362C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230DF83-08BE-C550-2E95-87C5214B86A9}"/>
              </a:ext>
            </a:extLst>
          </p:cNvPr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DF2406-70E5-0F0A-F3F2-1C3213983683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Cenni di Geologia Lunare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A18533-74CD-A580-839A-754266EB2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97074E-3B90-465B-A872-2913A1F03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321" y="1463720"/>
            <a:ext cx="3751373" cy="190809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A34A86C-E2E6-43DB-90DE-FBD1593CA6E1}"/>
              </a:ext>
            </a:extLst>
          </p:cNvPr>
          <p:cNvSpPr txBox="1"/>
          <p:nvPr/>
        </p:nvSpPr>
        <p:spPr>
          <a:xfrm>
            <a:off x="323528" y="717346"/>
            <a:ext cx="84969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/>
              <a:t>Grazie ai campioni di roccia recuperati dalle varie missioni e le strumentazioni installate sul suolo       lunare, si è potuto approfondire la conoscenza in merito alla struttura e alla composizione della Luna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1900A5-6E27-11E1-4825-5B226B074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1400669"/>
            <a:ext cx="1944000" cy="30254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20130D-0F0A-4B69-7D9C-2DAF3B217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04" y="2661702"/>
            <a:ext cx="2592000" cy="212806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6F5E05-1978-EE0E-21CD-EACABAF7BB29}"/>
              </a:ext>
            </a:extLst>
          </p:cNvPr>
          <p:cNvSpPr txBox="1"/>
          <p:nvPr/>
        </p:nvSpPr>
        <p:spPr>
          <a:xfrm>
            <a:off x="2593470" y="3582380"/>
            <a:ext cx="3850738" cy="1149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/>
              <a:t>←: Neil Armstrong durante l’addestramento geologico per l’Apollo 11</a:t>
            </a:r>
          </a:p>
          <a:p>
            <a:pPr defTabSz="914400" latinLnBrk="1"/>
            <a:r>
              <a:rPr lang="it-IT" sz="1600" dirty="0"/>
              <a:t>↑: rilievi sulla superficie lunare</a:t>
            </a:r>
          </a:p>
          <a:p>
            <a:pPr defTabSz="914400" latinLnBrk="1"/>
            <a:r>
              <a:rPr lang="it-IT" sz="1600" dirty="0"/>
              <a:t>→: campione di anortosite lunare</a:t>
            </a:r>
          </a:p>
        </p:txBody>
      </p:sp>
    </p:spTree>
    <p:extLst>
      <p:ext uri="{BB962C8B-B14F-4D97-AF65-F5344CB8AC3E}">
        <p14:creationId xmlns:p14="http://schemas.microsoft.com/office/powerpoint/2010/main" val="184425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150B1-B45A-4DCA-E0FD-EDCBC069F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3B80446-2045-556C-49FF-ED9448D19403}"/>
              </a:ext>
            </a:extLst>
          </p:cNvPr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8C7A77-BBDC-A562-F594-676182E63095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Cenni di Geologia Lunare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A4BB3A6-8599-4F84-D443-1AD36A492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B855595-B860-C687-813B-881EEDBB04FE}"/>
              </a:ext>
            </a:extLst>
          </p:cNvPr>
          <p:cNvSpPr txBox="1"/>
          <p:nvPr/>
        </p:nvSpPr>
        <p:spPr>
          <a:xfrm>
            <a:off x="251520" y="6151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Carta Geologica del lato rivolto verso la Terra						Legenda</a:t>
            </a:r>
          </a:p>
          <a:p>
            <a:r>
              <a:rPr lang="it-IT" sz="1600" dirty="0"/>
              <a:t>      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CC21A93-0A09-5ACD-BDFC-00A5BC37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38506"/>
            <a:ext cx="3996000" cy="40287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EC2C95-27CF-E0BE-55AB-4726A0DB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3"/>
          <a:stretch/>
        </p:blipFill>
        <p:spPr>
          <a:xfrm>
            <a:off x="5510426" y="987574"/>
            <a:ext cx="2758462" cy="21492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ED947AB-0F2B-43E9-B04B-2A95DB4888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b="25374"/>
          <a:stretch/>
        </p:blipFill>
        <p:spPr>
          <a:xfrm>
            <a:off x="5580112" y="3147813"/>
            <a:ext cx="2757600" cy="17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DAF5B-2B4B-4062-9B1A-882A2BD0D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CA13E81-7E26-AF7C-DAB3-2CA8E761C4C0}"/>
              </a:ext>
            </a:extLst>
          </p:cNvPr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FEE187-3F53-3FE1-22EC-70D8A0B038FC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Cenni di Geologia Lunare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15BBB23-40C9-7F22-9A85-D50613F6A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C079973-3D72-A61A-F015-D00B60102F38}"/>
              </a:ext>
            </a:extLst>
          </p:cNvPr>
          <p:cNvSpPr txBox="1"/>
          <p:nvPr/>
        </p:nvSpPr>
        <p:spPr>
          <a:xfrm>
            <a:off x="251520" y="6151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Carta Geologica del lato rivolto verso lo spazio						Legenda</a:t>
            </a:r>
          </a:p>
          <a:p>
            <a:r>
              <a:rPr lang="it-IT" sz="1600" dirty="0"/>
              <a:t>      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D90EDC4-A304-FB51-88E2-55CB13239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3"/>
          <a:stretch/>
        </p:blipFill>
        <p:spPr>
          <a:xfrm>
            <a:off x="5510426" y="987574"/>
            <a:ext cx="2758462" cy="21492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6C2E302-DBB3-A002-A995-AFF7C6385E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b="25374"/>
          <a:stretch/>
        </p:blipFill>
        <p:spPr>
          <a:xfrm>
            <a:off x="5580112" y="3147813"/>
            <a:ext cx="2757600" cy="170615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4878CB3-41B2-3330-F41D-59D75E2DF0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77249"/>
            <a:ext cx="3996000" cy="41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4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92CD-9BE0-E4EA-D8FB-B479E5046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E0AEFAD-94E4-ECB7-CF03-0B9536A7F249}"/>
              </a:ext>
            </a:extLst>
          </p:cNvPr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F54D45-F0DD-BB40-5078-2C76FFEC6B9A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Cenni di Geologia Lunare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773186A-8072-4112-A25C-C2FA96E61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0497B0B-27DF-B522-6AB0-1BD0567CF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6" y="1145683"/>
            <a:ext cx="7632000" cy="391320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4CB6E5F-03A5-2630-E969-B2E054F9A41E}"/>
              </a:ext>
            </a:extLst>
          </p:cNvPr>
          <p:cNvSpPr txBox="1"/>
          <p:nvPr/>
        </p:nvSpPr>
        <p:spPr>
          <a:xfrm>
            <a:off x="395536" y="632459"/>
            <a:ext cx="8509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/>
              <a:t>Rappresentazione schematica della struttura interna della Luna basata sull’analisi della propagazione delle onde sismiche al suo interno</a:t>
            </a:r>
          </a:p>
          <a:p>
            <a:pPr algn="ctr"/>
            <a:r>
              <a:rPr lang="it-IT" sz="16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55866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8744</TotalTime>
  <Words>1595</Words>
  <Application>Microsoft Office PowerPoint</Application>
  <PresentationFormat>Presentazione su schermo (16:9)</PresentationFormat>
  <Paragraphs>222</Paragraphs>
  <Slides>27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맑은 고딕</vt:lpstr>
      <vt:lpstr>Arial</vt:lpstr>
      <vt:lpstr>Arial Unicode MS</vt:lpstr>
      <vt:lpstr>Calibri</vt:lpstr>
      <vt:lpstr>Calibri Light</vt:lpstr>
      <vt:lpstr>Cambria Math</vt:lpstr>
      <vt:lpstr>Wingdings</vt:lpstr>
      <vt:lpstr>Office Theme</vt:lpstr>
      <vt:lpstr>Tema di Office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Walter Muzzolon</cp:lastModifiedBy>
  <cp:revision>528</cp:revision>
  <dcterms:created xsi:type="dcterms:W3CDTF">2014-04-01T16:27:38Z</dcterms:created>
  <dcterms:modified xsi:type="dcterms:W3CDTF">2024-02-25T16:30:34Z</dcterms:modified>
</cp:coreProperties>
</file>