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344" r:id="rId4"/>
    <p:sldId id="257" r:id="rId5"/>
    <p:sldId id="359" r:id="rId6"/>
    <p:sldId id="272" r:id="rId7"/>
    <p:sldId id="358" r:id="rId8"/>
    <p:sldId id="355" r:id="rId9"/>
    <p:sldId id="349" r:id="rId10"/>
    <p:sldId id="350" r:id="rId11"/>
    <p:sldId id="353" r:id="rId12"/>
    <p:sldId id="354" r:id="rId13"/>
    <p:sldId id="348" r:id="rId14"/>
    <p:sldId id="317" r:id="rId15"/>
    <p:sldId id="318" r:id="rId16"/>
    <p:sldId id="352" r:id="rId17"/>
    <p:sldId id="319" r:id="rId18"/>
    <p:sldId id="321" r:id="rId19"/>
    <p:sldId id="356" r:id="rId20"/>
    <p:sldId id="322" r:id="rId21"/>
    <p:sldId id="323" r:id="rId22"/>
    <p:sldId id="357" r:id="rId23"/>
    <p:sldId id="324" r:id="rId24"/>
    <p:sldId id="325" r:id="rId25"/>
    <p:sldId id="326" r:id="rId26"/>
    <p:sldId id="327" r:id="rId27"/>
    <p:sldId id="328" r:id="rId28"/>
    <p:sldId id="329" r:id="rId29"/>
    <p:sldId id="331" r:id="rId30"/>
    <p:sldId id="333" r:id="rId31"/>
    <p:sldId id="347" r:id="rId32"/>
    <p:sldId id="336" r:id="rId33"/>
    <p:sldId id="334" r:id="rId34"/>
    <p:sldId id="335" r:id="rId35"/>
    <p:sldId id="332" r:id="rId36"/>
    <p:sldId id="337" r:id="rId37"/>
    <p:sldId id="338" r:id="rId38"/>
    <p:sldId id="339" r:id="rId39"/>
    <p:sldId id="340" r:id="rId40"/>
    <p:sldId id="341" r:id="rId41"/>
    <p:sldId id="345" r:id="rId42"/>
    <p:sldId id="346" r:id="rId43"/>
    <p:sldId id="342" r:id="rId44"/>
    <p:sldId id="343" r:id="rId45"/>
    <p:sldId id="305" r:id="rId4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07560"/>
    <a:srgbClr val="FF505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97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8BC-6598-4BA7-A3A7-4674A7AC4DEB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6CFA-4F47-49D9-BDE7-30CD1AECFDFB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80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15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160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2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8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0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2023-03-06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A3B0CF9-4B58-4E44-B69B-18CB08223B2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06/03/2023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1D0EB55F-C20C-4525-A6ED-F2DC3ED2E45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11" Type="http://schemas.openxmlformats.org/officeDocument/2006/relationships/image" Target="../media/image22.png"/><Relationship Id="rId5" Type="http://schemas.openxmlformats.org/officeDocument/2006/relationships/image" Target="../media/image132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1.gif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0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2.xml"/><Relationship Id="rId3" Type="http://schemas.openxmlformats.org/officeDocument/2006/relationships/slide" Target="slide7.xml"/><Relationship Id="rId7" Type="http://schemas.openxmlformats.org/officeDocument/2006/relationships/slide" Target="slide12.xml"/><Relationship Id="rId12" Type="http://schemas.openxmlformats.org/officeDocument/2006/relationships/slide" Target="slide20.xml"/><Relationship Id="rId2" Type="http://schemas.openxmlformats.org/officeDocument/2006/relationships/slide" Target="slide5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9.xml"/><Relationship Id="rId5" Type="http://schemas.openxmlformats.org/officeDocument/2006/relationships/slide" Target="slide9.xml"/><Relationship Id="rId1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openxmlformats.org/officeDocument/2006/relationships/slide" Target="slide8.xml"/><Relationship Id="rId9" Type="http://schemas.openxmlformats.org/officeDocument/2006/relationships/slide" Target="slide16.xml"/><Relationship Id="rId1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ebsites.pmc.ucsc.edu/~jzachos/JamesZachos/Zachos.html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9.pn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39.xml"/><Relationship Id="rId3" Type="http://schemas.openxmlformats.org/officeDocument/2006/relationships/slide" Target="slide29.xml"/><Relationship Id="rId7" Type="http://schemas.openxmlformats.org/officeDocument/2006/relationships/slide" Target="slide33.xml"/><Relationship Id="rId12" Type="http://schemas.openxmlformats.org/officeDocument/2006/relationships/slide" Target="slide38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37.xml"/><Relationship Id="rId5" Type="http://schemas.openxmlformats.org/officeDocument/2006/relationships/slide" Target="slide31.xml"/><Relationship Id="rId15" Type="http://schemas.openxmlformats.org/officeDocument/2006/relationships/image" Target="../media/image4.png"/><Relationship Id="rId10" Type="http://schemas.openxmlformats.org/officeDocument/2006/relationships/slide" Target="slide36.xml"/><Relationship Id="rId4" Type="http://schemas.openxmlformats.org/officeDocument/2006/relationships/slide" Target="slide30.xml"/><Relationship Id="rId9" Type="http://schemas.openxmlformats.org/officeDocument/2006/relationships/slide" Target="slide35.xml"/><Relationship Id="rId14" Type="http://schemas.openxmlformats.org/officeDocument/2006/relationships/slide" Target="slide4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9.png"/><Relationship Id="rId7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73.png"/><Relationship Id="rId4" Type="http://schemas.openxmlformats.org/officeDocument/2006/relationships/image" Target="../media/image4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57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9.png"/><Relationship Id="rId7" Type="http://schemas.openxmlformats.org/officeDocument/2006/relationships/image" Target="../media/image5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4" Type="http://schemas.openxmlformats.org/officeDocument/2006/relationships/image" Target="../media/image5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60.png"/><Relationship Id="rId9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6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59782"/>
            <a:ext cx="6156176" cy="1800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6000"/>
                  <a:lumOff val="4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4011910"/>
            <a:ext cx="5436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Viaggio</a:t>
            </a:r>
            <a:r>
              <a:rPr kumimoji="0"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nel</a:t>
            </a:r>
            <a:r>
              <a:rPr kumimoji="0"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Sistema </a:t>
            </a:r>
            <a:r>
              <a:rPr kumimoji="0"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solare</a:t>
            </a:r>
            <a:endParaRPr kumimoji="0" lang="en-US" altLang="ko-KR" sz="12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3003798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I </a:t>
            </a:r>
            <a:r>
              <a:rPr lang="en-US" altLang="ko-KR" sz="3200" b="1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pianeti</a:t>
            </a:r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 del Sistema Solare</a:t>
            </a:r>
          </a:p>
        </p:txBody>
      </p:sp>
      <p:sp>
        <p:nvSpPr>
          <p:cNvPr id="12" name="TextBox 11">
            <a:hlinkClick r:id="rId3"/>
          </p:cNvPr>
          <p:cNvSpPr txBox="1"/>
          <p:nvPr/>
        </p:nvSpPr>
        <p:spPr>
          <a:xfrm>
            <a:off x="611560" y="4803998"/>
            <a:ext cx="853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GAEEB </a:t>
            </a:r>
            <a:r>
              <a:rPr lang="en-US" altLang="ko-KR" sz="8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Ciriè</a:t>
            </a:r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(To) 06/02/2023</a:t>
            </a:r>
            <a:endParaRPr lang="ko-KR" alt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1368152" cy="1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3° Legge di Keplero (1619)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3A9A97F-288A-4C41-BAD5-45E02B9C78B9}"/>
              </a:ext>
            </a:extLst>
          </p:cNvPr>
          <p:cNvGrpSpPr/>
          <p:nvPr/>
        </p:nvGrpSpPr>
        <p:grpSpPr>
          <a:xfrm>
            <a:off x="6884496" y="701811"/>
            <a:ext cx="2163756" cy="2034148"/>
            <a:chOff x="6884496" y="701811"/>
            <a:chExt cx="2163756" cy="203414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07425DC-B868-470F-B97A-202A0018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2672" y="701811"/>
              <a:ext cx="1271379" cy="1655387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C851E07F-F1AD-4685-99AA-29C7F055C111}"/>
                </a:ext>
              </a:extLst>
            </p:cNvPr>
            <p:cNvGrpSpPr/>
            <p:nvPr/>
          </p:nvGrpSpPr>
          <p:grpSpPr>
            <a:xfrm>
              <a:off x="6884496" y="710142"/>
              <a:ext cx="2163756" cy="2025817"/>
              <a:chOff x="4292209" y="2638491"/>
              <a:chExt cx="2163756" cy="20258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268303A-B4B2-4D0C-8B15-3C7B765D228A}"/>
                  </a:ext>
                </a:extLst>
              </p:cNvPr>
              <p:cNvSpPr txBox="1"/>
              <p:nvPr/>
            </p:nvSpPr>
            <p:spPr>
              <a:xfrm>
                <a:off x="4292209" y="4264198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Johannes Keplero</a:t>
                </a:r>
              </a:p>
              <a:p>
                <a:pPr algn="ctr" defTabSz="457200" latinLnBrk="0"/>
                <a:r>
                  <a:rPr lang="it-IT" sz="1000" dirty="0"/>
                  <a:t>(27/12/1571-15/11/1630)</a:t>
                </a:r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F12F2FF2-C1F2-4D02-8330-C7304C72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8103" y="2638491"/>
                <a:ext cx="360040" cy="218809"/>
              </a:xfrm>
              <a:prstGeom prst="rect">
                <a:avLst/>
              </a:prstGeom>
            </p:spPr>
          </p:pic>
        </p:grp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446E07-15F3-4E07-B886-572999E0BFFB}"/>
              </a:ext>
            </a:extLst>
          </p:cNvPr>
          <p:cNvSpPr txBox="1"/>
          <p:nvPr/>
        </p:nvSpPr>
        <p:spPr>
          <a:xfrm>
            <a:off x="307037" y="559278"/>
            <a:ext cx="660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Terza legge di Keplero: </a:t>
            </a:r>
            <a:r>
              <a:rPr lang="it-IT" sz="1600" dirty="0"/>
              <a:t>Il rapporto tra il cubo del semiasse maggiore dell’orbita e il quadrato del periodo di rivoluzione è lo stesso per tutti i pianeti.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F32E78A-110E-4EAA-9D27-68A65250B7CB}"/>
                  </a:ext>
                </a:extLst>
              </p:cNvPr>
              <p:cNvSpPr txBox="1"/>
              <p:nvPr/>
            </p:nvSpPr>
            <p:spPr>
              <a:xfrm>
                <a:off x="402327" y="1416648"/>
                <a:ext cx="2197515" cy="555793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F32E78A-110E-4EAA-9D27-68A65250B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27" y="1416648"/>
                <a:ext cx="2197515" cy="555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A8C68A6A-55CE-4152-B130-45EF755E1560}"/>
              </a:ext>
            </a:extLst>
          </p:cNvPr>
          <p:cNvGrpSpPr/>
          <p:nvPr/>
        </p:nvGrpSpPr>
        <p:grpSpPr>
          <a:xfrm>
            <a:off x="3707904" y="1179158"/>
            <a:ext cx="3045403" cy="1466641"/>
            <a:chOff x="467544" y="3333306"/>
            <a:chExt cx="3045403" cy="1466641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1622F8CB-63F8-49A3-8ED4-8B27DC563340}"/>
                </a:ext>
              </a:extLst>
            </p:cNvPr>
            <p:cNvGrpSpPr/>
            <p:nvPr/>
          </p:nvGrpSpPr>
          <p:grpSpPr>
            <a:xfrm>
              <a:off x="467544" y="3333306"/>
              <a:ext cx="3045403" cy="1466641"/>
              <a:chOff x="3921747" y="2674636"/>
              <a:chExt cx="3045403" cy="1466641"/>
            </a:xfrm>
          </p:grpSpPr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C55487F2-CDA1-4A93-83FA-844355907D14}"/>
                  </a:ext>
                </a:extLst>
              </p:cNvPr>
              <p:cNvSpPr/>
              <p:nvPr/>
            </p:nvSpPr>
            <p:spPr>
              <a:xfrm>
                <a:off x="6084168" y="278777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BDD91FEF-6253-4FEE-9F52-84AC44FCB034}"/>
                  </a:ext>
                </a:extLst>
              </p:cNvPr>
              <p:cNvGrpSpPr/>
              <p:nvPr/>
            </p:nvGrpSpPr>
            <p:grpSpPr>
              <a:xfrm>
                <a:off x="3921747" y="2674636"/>
                <a:ext cx="3045403" cy="1466641"/>
                <a:chOff x="3921747" y="2674636"/>
                <a:chExt cx="3045403" cy="1466641"/>
              </a:xfrm>
            </p:grpSpPr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6A7706FD-C0E7-4C0A-B34D-C6FA663D6345}"/>
                    </a:ext>
                  </a:extLst>
                </p:cNvPr>
                <p:cNvSpPr txBox="1"/>
                <p:nvPr/>
              </p:nvSpPr>
              <p:spPr>
                <a:xfrm>
                  <a:off x="4170062" y="3801635"/>
                  <a:ext cx="216929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100" dirty="0"/>
                    <a:t>a</a:t>
                  </a:r>
                </a:p>
              </p:txBody>
            </p:sp>
            <p:grpSp>
              <p:nvGrpSpPr>
                <p:cNvPr id="21" name="Gruppo 20">
                  <a:extLst>
                    <a:ext uri="{FF2B5EF4-FFF2-40B4-BE49-F238E27FC236}">
                      <a16:creationId xmlns:a16="http://schemas.microsoft.com/office/drawing/2014/main" id="{47EFEBD3-42ED-41AE-A720-268395E10E3D}"/>
                    </a:ext>
                  </a:extLst>
                </p:cNvPr>
                <p:cNvGrpSpPr/>
                <p:nvPr/>
              </p:nvGrpSpPr>
              <p:grpSpPr>
                <a:xfrm>
                  <a:off x="3921747" y="2674636"/>
                  <a:ext cx="3045403" cy="1466641"/>
                  <a:chOff x="3921747" y="2679667"/>
                  <a:chExt cx="3045403" cy="1466641"/>
                </a:xfrm>
              </p:grpSpPr>
              <p:grpSp>
                <p:nvGrpSpPr>
                  <p:cNvPr id="24" name="Gruppo 23">
                    <a:extLst>
                      <a:ext uri="{FF2B5EF4-FFF2-40B4-BE49-F238E27FC236}">
                        <a16:creationId xmlns:a16="http://schemas.microsoft.com/office/drawing/2014/main" id="{26DC503C-20D2-495D-A3AB-88615A84F041}"/>
                      </a:ext>
                    </a:extLst>
                  </p:cNvPr>
                  <p:cNvGrpSpPr/>
                  <p:nvPr/>
                </p:nvGrpSpPr>
                <p:grpSpPr>
                  <a:xfrm>
                    <a:off x="3921747" y="2692460"/>
                    <a:ext cx="2576439" cy="1453848"/>
                    <a:chOff x="3921747" y="2692460"/>
                    <a:chExt cx="2576439" cy="1453848"/>
                  </a:xfrm>
                </p:grpSpPr>
                <p:sp>
                  <p:nvSpPr>
                    <p:cNvPr id="31" name="Ovale 30">
                      <a:extLst>
                        <a:ext uri="{FF2B5EF4-FFF2-40B4-BE49-F238E27FC236}">
                          <a16:creationId xmlns:a16="http://schemas.microsoft.com/office/drawing/2014/main" id="{FA95D7BF-40C2-48CC-BA89-8D9CB71D2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1747" y="2692460"/>
                      <a:ext cx="2576439" cy="1087716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2" name="Ovale 31">
                      <a:extLst>
                        <a:ext uri="{FF2B5EF4-FFF2-40B4-BE49-F238E27FC236}">
                          <a16:creationId xmlns:a16="http://schemas.microsoft.com/office/drawing/2014/main" id="{94878BA3-E980-4300-AC77-609C9B8A83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8893" y="3008138"/>
                      <a:ext cx="414206" cy="432048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33" name="Connettore diritto 32">
                      <a:extLst>
                        <a:ext uri="{FF2B5EF4-FFF2-40B4-BE49-F238E27FC236}">
                          <a16:creationId xmlns:a16="http://schemas.microsoft.com/office/drawing/2014/main" id="{52BA292F-F883-4201-9414-271E8B1D83D3}"/>
                        </a:ext>
                      </a:extLst>
                    </p:cNvPr>
                    <p:cNvCxnSpPr>
                      <a:stCxn id="31" idx="2"/>
                      <a:endCxn id="31" idx="6"/>
                    </p:cNvCxnSpPr>
                    <p:nvPr/>
                  </p:nvCxnSpPr>
                  <p:spPr>
                    <a:xfrm>
                      <a:off x="3921747" y="3236318"/>
                      <a:ext cx="2576439" cy="0"/>
                    </a:xfrm>
                    <a:prstGeom prst="line">
                      <a:avLst/>
                    </a:prstGeom>
                    <a:ln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4" name="Gruppo 33">
                      <a:extLst>
                        <a:ext uri="{FF2B5EF4-FFF2-40B4-BE49-F238E27FC236}">
                          <a16:creationId xmlns:a16="http://schemas.microsoft.com/office/drawing/2014/main" id="{409EDB1B-6F2E-43D5-948C-A5AF1711F57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503396" y="3210902"/>
                      <a:ext cx="82147" cy="80812"/>
                      <a:chOff x="6967150" y="3224162"/>
                      <a:chExt cx="434773" cy="427708"/>
                    </a:xfrm>
                  </p:grpSpPr>
                  <p:cxnSp>
                    <p:nvCxnSpPr>
                      <p:cNvPr id="41" name="Connettore diritto 40">
                        <a:extLst>
                          <a:ext uri="{FF2B5EF4-FFF2-40B4-BE49-F238E27FC236}">
                            <a16:creationId xmlns:a16="http://schemas.microsoft.com/office/drawing/2014/main" id="{F0B8FF1E-4D31-413F-80CB-E9C31FD0C4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20272" y="3224162"/>
                        <a:ext cx="381651" cy="42770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Connettore diritto 41">
                        <a:extLst>
                          <a:ext uri="{FF2B5EF4-FFF2-40B4-BE49-F238E27FC236}">
                            <a16:creationId xmlns:a16="http://schemas.microsoft.com/office/drawing/2014/main" id="{7A05105D-99ED-42EB-9BF5-E83208AE07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967150" y="3224162"/>
                        <a:ext cx="434773" cy="399789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5" name="Gruppo 34">
                      <a:extLst>
                        <a:ext uri="{FF2B5EF4-FFF2-40B4-BE49-F238E27FC236}">
                          <a16:creationId xmlns:a16="http://schemas.microsoft.com/office/drawing/2014/main" id="{EAF66ECA-B5CE-4C90-BFD9-640D3DE2D9B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002021" y="3203486"/>
                      <a:ext cx="82147" cy="80812"/>
                      <a:chOff x="6967150" y="3224162"/>
                      <a:chExt cx="434773" cy="427708"/>
                    </a:xfrm>
                  </p:grpSpPr>
                  <p:cxnSp>
                    <p:nvCxnSpPr>
                      <p:cNvPr id="39" name="Connettore diritto 38">
                        <a:extLst>
                          <a:ext uri="{FF2B5EF4-FFF2-40B4-BE49-F238E27FC236}">
                            <a16:creationId xmlns:a16="http://schemas.microsoft.com/office/drawing/2014/main" id="{289D87E1-5216-4F46-B3CE-8F8D245FEC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20272" y="3224162"/>
                        <a:ext cx="381651" cy="42770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nettore diritto 39">
                        <a:extLst>
                          <a:ext uri="{FF2B5EF4-FFF2-40B4-BE49-F238E27FC236}">
                            <a16:creationId xmlns:a16="http://schemas.microsoft.com/office/drawing/2014/main" id="{23F1D9A2-030C-44D5-80AA-BAEAC33C29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967150" y="3224162"/>
                        <a:ext cx="434773" cy="399789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6" name="Connettore 2 35">
                      <a:extLst>
                        <a:ext uri="{FF2B5EF4-FFF2-40B4-BE49-F238E27FC236}">
                          <a16:creationId xmlns:a16="http://schemas.microsoft.com/office/drawing/2014/main" id="{E2CF40AB-7E7E-451D-9E3D-21F08C3DA8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21747" y="4011910"/>
                      <a:ext cx="2576439" cy="0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Connettore diritto 36">
                      <a:extLst>
                        <a:ext uri="{FF2B5EF4-FFF2-40B4-BE49-F238E27FC236}">
                          <a16:creationId xmlns:a16="http://schemas.microsoft.com/office/drawing/2014/main" id="{628428EE-E1A6-462E-BD8B-9527AE9ABA98}"/>
                        </a:ext>
                      </a:extLst>
                    </p:cNvPr>
                    <p:cNvCxnSpPr>
                      <a:stCxn id="31" idx="2"/>
                    </p:cNvCxnSpPr>
                    <p:nvPr/>
                  </p:nvCxnSpPr>
                  <p:spPr>
                    <a:xfrm>
                      <a:off x="3921747" y="3236318"/>
                      <a:ext cx="0" cy="90999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Connettore diritto 37">
                      <a:extLst>
                        <a:ext uri="{FF2B5EF4-FFF2-40B4-BE49-F238E27FC236}">
                          <a16:creationId xmlns:a16="http://schemas.microsoft.com/office/drawing/2014/main" id="{8DFCC6DB-9FD7-4764-AE64-BB5F576119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498186" y="3236318"/>
                      <a:ext cx="0" cy="90999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6" name="Connettore diritto 25">
                    <a:extLst>
                      <a:ext uri="{FF2B5EF4-FFF2-40B4-BE49-F238E27FC236}">
                        <a16:creationId xmlns:a16="http://schemas.microsoft.com/office/drawing/2014/main" id="{968BC8A0-A167-4981-87ED-7F06F9EB9F97}"/>
                      </a:ext>
                    </a:extLst>
                  </p:cNvPr>
                  <p:cNvCxnSpPr>
                    <a:stCxn id="31" idx="0"/>
                  </p:cNvCxnSpPr>
                  <p:nvPr/>
                </p:nvCxnSpPr>
                <p:spPr>
                  <a:xfrm flipV="1">
                    <a:off x="5209967" y="2679667"/>
                    <a:ext cx="1757183" cy="1279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ttore diritto 26">
                    <a:extLst>
                      <a:ext uri="{FF2B5EF4-FFF2-40B4-BE49-F238E27FC236}">
                        <a16:creationId xmlns:a16="http://schemas.microsoft.com/office/drawing/2014/main" id="{79A7B600-7AC4-49FA-87AB-10F9F9FC29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200366" y="3768787"/>
                    <a:ext cx="1757183" cy="1279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2 28">
                    <a:extLst>
                      <a:ext uri="{FF2B5EF4-FFF2-40B4-BE49-F238E27FC236}">
                        <a16:creationId xmlns:a16="http://schemas.microsoft.com/office/drawing/2014/main" id="{5E379C31-0A25-42F0-AA94-B143086C0A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97201" y="2692460"/>
                    <a:ext cx="0" cy="108912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CasellaDiTesto 29">
                    <a:extLst>
                      <a:ext uri="{FF2B5EF4-FFF2-40B4-BE49-F238E27FC236}">
                        <a16:creationId xmlns:a16="http://schemas.microsoft.com/office/drawing/2014/main" id="{D16AA576-E23F-4B9C-B2FD-4833155A7AD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587716" y="3106150"/>
                    <a:ext cx="40646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100" dirty="0"/>
                      <a:t>b</a:t>
                    </a:r>
                  </a:p>
                </p:txBody>
              </p:sp>
            </p:grpSp>
          </p:grpSp>
        </p:grp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1569F26E-59E4-446D-B0B6-EC89056106B5}"/>
                </a:ext>
              </a:extLst>
            </p:cNvPr>
            <p:cNvCxnSpPr>
              <a:stCxn id="31" idx="0"/>
              <a:endCxn id="31" idx="4"/>
            </p:cNvCxnSpPr>
            <p:nvPr/>
          </p:nvCxnSpPr>
          <p:spPr>
            <a:xfrm>
              <a:off x="1755764" y="3346099"/>
              <a:ext cx="0" cy="1087716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B8637ED-EBA8-495A-8604-48F9FF4FB8CF}"/>
              </a:ext>
            </a:extLst>
          </p:cNvPr>
          <p:cNvSpPr txBox="1"/>
          <p:nvPr/>
        </p:nvSpPr>
        <p:spPr>
          <a:xfrm>
            <a:off x="151530" y="2682012"/>
            <a:ext cx="881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Dimostrazione: </a:t>
            </a:r>
            <a:r>
              <a:rPr lang="it-IT" sz="1600" dirty="0"/>
              <a:t>se l’astro è molto grande possiamo eguagliare la forza gravitazionale e la forza centripeta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5CB14F0C-9EFA-4D60-AABC-7959D974401C}"/>
                  </a:ext>
                </a:extLst>
              </p:cNvPr>
              <p:cNvSpPr txBox="1"/>
              <p:nvPr/>
            </p:nvSpPr>
            <p:spPr>
              <a:xfrm>
                <a:off x="307037" y="3046272"/>
                <a:ext cx="4142834" cy="298415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𝐹𝑜𝑟𝑧𝑎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𝐺𝑟𝑎𝑣𝑖𝑡𝑎𝑧𝑖𝑜𝑛𝑎𝑙𝑒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𝐹𝑜𝑟𝑧𝑎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𝐶𝑒𝑛𝑡𝑟𝑖𝑝𝑒𝑡𝑎</m:t>
                          </m:r>
                        </m:sub>
                      </m:sSub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5CB14F0C-9EFA-4D60-AABC-7959D9744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7" y="3046272"/>
                <a:ext cx="4142834" cy="298415"/>
              </a:xfrm>
              <a:prstGeom prst="rect">
                <a:avLst/>
              </a:prstGeom>
              <a:blipFill>
                <a:blip r:embed="rId6"/>
                <a:stretch>
                  <a:fillRect b="-23529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ccia in giù 44">
            <a:extLst>
              <a:ext uri="{FF2B5EF4-FFF2-40B4-BE49-F238E27FC236}">
                <a16:creationId xmlns:a16="http://schemas.microsoft.com/office/drawing/2014/main" id="{F685130B-89B4-4FBB-9032-50B861EC5081}"/>
              </a:ext>
            </a:extLst>
          </p:cNvPr>
          <p:cNvSpPr/>
          <p:nvPr/>
        </p:nvSpPr>
        <p:spPr>
          <a:xfrm>
            <a:off x="3925114" y="3863466"/>
            <a:ext cx="432048" cy="448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8C18A73-4A39-45F8-A611-A1730F6AABCC}"/>
                  </a:ext>
                </a:extLst>
              </p:cNvPr>
              <p:cNvSpPr txBox="1"/>
              <p:nvPr/>
            </p:nvSpPr>
            <p:spPr>
              <a:xfrm>
                <a:off x="1279696" y="3406971"/>
                <a:ext cx="2197515" cy="555793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8C18A73-4A39-45F8-A611-A1730F6AA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696" y="3406971"/>
                <a:ext cx="2197515" cy="555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7219216-CACE-47FD-A32C-8B36832371C3}"/>
                  </a:ext>
                </a:extLst>
              </p:cNvPr>
              <p:cNvSpPr txBox="1"/>
              <p:nvPr/>
            </p:nvSpPr>
            <p:spPr>
              <a:xfrm>
                <a:off x="842668" y="4415446"/>
                <a:ext cx="2884170" cy="49250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4∙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7219216-CACE-47FD-A32C-8B368323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68" y="4415446"/>
                <a:ext cx="2884170" cy="4925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43373BE-2797-47DE-88A5-9D9C56AB261B}"/>
                  </a:ext>
                </a:extLst>
              </p:cNvPr>
              <p:cNvSpPr txBox="1"/>
              <p:nvPr/>
            </p:nvSpPr>
            <p:spPr>
              <a:xfrm>
                <a:off x="4671047" y="4394510"/>
                <a:ext cx="1906057" cy="53437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4∙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it-IT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43373BE-2797-47DE-88A5-9D9C56AB2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047" y="4394510"/>
                <a:ext cx="1906057" cy="5343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47F147B2-A62D-4178-9009-EE958210A27F}"/>
                  </a:ext>
                </a:extLst>
              </p:cNvPr>
              <p:cNvSpPr txBox="1"/>
              <p:nvPr/>
            </p:nvSpPr>
            <p:spPr>
              <a:xfrm>
                <a:off x="4523295" y="3520807"/>
                <a:ext cx="1589805" cy="504241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47F147B2-A62D-4178-9009-EE958210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295" y="3520807"/>
                <a:ext cx="1589805" cy="5042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e 1">
            <a:extLst>
              <a:ext uri="{FF2B5EF4-FFF2-40B4-BE49-F238E27FC236}">
                <a16:creationId xmlns:a16="http://schemas.microsoft.com/office/drawing/2014/main" id="{45558C75-ED30-4360-9E88-A819651E5E5C}"/>
              </a:ext>
            </a:extLst>
          </p:cNvPr>
          <p:cNvSpPr/>
          <p:nvPr/>
        </p:nvSpPr>
        <p:spPr>
          <a:xfrm>
            <a:off x="2987824" y="3437585"/>
            <a:ext cx="288032" cy="292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307669E1-79C7-407C-B4EB-7C10EE53035C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3455386" y="3663084"/>
            <a:ext cx="1067909" cy="109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B7794B1-A606-D56F-AA60-31B84FF06CFE}"/>
                  </a:ext>
                </a:extLst>
              </p:cNvPr>
              <p:cNvSpPr txBox="1"/>
              <p:nvPr/>
            </p:nvSpPr>
            <p:spPr>
              <a:xfrm>
                <a:off x="6919627" y="3492764"/>
                <a:ext cx="2051941" cy="470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=6,67∙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B7794B1-A606-D56F-AA60-31B84FF06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627" y="3492764"/>
                <a:ext cx="2051941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3F50A95-158C-FCDC-B01D-30A6D9007A09}"/>
              </a:ext>
            </a:extLst>
          </p:cNvPr>
          <p:cNvCxnSpPr>
            <a:stCxn id="13" idx="2"/>
          </p:cNvCxnSpPr>
          <p:nvPr/>
        </p:nvCxnSpPr>
        <p:spPr>
          <a:xfrm>
            <a:off x="1501085" y="1972441"/>
            <a:ext cx="3358947" cy="244300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magine 49">
            <a:extLst>
              <a:ext uri="{FF2B5EF4-FFF2-40B4-BE49-F238E27FC236}">
                <a16:creationId xmlns:a16="http://schemas.microsoft.com/office/drawing/2014/main" id="{7A4CD943-E160-7FB3-5172-0B8CD82BC6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2490" y="3004483"/>
            <a:ext cx="4291988" cy="1943431"/>
          </a:xfrm>
          <a:prstGeom prst="rect">
            <a:avLst/>
          </a:prstGeom>
        </p:spPr>
      </p:pic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01565F3E-7738-5F0B-69F6-24BD6E1F8354}"/>
              </a:ext>
            </a:extLst>
          </p:cNvPr>
          <p:cNvSpPr/>
          <p:nvPr/>
        </p:nvSpPr>
        <p:spPr>
          <a:xfrm rot="16200000">
            <a:off x="4017823" y="4480675"/>
            <a:ext cx="432048" cy="448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7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" grpId="0" animBg="1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3° Legge di Keplero: esercizio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3A9A97F-288A-4C41-BAD5-45E02B9C78B9}"/>
              </a:ext>
            </a:extLst>
          </p:cNvPr>
          <p:cNvGrpSpPr/>
          <p:nvPr/>
        </p:nvGrpSpPr>
        <p:grpSpPr>
          <a:xfrm>
            <a:off x="6884496" y="701811"/>
            <a:ext cx="2163756" cy="2034148"/>
            <a:chOff x="6884496" y="701811"/>
            <a:chExt cx="2163756" cy="203414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07425DC-B868-470F-B97A-202A0018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2672" y="701811"/>
              <a:ext cx="1271379" cy="1655387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C851E07F-F1AD-4685-99AA-29C7F055C111}"/>
                </a:ext>
              </a:extLst>
            </p:cNvPr>
            <p:cNvGrpSpPr/>
            <p:nvPr/>
          </p:nvGrpSpPr>
          <p:grpSpPr>
            <a:xfrm>
              <a:off x="6884496" y="710142"/>
              <a:ext cx="2163756" cy="2025817"/>
              <a:chOff x="4292209" y="2638491"/>
              <a:chExt cx="2163756" cy="20258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268303A-B4B2-4D0C-8B15-3C7B765D228A}"/>
                  </a:ext>
                </a:extLst>
              </p:cNvPr>
              <p:cNvSpPr txBox="1"/>
              <p:nvPr/>
            </p:nvSpPr>
            <p:spPr>
              <a:xfrm>
                <a:off x="4292209" y="4264198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Johannes Keplero</a:t>
                </a:r>
              </a:p>
              <a:p>
                <a:pPr algn="ctr" defTabSz="457200" latinLnBrk="0"/>
                <a:r>
                  <a:rPr lang="it-IT" sz="1000" dirty="0"/>
                  <a:t>(27/12/1571-15/11/1630)</a:t>
                </a:r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F12F2FF2-C1F2-4D02-8330-C7304C72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8103" y="2638491"/>
                <a:ext cx="360040" cy="218809"/>
              </a:xfrm>
              <a:prstGeom prst="rect">
                <a:avLst/>
              </a:prstGeom>
            </p:spPr>
          </p:pic>
        </p:grp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446E07-15F3-4E07-B886-572999E0BFFB}"/>
              </a:ext>
            </a:extLst>
          </p:cNvPr>
          <p:cNvSpPr txBox="1"/>
          <p:nvPr/>
        </p:nvSpPr>
        <p:spPr>
          <a:xfrm>
            <a:off x="307037" y="559278"/>
            <a:ext cx="660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Terza legge di Keplero: </a:t>
            </a:r>
            <a:r>
              <a:rPr lang="it-IT" sz="1600" dirty="0"/>
              <a:t>Il rapporto tra il cubo del semiasse maggiore dell’orbita e il quadrato del periodo di rivoluzione è lo stesso per tutti i pianeti.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F32E78A-110E-4EAA-9D27-68A65250B7CB}"/>
                  </a:ext>
                </a:extLst>
              </p:cNvPr>
              <p:cNvSpPr txBox="1"/>
              <p:nvPr/>
            </p:nvSpPr>
            <p:spPr>
              <a:xfrm>
                <a:off x="406942" y="1278949"/>
                <a:ext cx="2197515" cy="555793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F32E78A-110E-4EAA-9D27-68A65250B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42" y="1278949"/>
                <a:ext cx="2197515" cy="555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B8637ED-EBA8-495A-8604-48F9FF4FB8CF}"/>
              </a:ext>
            </a:extLst>
          </p:cNvPr>
          <p:cNvSpPr txBox="1"/>
          <p:nvPr/>
        </p:nvSpPr>
        <p:spPr>
          <a:xfrm>
            <a:off x="165523" y="1934781"/>
            <a:ext cx="671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Esercizio: </a:t>
            </a:r>
            <a:r>
              <a:rPr lang="it-IT" sz="1600" dirty="0"/>
              <a:t>determinare la massa della Terra sapendo che la rotazione della luna intorno alla Terra è di 27,3 giorni e il raggio medio che la Luna percorre intorno alla Terra è di 385000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5CB14F0C-9EFA-4D60-AABC-7959D974401C}"/>
                  </a:ext>
                </a:extLst>
              </p:cNvPr>
              <p:cNvSpPr txBox="1"/>
              <p:nvPr/>
            </p:nvSpPr>
            <p:spPr>
              <a:xfrm>
                <a:off x="393162" y="2849500"/>
                <a:ext cx="4142834" cy="298415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𝐹𝑜𝑟𝑧𝑎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𝐺𝑟𝑎𝑣𝑖𝑡𝑎𝑧𝑖𝑜𝑛𝑎𝑙𝑒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𝐹𝑜𝑟𝑧𝑎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𝐶𝑒𝑛𝑡𝑟𝑖𝑝𝑒𝑡𝑎</m:t>
                          </m:r>
                        </m:sub>
                      </m:sSub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5CB14F0C-9EFA-4D60-AABC-7959D9744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62" y="2849500"/>
                <a:ext cx="4142834" cy="298415"/>
              </a:xfrm>
              <a:prstGeom prst="rect">
                <a:avLst/>
              </a:prstGeom>
              <a:blipFill>
                <a:blip r:embed="rId6"/>
                <a:stretch>
                  <a:fillRect b="-23529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ccia in giù 44">
            <a:extLst>
              <a:ext uri="{FF2B5EF4-FFF2-40B4-BE49-F238E27FC236}">
                <a16:creationId xmlns:a16="http://schemas.microsoft.com/office/drawing/2014/main" id="{F685130B-89B4-4FBB-9032-50B861EC5081}"/>
              </a:ext>
            </a:extLst>
          </p:cNvPr>
          <p:cNvSpPr/>
          <p:nvPr/>
        </p:nvSpPr>
        <p:spPr>
          <a:xfrm rot="16200000">
            <a:off x="4025673" y="3442553"/>
            <a:ext cx="432048" cy="448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8C18A73-4A39-45F8-A611-A1730F6AABCC}"/>
                  </a:ext>
                </a:extLst>
              </p:cNvPr>
              <p:cNvSpPr txBox="1"/>
              <p:nvPr/>
            </p:nvSpPr>
            <p:spPr>
              <a:xfrm>
                <a:off x="871651" y="3326890"/>
                <a:ext cx="2961127" cy="555793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𝑇𝑒𝑟𝑟𝑎</m:t>
                              </m:r>
                            </m:sub>
                          </m:sSub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𝐿𝑢𝑛𝑎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𝑙𝑢𝑛𝑎</m:t>
                          </m:r>
                        </m:sub>
                      </m:sSub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8C18A73-4A39-45F8-A611-A1730F6AA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51" y="3326890"/>
                <a:ext cx="2961127" cy="555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D0492DE9-A97C-4F7A-BEA3-09FE4497C3C1}"/>
                  </a:ext>
                </a:extLst>
              </p:cNvPr>
              <p:cNvSpPr txBox="1"/>
              <p:nvPr/>
            </p:nvSpPr>
            <p:spPr>
              <a:xfrm>
                <a:off x="4650616" y="3388701"/>
                <a:ext cx="3456384" cy="432170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𝑇𝑒𝑟𝑟𝑎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</m:oMath>
                </a14:m>
                <a:r>
                  <a:rPr lang="it-IT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D0492DE9-A97C-4F7A-BEA3-09FE4497C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616" y="3388701"/>
                <a:ext cx="3456384" cy="432170"/>
              </a:xfrm>
              <a:prstGeom prst="rect">
                <a:avLst/>
              </a:prstGeom>
              <a:blipFill>
                <a:blip r:embed="rId8"/>
                <a:stretch>
                  <a:fillRect b="-16438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C0B41E5-63A7-464C-8406-CE5C9F5B8774}"/>
                  </a:ext>
                </a:extLst>
              </p:cNvPr>
              <p:cNvSpPr txBox="1"/>
              <p:nvPr/>
            </p:nvSpPr>
            <p:spPr>
              <a:xfrm>
                <a:off x="683568" y="4061658"/>
                <a:ext cx="4525098" cy="276999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=27,3∙24∙60∙60=2358720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C0B41E5-63A7-464C-8406-CE5C9F5B8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061658"/>
                <a:ext cx="4525098" cy="276999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78E91AAB-DC8C-44A2-B159-12317B601CBB}"/>
                  </a:ext>
                </a:extLst>
              </p:cNvPr>
              <p:cNvSpPr txBox="1"/>
              <p:nvPr/>
            </p:nvSpPr>
            <p:spPr>
              <a:xfrm>
                <a:off x="1324314" y="4491540"/>
                <a:ext cx="6065163" cy="432234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𝑇𝑒𝑟𝑟𝑎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</m:oMath>
                </a14:m>
                <a:r>
                  <a:rPr lang="it-IT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385000000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2358720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=6∙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78E91AAB-DC8C-44A2-B159-12317B601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314" y="4491540"/>
                <a:ext cx="6065163" cy="432234"/>
              </a:xfrm>
              <a:prstGeom prst="rect">
                <a:avLst/>
              </a:prstGeom>
              <a:blipFill>
                <a:blip r:embed="rId10"/>
                <a:stretch>
                  <a:fillRect b="-17808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6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9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Legge di Titus - Bode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895000" y="4048721"/>
            <a:ext cx="581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solidFill>
                  <a:schemeClr val="accent4">
                    <a:lumMod val="75000"/>
                  </a:schemeClr>
                </a:solidFill>
              </a:rPr>
              <a:t>Legge di Titus - Bode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851E07F-F1AD-4685-99AA-29C7F055C111}"/>
              </a:ext>
            </a:extLst>
          </p:cNvPr>
          <p:cNvGrpSpPr/>
          <p:nvPr/>
        </p:nvGrpSpPr>
        <p:grpSpPr>
          <a:xfrm>
            <a:off x="6876256" y="801308"/>
            <a:ext cx="2163756" cy="1904047"/>
            <a:chOff x="4283968" y="2634675"/>
            <a:chExt cx="2163756" cy="1904047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C2393E2E-926D-4276-A9CD-DD49549890CA}"/>
                </a:ext>
              </a:extLst>
            </p:cNvPr>
            <p:cNvGrpSpPr/>
            <p:nvPr/>
          </p:nvGrpSpPr>
          <p:grpSpPr>
            <a:xfrm>
              <a:off x="4283968" y="2634675"/>
              <a:ext cx="2163756" cy="1904047"/>
              <a:chOff x="4283968" y="2634675"/>
              <a:chExt cx="2163756" cy="1904047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6246F951-C747-451D-86AC-7322C0CDA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3548" y="2634675"/>
                <a:ext cx="1344595" cy="1546831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268303A-B4B2-4D0C-8B15-3C7B765D228A}"/>
                  </a:ext>
                </a:extLst>
              </p:cNvPr>
              <p:cNvSpPr txBox="1"/>
              <p:nvPr/>
            </p:nvSpPr>
            <p:spPr>
              <a:xfrm>
                <a:off x="4283968" y="4138612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Johann Daniel </a:t>
                </a:r>
                <a:r>
                  <a:rPr lang="it-IT" sz="1000" dirty="0" err="1"/>
                  <a:t>Tietz</a:t>
                </a:r>
                <a:r>
                  <a:rPr lang="it-IT" sz="1000" dirty="0"/>
                  <a:t> noto come </a:t>
                </a:r>
                <a:r>
                  <a:rPr lang="it-IT" sz="1000" dirty="0" err="1"/>
                  <a:t>Titius</a:t>
                </a:r>
                <a:r>
                  <a:rPr lang="it-IT" sz="1000" dirty="0"/>
                  <a:t> (02/01/1729-11/12/1796)</a:t>
                </a:r>
              </a:p>
            </p:txBody>
          </p:sp>
        </p:grp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F12F2FF2-C1F2-4D02-8330-C7304C72A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8103" y="2638491"/>
              <a:ext cx="360040" cy="218809"/>
            </a:xfrm>
            <a:prstGeom prst="rect">
              <a:avLst/>
            </a:prstGeom>
          </p:spPr>
        </p:pic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46696" y="701811"/>
            <a:ext cx="6529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Unità Astronomica: </a:t>
            </a:r>
            <a:r>
              <a:rPr lang="it-IT" sz="1600" dirty="0"/>
              <a:t>distanza media tra Terra-Sole 149.597.870 km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88E9847-B65C-43F6-AEC3-BFEE8F12DA7E}"/>
              </a:ext>
            </a:extLst>
          </p:cNvPr>
          <p:cNvSpPr txBox="1"/>
          <p:nvPr/>
        </p:nvSpPr>
        <p:spPr>
          <a:xfrm>
            <a:off x="339007" y="1133057"/>
            <a:ext cx="821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Titius</a:t>
            </a:r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it-IT" sz="1600" dirty="0"/>
              <a:t>formula una legge empirica che fornisce le distanze dei pianeti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CA59CFA-4F62-4B66-962D-F41BBC4B7594}"/>
                  </a:ext>
                </a:extLst>
              </p:cNvPr>
              <p:cNvSpPr txBox="1"/>
              <p:nvPr/>
            </p:nvSpPr>
            <p:spPr>
              <a:xfrm>
                <a:off x="971600" y="1778846"/>
                <a:ext cx="1944216" cy="519373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CA59CFA-4F62-4B66-962D-F41BBC4B7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778846"/>
                <a:ext cx="1944216" cy="519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6C5D49A-C236-4D52-80DE-014860EF5D37}"/>
              </a:ext>
            </a:extLst>
          </p:cNvPr>
          <p:cNvSpPr txBox="1"/>
          <p:nvPr/>
        </p:nvSpPr>
        <p:spPr>
          <a:xfrm>
            <a:off x="3439961" y="1738323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n: </a:t>
            </a:r>
            <a:r>
              <a:rPr lang="it-IT" sz="1600" dirty="0"/>
              <a:t>0,3,6,12,24…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1B8861A2-F339-4734-85E7-E501AD731A00}"/>
              </a:ext>
            </a:extLst>
          </p:cNvPr>
          <p:cNvGrpSpPr/>
          <p:nvPr/>
        </p:nvGrpSpPr>
        <p:grpSpPr>
          <a:xfrm>
            <a:off x="6935973" y="2756739"/>
            <a:ext cx="2163756" cy="2030111"/>
            <a:chOff x="6935973" y="2756739"/>
            <a:chExt cx="2163756" cy="2030111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B7382036-E1F3-4F81-BF23-ED5206454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059"/>
            <a:stretch/>
          </p:blipFill>
          <p:spPr>
            <a:xfrm>
              <a:off x="7383581" y="2764768"/>
              <a:ext cx="1268541" cy="1621972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6935973" y="4386740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Johann </a:t>
              </a:r>
              <a:r>
                <a:rPr lang="it-IT" sz="1000" dirty="0" err="1"/>
                <a:t>Elert</a:t>
              </a:r>
              <a:r>
                <a:rPr lang="it-IT" sz="1000" dirty="0"/>
                <a:t> Bode</a:t>
              </a:r>
            </a:p>
            <a:p>
              <a:pPr algn="ctr" defTabSz="457200" latinLnBrk="0"/>
              <a:r>
                <a:rPr lang="it-IT" sz="1000" dirty="0"/>
                <a:t>(19/01/1747-23/11/1826)</a:t>
              </a:r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6F14821C-C3C0-4E56-B732-A1DF13D7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2082" y="2756739"/>
              <a:ext cx="360040" cy="218809"/>
            </a:xfrm>
            <a:prstGeom prst="rect">
              <a:avLst/>
            </a:prstGeom>
          </p:spPr>
        </p:pic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1C742E5-30D3-412F-A39E-1C2CCCA86A8B}"/>
              </a:ext>
            </a:extLst>
          </p:cNvPr>
          <p:cNvSpPr txBox="1"/>
          <p:nvPr/>
        </p:nvSpPr>
        <p:spPr>
          <a:xfrm>
            <a:off x="279727" y="3489332"/>
            <a:ext cx="821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Bode: </a:t>
            </a:r>
            <a:r>
              <a:rPr lang="it-IT" sz="1600" dirty="0"/>
              <a:t>Utilizzo della formula nell’osservatorio di Berlino favorendo la diffusione</a:t>
            </a:r>
          </a:p>
        </p:txBody>
      </p:sp>
    </p:spTree>
    <p:extLst>
      <p:ext uri="{BB962C8B-B14F-4D97-AF65-F5344CB8AC3E}">
        <p14:creationId xmlns:p14="http://schemas.microsoft.com/office/powerpoint/2010/main" val="25969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Mercurio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6625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Visibilità: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Per circa 1 mese è visibile come ‘’stella della sera’’ basso all’orizzonte dopo il tramonto;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mese successivo scompare nel bagliore del Sole;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mese successivo diventa ‘’stella del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mattino’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’ visibile prima dell’alba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mese successivo scompare dietro il Sole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9394" y="607383"/>
            <a:ext cx="3895690" cy="1277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pianeta terrestre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57,9 milioni di km (min:45,9 ; max: 69,7)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88 giorni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58 giorni 16 ore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4879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minima alla superficie: -170°C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massima alla superficie: +400°C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10C59D1-FEAF-46E5-B48F-569214D9A6BD}"/>
              </a:ext>
            </a:extLst>
          </p:cNvPr>
          <p:cNvGrpSpPr/>
          <p:nvPr/>
        </p:nvGrpSpPr>
        <p:grpSpPr>
          <a:xfrm>
            <a:off x="7087828" y="1914582"/>
            <a:ext cx="2163756" cy="1990241"/>
            <a:chOff x="6763156" y="670965"/>
            <a:chExt cx="2163756" cy="1990241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6763156" y="2261096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Mercurio ripreso dalla sonda Mariner10 (credit: NASA)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62B1F03-5459-406A-B3C2-3061D5B8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2079" y="670965"/>
              <a:ext cx="1565910" cy="1569720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395536" y="1607857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7022633-A49D-4436-B6EA-00E583661737}"/>
              </a:ext>
            </a:extLst>
          </p:cNvPr>
          <p:cNvGrpSpPr/>
          <p:nvPr/>
        </p:nvGrpSpPr>
        <p:grpSpPr>
          <a:xfrm>
            <a:off x="1697700" y="4129027"/>
            <a:ext cx="5883388" cy="964204"/>
            <a:chOff x="2651243" y="4076726"/>
            <a:chExt cx="5883388" cy="964204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A509C1F0-6E48-402A-B7CF-AC156310D444}"/>
                </a:ext>
              </a:extLst>
            </p:cNvPr>
            <p:cNvGrpSpPr/>
            <p:nvPr/>
          </p:nvGrpSpPr>
          <p:grpSpPr>
            <a:xfrm>
              <a:off x="2651243" y="4076726"/>
              <a:ext cx="4852787" cy="954029"/>
              <a:chOff x="2861790" y="4188073"/>
              <a:chExt cx="4852787" cy="954029"/>
            </a:xfrm>
          </p:grpSpPr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E1C742E5-30D3-412F-A39E-1C2CCCA86A8B}"/>
                  </a:ext>
                </a:extLst>
              </p:cNvPr>
              <p:cNvSpPr txBox="1"/>
              <p:nvPr/>
            </p:nvSpPr>
            <p:spPr>
              <a:xfrm>
                <a:off x="3892391" y="4429493"/>
                <a:ext cx="3822186" cy="52322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defTabSz="457200" latinLnBrk="0">
                  <a:defRPr>
                    <a:solidFill>
                      <a:schemeClr val="accent1">
                        <a:lumMod val="50000"/>
                      </a:schemeClr>
                    </a:solidFill>
                  </a:defRPr>
                </a:lvl1pPr>
                <a:lvl2pPr defTabSz="457200" latinLnBrk="0"/>
                <a:lvl3pPr defTabSz="457200" latinLnBrk="0"/>
                <a:lvl4pPr defTabSz="457200" latinLnBrk="0"/>
                <a:lvl5pPr defTabSz="457200" latinLnBrk="0"/>
                <a:lvl6pPr defTabSz="457200" latinLnBrk="0"/>
                <a:lvl7pPr defTabSz="457200" latinLnBrk="0"/>
                <a:lvl8pPr defTabSz="457200" latinLnBrk="0"/>
                <a:lvl9pPr defTabSz="457200" latinLnBrk="0"/>
              </a:lstStyle>
              <a:p>
                <a:pPr defTabSz="914400" latinLnBrk="1"/>
                <a:r>
                  <a:rPr lang="it-IT" sz="1400" dirty="0">
                    <a:solidFill>
                      <a:srgbClr val="FF000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Mai osservare Mercurio senza precauzioni ed esperienza quando il Sole è sopra l’orizzonte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E14FB222-A2A4-44A6-B899-EFA6FE45F6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61790" y="4188073"/>
                <a:ext cx="1147953" cy="954029"/>
                <a:chOff x="6143309" y="3144723"/>
                <a:chExt cx="1351024" cy="1122796"/>
              </a:xfrm>
            </p:grpSpPr>
            <p:pic>
              <p:nvPicPr>
                <p:cNvPr id="17" name="Immagine 16">
                  <a:extLst>
                    <a:ext uri="{FF2B5EF4-FFF2-40B4-BE49-F238E27FC236}">
                      <a16:creationId xmlns:a16="http://schemas.microsoft.com/office/drawing/2014/main" id="{A7B203A3-9A59-4CD2-8AE4-AF61D73EA1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19533" y="3144723"/>
                  <a:ext cx="798576" cy="765048"/>
                </a:xfrm>
                <a:prstGeom prst="rect">
                  <a:avLst/>
                </a:prstGeom>
              </p:spPr>
            </p:pic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146D6263-4327-443A-9467-26259EB83D9D}"/>
                    </a:ext>
                  </a:extLst>
                </p:cNvPr>
                <p:cNvSpPr txBox="1"/>
                <p:nvPr/>
              </p:nvSpPr>
              <p:spPr>
                <a:xfrm>
                  <a:off x="6143309" y="3832852"/>
                  <a:ext cx="1351024" cy="4346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latinLnBrk="0"/>
                  <a:r>
                    <a:rPr lang="it-IT" sz="900" b="1" dirty="0"/>
                    <a:t>Pericolo per </a:t>
                  </a:r>
                </a:p>
                <a:p>
                  <a:pPr algn="ctr" defTabSz="457200" latinLnBrk="0"/>
                  <a:r>
                    <a:rPr lang="it-IT" sz="900" b="1" dirty="0"/>
                    <a:t>Gli occhi</a:t>
                  </a:r>
                </a:p>
              </p:txBody>
            </p:sp>
            <p:sp>
              <p:nvSpPr>
                <p:cNvPr id="19" name="Rettangolo con angoli arrotondati 18">
                  <a:extLst>
                    <a:ext uri="{FF2B5EF4-FFF2-40B4-BE49-F238E27FC236}">
                      <a16:creationId xmlns:a16="http://schemas.microsoft.com/office/drawing/2014/main" id="{F135B831-128A-4189-AF19-20D9B866E513}"/>
                    </a:ext>
                  </a:extLst>
                </p:cNvPr>
                <p:cNvSpPr/>
                <p:nvPr/>
              </p:nvSpPr>
              <p:spPr>
                <a:xfrm>
                  <a:off x="6419533" y="3144723"/>
                  <a:ext cx="798576" cy="1088242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33549381-0ED5-4308-B55C-43AD62429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1383" y="4086899"/>
              <a:ext cx="678543" cy="650054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80F191A0-6B5D-4985-8179-3C675F13A723}"/>
                </a:ext>
              </a:extLst>
            </p:cNvPr>
            <p:cNvSpPr txBox="1"/>
            <p:nvPr/>
          </p:nvSpPr>
          <p:spPr>
            <a:xfrm>
              <a:off x="7386678" y="4671598"/>
              <a:ext cx="1147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900" b="1" dirty="0"/>
                <a:t>Pericolo per </a:t>
              </a:r>
            </a:p>
            <a:p>
              <a:pPr algn="ctr" defTabSz="457200" latinLnBrk="0"/>
              <a:r>
                <a:rPr lang="it-IT" sz="900" b="1" dirty="0"/>
                <a:t>Gli occhi</a:t>
              </a:r>
            </a:p>
          </p:txBody>
        </p:sp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B7FAFB87-E747-4AF2-99AB-3F2A295B9594}"/>
                </a:ext>
              </a:extLst>
            </p:cNvPr>
            <p:cNvSpPr/>
            <p:nvPr/>
          </p:nvSpPr>
          <p:spPr>
            <a:xfrm>
              <a:off x="7621383" y="4086899"/>
              <a:ext cx="678543" cy="924669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1D832667-4B48-4574-A684-A329A59A04CB}"/>
                  </a:ext>
                </a:extLst>
              </p:cNvPr>
              <p:cNvSpPr txBox="1"/>
              <p:nvPr/>
            </p:nvSpPr>
            <p:spPr>
              <a:xfrm>
                <a:off x="4639394" y="1975274"/>
                <a:ext cx="2524806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=0,4</m:t>
                    </m:r>
                  </m:oMath>
                </a14:m>
                <a:r>
                  <a:rPr lang="it-IT" sz="1600" dirty="0"/>
                  <a:t> U.A. n=0</a:t>
                </a:r>
                <a:endParaRPr lang="it-IT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1D832667-4B48-4574-A684-A329A59A0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94" y="1975274"/>
                <a:ext cx="2524806" cy="392287"/>
              </a:xfrm>
              <a:prstGeom prst="rect">
                <a:avLst/>
              </a:prstGeom>
              <a:blipFill>
                <a:blip r:embed="rId6"/>
                <a:stretch>
                  <a:fillRect l="-3125" t="-3030" r="-3606" b="-21212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71605E-6 L 0.02431 -0.05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-26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cessorio&#10;&#10;Descrizione generata automaticamente">
            <a:extLst>
              <a:ext uri="{FF2B5EF4-FFF2-40B4-BE49-F238E27FC236}">
                <a16:creationId xmlns:a16="http://schemas.microsoft.com/office/drawing/2014/main" id="{2A6AF0E7-084B-421E-9DCA-7A38A4013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1" y="632076"/>
            <a:ext cx="2914650" cy="2533650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Mercurio: orbita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462384" y="699914"/>
            <a:ext cx="6625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Semiasse maggiore (2a):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57,9 milioni di km</a:t>
            </a:r>
          </a:p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Semiasse minore (2b):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29,35 milioni di km</a:t>
            </a: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10C59D1-FEAF-46E5-B48F-569214D9A6BD}"/>
              </a:ext>
            </a:extLst>
          </p:cNvPr>
          <p:cNvGrpSpPr/>
          <p:nvPr/>
        </p:nvGrpSpPr>
        <p:grpSpPr>
          <a:xfrm>
            <a:off x="6967150" y="624615"/>
            <a:ext cx="2163756" cy="2255107"/>
            <a:chOff x="6651801" y="654006"/>
            <a:chExt cx="2163756" cy="2255107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6651801" y="2509003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Mercurio ripreso dalla sonda Mariner10 (credit: NASA)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62B1F03-5459-406A-B3C2-3061D5B8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903" y="654006"/>
              <a:ext cx="1885553" cy="1890141"/>
            </a:xfrm>
            <a:prstGeom prst="rect">
              <a:avLst/>
            </a:prstGeom>
          </p:spPr>
        </p:pic>
      </p:grp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09BB5DD3-D430-4465-8DD6-9FE5549A1A55}"/>
              </a:ext>
            </a:extLst>
          </p:cNvPr>
          <p:cNvGrpSpPr/>
          <p:nvPr/>
        </p:nvGrpSpPr>
        <p:grpSpPr>
          <a:xfrm>
            <a:off x="467544" y="3333306"/>
            <a:ext cx="3045403" cy="1466641"/>
            <a:chOff x="467544" y="3333306"/>
            <a:chExt cx="3045403" cy="1466641"/>
          </a:xfrm>
        </p:grpSpPr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D2AFF409-0AC4-4405-AA3F-6600879170F6}"/>
                </a:ext>
              </a:extLst>
            </p:cNvPr>
            <p:cNvGrpSpPr/>
            <p:nvPr/>
          </p:nvGrpSpPr>
          <p:grpSpPr>
            <a:xfrm>
              <a:off x="467544" y="3333306"/>
              <a:ext cx="3045403" cy="1466641"/>
              <a:chOff x="3921747" y="2674636"/>
              <a:chExt cx="3045403" cy="1466641"/>
            </a:xfrm>
          </p:grpSpPr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2B9E64D9-3076-4C2F-A8A7-D93E05817ABE}"/>
                  </a:ext>
                </a:extLst>
              </p:cNvPr>
              <p:cNvSpPr/>
              <p:nvPr/>
            </p:nvSpPr>
            <p:spPr>
              <a:xfrm>
                <a:off x="6084168" y="278777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60" name="Gruppo 59">
                <a:extLst>
                  <a:ext uri="{FF2B5EF4-FFF2-40B4-BE49-F238E27FC236}">
                    <a16:creationId xmlns:a16="http://schemas.microsoft.com/office/drawing/2014/main" id="{61FC6350-5D54-4423-937B-153C3AF6CEE7}"/>
                  </a:ext>
                </a:extLst>
              </p:cNvPr>
              <p:cNvGrpSpPr/>
              <p:nvPr/>
            </p:nvGrpSpPr>
            <p:grpSpPr>
              <a:xfrm>
                <a:off x="3921747" y="2674636"/>
                <a:ext cx="3045403" cy="1466641"/>
                <a:chOff x="3921747" y="2674636"/>
                <a:chExt cx="3045403" cy="1466641"/>
              </a:xfrm>
            </p:grpSpPr>
            <p:sp>
              <p:nvSpPr>
                <p:cNvPr id="50" name="CasellaDiTesto 49">
                  <a:extLst>
                    <a:ext uri="{FF2B5EF4-FFF2-40B4-BE49-F238E27FC236}">
                      <a16:creationId xmlns:a16="http://schemas.microsoft.com/office/drawing/2014/main" id="{E3E8271F-7E62-4FF4-BE5A-E39DABB94FA7}"/>
                    </a:ext>
                  </a:extLst>
                </p:cNvPr>
                <p:cNvSpPr txBox="1"/>
                <p:nvPr/>
              </p:nvSpPr>
              <p:spPr>
                <a:xfrm>
                  <a:off x="4170062" y="3801635"/>
                  <a:ext cx="216929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100" dirty="0"/>
                    <a:t>a</a:t>
                  </a:r>
                </a:p>
              </p:txBody>
            </p:sp>
            <p:grpSp>
              <p:nvGrpSpPr>
                <p:cNvPr id="59" name="Gruppo 58">
                  <a:extLst>
                    <a:ext uri="{FF2B5EF4-FFF2-40B4-BE49-F238E27FC236}">
                      <a16:creationId xmlns:a16="http://schemas.microsoft.com/office/drawing/2014/main" id="{E71CCE8F-5049-4B44-9B6C-2B9BC663573B}"/>
                    </a:ext>
                  </a:extLst>
                </p:cNvPr>
                <p:cNvGrpSpPr/>
                <p:nvPr/>
              </p:nvGrpSpPr>
              <p:grpSpPr>
                <a:xfrm>
                  <a:off x="3921747" y="2674636"/>
                  <a:ext cx="3045403" cy="1466641"/>
                  <a:chOff x="3921747" y="2679667"/>
                  <a:chExt cx="3045403" cy="1466641"/>
                </a:xfrm>
              </p:grpSpPr>
              <p:grpSp>
                <p:nvGrpSpPr>
                  <p:cNvPr id="49" name="Gruppo 48">
                    <a:extLst>
                      <a:ext uri="{FF2B5EF4-FFF2-40B4-BE49-F238E27FC236}">
                        <a16:creationId xmlns:a16="http://schemas.microsoft.com/office/drawing/2014/main" id="{0AD894B1-9877-4161-8644-26A71E1785EA}"/>
                      </a:ext>
                    </a:extLst>
                  </p:cNvPr>
                  <p:cNvGrpSpPr/>
                  <p:nvPr/>
                </p:nvGrpSpPr>
                <p:grpSpPr>
                  <a:xfrm>
                    <a:off x="3921747" y="2692460"/>
                    <a:ext cx="2576439" cy="1453848"/>
                    <a:chOff x="3921747" y="2692460"/>
                    <a:chExt cx="2576439" cy="1453848"/>
                  </a:xfrm>
                </p:grpSpPr>
                <p:sp>
                  <p:nvSpPr>
                    <p:cNvPr id="4" name="Ovale 3">
                      <a:extLst>
                        <a:ext uri="{FF2B5EF4-FFF2-40B4-BE49-F238E27FC236}">
                          <a16:creationId xmlns:a16="http://schemas.microsoft.com/office/drawing/2014/main" id="{856E7148-8ABF-4B46-8CBC-DE608C2077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1747" y="2692460"/>
                      <a:ext cx="2576439" cy="1087716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26" name="Ovale 25">
                      <a:extLst>
                        <a:ext uri="{FF2B5EF4-FFF2-40B4-BE49-F238E27FC236}">
                          <a16:creationId xmlns:a16="http://schemas.microsoft.com/office/drawing/2014/main" id="{88520401-D202-45C4-97F2-71385C719A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8893" y="3008138"/>
                      <a:ext cx="414206" cy="432048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12" name="Connettore diritto 11">
                      <a:extLst>
                        <a:ext uri="{FF2B5EF4-FFF2-40B4-BE49-F238E27FC236}">
                          <a16:creationId xmlns:a16="http://schemas.microsoft.com/office/drawing/2014/main" id="{D29DBE1C-9413-49D2-A85F-8DFF55D00753}"/>
                        </a:ext>
                      </a:extLst>
                    </p:cNvPr>
                    <p:cNvCxnSpPr>
                      <a:stCxn id="4" idx="2"/>
                      <a:endCxn id="4" idx="6"/>
                    </p:cNvCxnSpPr>
                    <p:nvPr/>
                  </p:nvCxnSpPr>
                  <p:spPr>
                    <a:xfrm>
                      <a:off x="3921747" y="3236318"/>
                      <a:ext cx="2576439" cy="0"/>
                    </a:xfrm>
                    <a:prstGeom prst="line">
                      <a:avLst/>
                    </a:prstGeom>
                    <a:ln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5" name="Gruppo 34">
                      <a:extLst>
                        <a:ext uri="{FF2B5EF4-FFF2-40B4-BE49-F238E27FC236}">
                          <a16:creationId xmlns:a16="http://schemas.microsoft.com/office/drawing/2014/main" id="{5675BB4E-E2EE-4349-A348-510666B0EB8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503396" y="3210902"/>
                      <a:ext cx="82147" cy="80812"/>
                      <a:chOff x="6967150" y="3224162"/>
                      <a:chExt cx="434773" cy="427708"/>
                    </a:xfrm>
                  </p:grpSpPr>
                  <p:cxnSp>
                    <p:nvCxnSpPr>
                      <p:cNvPr id="18" name="Connettore diritto 17">
                        <a:extLst>
                          <a:ext uri="{FF2B5EF4-FFF2-40B4-BE49-F238E27FC236}">
                            <a16:creationId xmlns:a16="http://schemas.microsoft.com/office/drawing/2014/main" id="{199BB1A4-8942-4193-9849-0EB9045AC5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20272" y="3224162"/>
                        <a:ext cx="381651" cy="42770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" name="Connettore diritto 23">
                        <a:extLst>
                          <a:ext uri="{FF2B5EF4-FFF2-40B4-BE49-F238E27FC236}">
                            <a16:creationId xmlns:a16="http://schemas.microsoft.com/office/drawing/2014/main" id="{9702470A-B2D5-4BDF-AE7A-53B080FAF4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967150" y="3224162"/>
                        <a:ext cx="434773" cy="39978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" name="Gruppo 39">
                      <a:extLst>
                        <a:ext uri="{FF2B5EF4-FFF2-40B4-BE49-F238E27FC236}">
                          <a16:creationId xmlns:a16="http://schemas.microsoft.com/office/drawing/2014/main" id="{D878496D-CF05-4389-A740-DD7CBC903EC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002021" y="3203486"/>
                      <a:ext cx="82147" cy="80812"/>
                      <a:chOff x="6967150" y="3224162"/>
                      <a:chExt cx="434773" cy="427708"/>
                    </a:xfrm>
                  </p:grpSpPr>
                  <p:cxnSp>
                    <p:nvCxnSpPr>
                      <p:cNvPr id="41" name="Connettore diritto 40">
                        <a:extLst>
                          <a:ext uri="{FF2B5EF4-FFF2-40B4-BE49-F238E27FC236}">
                            <a16:creationId xmlns:a16="http://schemas.microsoft.com/office/drawing/2014/main" id="{3A4075E6-8B0B-4112-AD44-42AEB47424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20272" y="3224162"/>
                        <a:ext cx="381651" cy="42770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Connettore diritto 41">
                        <a:extLst>
                          <a:ext uri="{FF2B5EF4-FFF2-40B4-BE49-F238E27FC236}">
                            <a16:creationId xmlns:a16="http://schemas.microsoft.com/office/drawing/2014/main" id="{8F06027C-18A5-4B37-BEA7-696FAC94DE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967150" y="3224162"/>
                        <a:ext cx="434773" cy="39978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4" name="Connettore 2 43">
                      <a:extLst>
                        <a:ext uri="{FF2B5EF4-FFF2-40B4-BE49-F238E27FC236}">
                          <a16:creationId xmlns:a16="http://schemas.microsoft.com/office/drawing/2014/main" id="{46A17F2D-2759-4313-B34C-6CDB639749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21747" y="4011910"/>
                      <a:ext cx="2576439" cy="0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Connettore diritto 45">
                      <a:extLst>
                        <a:ext uri="{FF2B5EF4-FFF2-40B4-BE49-F238E27FC236}">
                          <a16:creationId xmlns:a16="http://schemas.microsoft.com/office/drawing/2014/main" id="{7FE86F79-E8FA-454C-B4AF-522333D7EF99}"/>
                        </a:ext>
                      </a:extLst>
                    </p:cNvPr>
                    <p:cNvCxnSpPr>
                      <a:stCxn id="4" idx="2"/>
                    </p:cNvCxnSpPr>
                    <p:nvPr/>
                  </p:nvCxnSpPr>
                  <p:spPr>
                    <a:xfrm>
                      <a:off x="3921747" y="3236318"/>
                      <a:ext cx="0" cy="90999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Connettore diritto 46">
                      <a:extLst>
                        <a:ext uri="{FF2B5EF4-FFF2-40B4-BE49-F238E27FC236}">
                          <a16:creationId xmlns:a16="http://schemas.microsoft.com/office/drawing/2014/main" id="{2C507CD5-7994-4ABC-AC80-E0E9CCAD9E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498186" y="3236318"/>
                      <a:ext cx="0" cy="90999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2" name="Connettore diritto 51">
                    <a:extLst>
                      <a:ext uri="{FF2B5EF4-FFF2-40B4-BE49-F238E27FC236}">
                        <a16:creationId xmlns:a16="http://schemas.microsoft.com/office/drawing/2014/main" id="{DC696AEA-065F-4FE7-B001-6020EE8BFF08}"/>
                      </a:ext>
                    </a:extLst>
                  </p:cNvPr>
                  <p:cNvCxnSpPr>
                    <a:stCxn id="4" idx="0"/>
                    <a:endCxn id="30" idx="1"/>
                  </p:cNvCxnSpPr>
                  <p:nvPr/>
                </p:nvCxnSpPr>
                <p:spPr>
                  <a:xfrm flipV="1">
                    <a:off x="5209967" y="2679667"/>
                    <a:ext cx="1757183" cy="1279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ttore diritto 52">
                    <a:extLst>
                      <a:ext uri="{FF2B5EF4-FFF2-40B4-BE49-F238E27FC236}">
                        <a16:creationId xmlns:a16="http://schemas.microsoft.com/office/drawing/2014/main" id="{2BC83096-DF83-47E9-960A-7F87D4DB8D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200366" y="3768787"/>
                    <a:ext cx="1757183" cy="1279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ttore 2 53">
                    <a:extLst>
                      <a:ext uri="{FF2B5EF4-FFF2-40B4-BE49-F238E27FC236}">
                        <a16:creationId xmlns:a16="http://schemas.microsoft.com/office/drawing/2014/main" id="{988FB7FA-D0A7-4311-A7B7-A148022980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97201" y="2692460"/>
                    <a:ext cx="0" cy="108912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CasellaDiTesto 56">
                    <a:extLst>
                      <a:ext uri="{FF2B5EF4-FFF2-40B4-BE49-F238E27FC236}">
                        <a16:creationId xmlns:a16="http://schemas.microsoft.com/office/drawing/2014/main" id="{0A1E0DF5-71B8-47AE-AF27-66614254FAA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587716" y="3106150"/>
                    <a:ext cx="40646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100" dirty="0"/>
                      <a:t>b</a:t>
                    </a:r>
                  </a:p>
                </p:txBody>
              </p:sp>
            </p:grpSp>
          </p:grpSp>
        </p:grp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9143A0A4-6040-4449-A73D-603E72983B94}"/>
                </a:ext>
              </a:extLst>
            </p:cNvPr>
            <p:cNvCxnSpPr>
              <a:stCxn id="4" idx="0"/>
              <a:endCxn id="4" idx="4"/>
            </p:cNvCxnSpPr>
            <p:nvPr/>
          </p:nvCxnSpPr>
          <p:spPr>
            <a:xfrm>
              <a:off x="1755764" y="3346099"/>
              <a:ext cx="0" cy="1087716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09FB45D0-C353-44E4-AF62-18F4A8C485F6}"/>
                  </a:ext>
                </a:extLst>
              </p:cNvPr>
              <p:cNvSpPr txBox="1"/>
              <p:nvPr/>
            </p:nvSpPr>
            <p:spPr>
              <a:xfrm>
                <a:off x="5030832" y="1666520"/>
                <a:ext cx="1250086" cy="555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09FB45D0-C353-44E4-AF62-18F4A8C48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832" y="1666520"/>
                <a:ext cx="1250086" cy="555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D749DBE1-E127-4154-AB8B-D15A6FFD791D}"/>
              </a:ext>
            </a:extLst>
          </p:cNvPr>
          <p:cNvSpPr txBox="1"/>
          <p:nvPr/>
        </p:nvSpPr>
        <p:spPr>
          <a:xfrm>
            <a:off x="3415704" y="1747750"/>
            <a:ext cx="16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Equazione ellisse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7BA6017A-9003-4F1F-9947-97E7F99967F7}"/>
                  </a:ext>
                </a:extLst>
              </p:cNvPr>
              <p:cNvSpPr txBox="1"/>
              <p:nvPr/>
            </p:nvSpPr>
            <p:spPr>
              <a:xfrm>
                <a:off x="4922330" y="2542512"/>
                <a:ext cx="2310120" cy="3132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it-IT" dirty="0"/>
                  <a:t>= 5952120</a:t>
                </a:r>
              </a:p>
            </p:txBody>
          </p:sp>
        </mc:Choice>
        <mc:Fallback xmlns=""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7BA6017A-9003-4F1F-9947-97E7F9996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330" y="2542512"/>
                <a:ext cx="2310120" cy="313227"/>
              </a:xfrm>
              <a:prstGeom prst="rect">
                <a:avLst/>
              </a:prstGeom>
              <a:blipFill>
                <a:blip r:embed="rId6"/>
                <a:stretch>
                  <a:fillRect l="-2362" t="-11321" r="-4987" b="-433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49023638-FAA7-41E6-978B-48B8CDF4BEE9}"/>
              </a:ext>
            </a:extLst>
          </p:cNvPr>
          <p:cNvSpPr txBox="1"/>
          <p:nvPr/>
        </p:nvSpPr>
        <p:spPr>
          <a:xfrm>
            <a:off x="3379883" y="2526994"/>
            <a:ext cx="16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Coefficiente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7C51CC0C-3312-49DC-B757-9ADEFA5C11DD}"/>
              </a:ext>
            </a:extLst>
          </p:cNvPr>
          <p:cNvSpPr txBox="1"/>
          <p:nvPr/>
        </p:nvSpPr>
        <p:spPr>
          <a:xfrm>
            <a:off x="3410910" y="3028905"/>
            <a:ext cx="16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Eccentricità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87151072-DF6C-489E-AF71-75D640C87384}"/>
                  </a:ext>
                </a:extLst>
              </p:cNvPr>
              <p:cNvSpPr txBox="1"/>
              <p:nvPr/>
            </p:nvSpPr>
            <p:spPr>
              <a:xfrm>
                <a:off x="4981262" y="3048251"/>
                <a:ext cx="1648978" cy="4742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=0,2056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87151072-DF6C-489E-AF71-75D640C87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262" y="3048251"/>
                <a:ext cx="1648978" cy="4742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CC4C48B9-B21F-4972-888E-AAE73D49B99F}"/>
              </a:ext>
            </a:extLst>
          </p:cNvPr>
          <p:cNvSpPr txBox="1"/>
          <p:nvPr/>
        </p:nvSpPr>
        <p:spPr>
          <a:xfrm>
            <a:off x="2783977" y="2198311"/>
            <a:ext cx="66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Afelio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EECE8AD6-69B6-40D7-ACDE-908092993541}"/>
              </a:ext>
            </a:extLst>
          </p:cNvPr>
          <p:cNvSpPr txBox="1"/>
          <p:nvPr/>
        </p:nvSpPr>
        <p:spPr>
          <a:xfrm>
            <a:off x="401614" y="2371890"/>
            <a:ext cx="867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Perielio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C908ECA1-8C06-4CF3-82AE-50B44249E747}"/>
              </a:ext>
            </a:extLst>
          </p:cNvPr>
          <p:cNvSpPr txBox="1"/>
          <p:nvPr/>
        </p:nvSpPr>
        <p:spPr>
          <a:xfrm>
            <a:off x="3804644" y="3619060"/>
            <a:ext cx="286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(afelio):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38,7 km/s</a:t>
            </a:r>
          </a:p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(perielio):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56,6 km/s</a:t>
            </a:r>
          </a:p>
        </p:txBody>
      </p:sp>
    </p:spTree>
    <p:extLst>
      <p:ext uri="{BB962C8B-B14F-4D97-AF65-F5344CB8AC3E}">
        <p14:creationId xmlns:p14="http://schemas.microsoft.com/office/powerpoint/2010/main" val="6459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C -0.00451 -0.01667 -0.00521 -0.08303 -0.01528 -0.11976 C -0.02552 -0.15618 -0.0309 -0.20185 -0.05937 -0.22624 C -0.075 -0.2534 -0.09097 -0.26976 -0.1085 -0.28364 C -0.12656 -0.29753 -0.14844 -0.30772 -0.16649 -0.30926 C -0.18437 -0.31081 -0.20243 -0.30834 -0.21684 -0.29352 C -0.23142 -0.27871 -0.25121 -0.24908 -0.25746 -0.2429 " pathEditMode="relative" rAng="0" ptsTypes="AAAAAAA">
                                      <p:cBhvr>
                                        <p:cTn id="6" dur="28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-154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3241 L 0.05816 0.08395 C 0.06979 0.10988 0.08698 0.12562 0.10521 0.12562 C 0.12587 0.12562 0.14236 0.10988 0.15399 0.08395 L 0.20972 -0.03241 " pathEditMode="relative" rAng="0" ptsTypes="AAAAA">
                                      <p:cBhvr>
                                        <p:cTn id="8" dur="28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Mercurio: orbita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462384" y="699914"/>
            <a:ext cx="6625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Problema Perielio: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ogni secolo il perielio viene anticipato di 574 </a:t>
            </a:r>
          </a:p>
          <a:p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arcosecondi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ogni secolo</a:t>
            </a:r>
          </a:p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Legge di Newton: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43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arcosecondi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ogni secolo</a:t>
            </a: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magine 2" descr="Immagine che contiene accessorio&#10;&#10;Descrizione generata automaticamente">
            <a:extLst>
              <a:ext uri="{FF2B5EF4-FFF2-40B4-BE49-F238E27FC236}">
                <a16:creationId xmlns:a16="http://schemas.microsoft.com/office/drawing/2014/main" id="{2A6AF0E7-084B-421E-9DCA-7A38A4013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1" y="632076"/>
            <a:ext cx="2914650" cy="2533650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CC4C48B9-B21F-4972-888E-AAE73D49B99F}"/>
              </a:ext>
            </a:extLst>
          </p:cNvPr>
          <p:cNvSpPr txBox="1"/>
          <p:nvPr/>
        </p:nvSpPr>
        <p:spPr>
          <a:xfrm>
            <a:off x="2783977" y="2198311"/>
            <a:ext cx="66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Afelio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EECE8AD6-69B6-40D7-ACDE-908092993541}"/>
              </a:ext>
            </a:extLst>
          </p:cNvPr>
          <p:cNvSpPr txBox="1"/>
          <p:nvPr/>
        </p:nvSpPr>
        <p:spPr>
          <a:xfrm>
            <a:off x="401614" y="2371890"/>
            <a:ext cx="867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Perielio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943B9FC-0CC7-486F-876D-6403A488B331}"/>
              </a:ext>
            </a:extLst>
          </p:cNvPr>
          <p:cNvSpPr txBox="1"/>
          <p:nvPr/>
        </p:nvSpPr>
        <p:spPr>
          <a:xfrm>
            <a:off x="2627784" y="1447646"/>
            <a:ext cx="662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Einstein: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la differenza è risolta considerando la massa relativistica</a:t>
            </a:r>
          </a:p>
          <a:p>
            <a:pPr algn="ctr"/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B5A2252-1469-4485-8511-E0347439B2DD}"/>
              </a:ext>
            </a:extLst>
          </p:cNvPr>
          <p:cNvSpPr txBox="1"/>
          <p:nvPr/>
        </p:nvSpPr>
        <p:spPr>
          <a:xfrm>
            <a:off x="2627784" y="1843949"/>
            <a:ext cx="6625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Problema della Massa relativistica: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B03E161-A273-4C8D-80A0-B371A25ECD93}"/>
              </a:ext>
            </a:extLst>
          </p:cNvPr>
          <p:cNvSpPr txBox="1"/>
          <p:nvPr/>
        </p:nvSpPr>
        <p:spPr>
          <a:xfrm>
            <a:off x="3462384" y="222861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Quando il pianeta è nella zona del perielio, accelera. </a:t>
            </a:r>
          </a:p>
          <a:p>
            <a:pPr algn="ctr"/>
            <a:endParaRPr lang="it-IT" sz="1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B5680086-E785-4100-97C6-45EB407AC313}"/>
                  </a:ext>
                </a:extLst>
              </p:cNvPr>
              <p:cNvSpPr txBox="1"/>
              <p:nvPr/>
            </p:nvSpPr>
            <p:spPr>
              <a:xfrm>
                <a:off x="3707904" y="2828718"/>
                <a:ext cx="3168352" cy="559640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𝛿𝛼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B5680086-E785-4100-97C6-45EB407AC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2828718"/>
                <a:ext cx="3168352" cy="559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E491E2-A0E7-4385-9B0E-469BF6F8C0E1}"/>
              </a:ext>
            </a:extLst>
          </p:cNvPr>
          <p:cNvSpPr txBox="1"/>
          <p:nvPr/>
        </p:nvSpPr>
        <p:spPr>
          <a:xfrm>
            <a:off x="423268" y="3466355"/>
            <a:ext cx="2419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Afelio: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38,7 km/s</a:t>
            </a:r>
          </a:p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Perielio: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56,6 km/s</a:t>
            </a:r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B0CB2737-DF86-3ABD-E3D1-4EC5EDA0DD52}"/>
              </a:ext>
            </a:extLst>
          </p:cNvPr>
          <p:cNvSpPr/>
          <p:nvPr/>
        </p:nvSpPr>
        <p:spPr>
          <a:xfrm>
            <a:off x="6732240" y="2751832"/>
            <a:ext cx="432048" cy="20521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4E62A7E-965C-5BA8-7B5D-FCF972E0AD1B}"/>
                  </a:ext>
                </a:extLst>
              </p:cNvPr>
              <p:cNvSpPr txBox="1"/>
              <p:nvPr/>
            </p:nvSpPr>
            <p:spPr>
              <a:xfrm>
                <a:off x="6979939" y="2873538"/>
                <a:ext cx="2051941" cy="470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=6,67∙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4E62A7E-965C-5BA8-7B5D-FCF972E0A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939" y="2873538"/>
                <a:ext cx="2051941" cy="47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C76ECD2-872E-B984-B279-96BF5AB94D8C}"/>
                  </a:ext>
                </a:extLst>
              </p:cNvPr>
              <p:cNvSpPr txBox="1"/>
              <p:nvPr/>
            </p:nvSpPr>
            <p:spPr>
              <a:xfrm>
                <a:off x="6979939" y="3343538"/>
                <a:ext cx="2051941" cy="21544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1400" b="0" dirty="0">
                    <a:ea typeface="Cambria Math" panose="0204050305040603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=1,98∙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sup>
                    </m:sSup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</m:oMath>
                </a14:m>
                <a:endParaRPr lang="it-IT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C76ECD2-872E-B984-B279-96BF5AB94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939" y="3343538"/>
                <a:ext cx="2051941" cy="215444"/>
              </a:xfrm>
              <a:prstGeom prst="rect">
                <a:avLst/>
              </a:prstGeom>
              <a:blipFill>
                <a:blip r:embed="rId6"/>
                <a:stretch>
                  <a:fillRect l="-5015" t="-18421" b="-44737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0AFB097-1795-BFE7-FED6-73E5FA827508}"/>
                  </a:ext>
                </a:extLst>
              </p:cNvPr>
              <p:cNvSpPr txBox="1"/>
              <p:nvPr/>
            </p:nvSpPr>
            <p:spPr>
              <a:xfrm>
                <a:off x="6979939" y="3558982"/>
                <a:ext cx="2051941" cy="21544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1400" b="0" dirty="0">
                    <a:ea typeface="Cambria Math" panose="0204050305040603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=1,98∙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sup>
                    </m:sSup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</m:oMath>
                </a14:m>
                <a:endParaRPr lang="it-IT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0AFB097-1795-BFE7-FED6-73E5FA827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939" y="3558982"/>
                <a:ext cx="2051941" cy="215444"/>
              </a:xfrm>
              <a:prstGeom prst="rect">
                <a:avLst/>
              </a:prstGeom>
              <a:blipFill>
                <a:blip r:embed="rId7"/>
                <a:stretch>
                  <a:fillRect l="-5015" t="-18919" b="-48649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C -0.00451 -0.01667 -0.00521 -0.08303 -0.01528 -0.11976 C -0.02552 -0.15618 -0.0309 -0.20185 -0.05937 -0.22624 C -0.075 -0.2534 -0.09097 -0.26976 -0.1085 -0.28364 C -0.12656 -0.29753 -0.14844 -0.30772 -0.16649 -0.30926 C -0.18437 -0.31081 -0.20243 -0.30834 -0.21684 -0.29352 C -0.23142 -0.27871 -0.25121 -0.24908 -0.25746 -0.2429 " pathEditMode="relative" rAng="0" ptsTypes="AAAAAAA">
                                      <p:cBhvr>
                                        <p:cTn id="6" dur="28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-15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Mercurio: moto precessione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76" name="Gruppo 75">
            <a:extLst>
              <a:ext uri="{FF2B5EF4-FFF2-40B4-BE49-F238E27FC236}">
                <a16:creationId xmlns:a16="http://schemas.microsoft.com/office/drawing/2014/main" id="{65ECC95D-4CAE-462B-8AA8-C77CFAE2C3DE}"/>
              </a:ext>
            </a:extLst>
          </p:cNvPr>
          <p:cNvGrpSpPr/>
          <p:nvPr/>
        </p:nvGrpSpPr>
        <p:grpSpPr>
          <a:xfrm>
            <a:off x="399031" y="632076"/>
            <a:ext cx="3053752" cy="2533650"/>
            <a:chOff x="399031" y="632076"/>
            <a:chExt cx="3053752" cy="2533650"/>
          </a:xfrm>
        </p:grpSpPr>
        <p:pic>
          <p:nvPicPr>
            <p:cNvPr id="3" name="Immagine 2" descr="Immagine che contiene accessorio&#10;&#10;Descrizione generata automaticamente">
              <a:extLst>
                <a:ext uri="{FF2B5EF4-FFF2-40B4-BE49-F238E27FC236}">
                  <a16:creationId xmlns:a16="http://schemas.microsoft.com/office/drawing/2014/main" id="{2A6AF0E7-084B-421E-9DCA-7A38A401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031" y="632076"/>
              <a:ext cx="2914650" cy="2533650"/>
            </a:xfrm>
            <a:prstGeom prst="rect">
              <a:avLst/>
            </a:prstGeom>
          </p:spPr>
        </p:pic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CC4C48B9-B21F-4972-888E-AAE73D49B99F}"/>
                </a:ext>
              </a:extLst>
            </p:cNvPr>
            <p:cNvSpPr txBox="1"/>
            <p:nvPr/>
          </p:nvSpPr>
          <p:spPr>
            <a:xfrm>
              <a:off x="2783977" y="2198311"/>
              <a:ext cx="6688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400" dirty="0">
                  <a:solidFill>
                    <a:schemeClr val="accent4">
                      <a:lumMod val="7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Afelio</a:t>
              </a:r>
              <a:endParaRPr lang="it-IT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EECE8AD6-69B6-40D7-ACDE-908092993541}"/>
                </a:ext>
              </a:extLst>
            </p:cNvPr>
            <p:cNvSpPr txBox="1"/>
            <p:nvPr/>
          </p:nvSpPr>
          <p:spPr>
            <a:xfrm>
              <a:off x="401614" y="2371890"/>
              <a:ext cx="867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400" dirty="0">
                  <a:solidFill>
                    <a:schemeClr val="accent4">
                      <a:lumMod val="7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Perielio</a:t>
              </a:r>
              <a:endParaRPr lang="it-IT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C721E76-82C0-47BF-A495-2B2CC9FA8C84}"/>
              </a:ext>
            </a:extLst>
          </p:cNvPr>
          <p:cNvGrpSpPr/>
          <p:nvPr/>
        </p:nvGrpSpPr>
        <p:grpSpPr>
          <a:xfrm>
            <a:off x="6985935" y="2726223"/>
            <a:ext cx="2163756" cy="1641807"/>
            <a:chOff x="6936284" y="697729"/>
            <a:chExt cx="2163756" cy="164180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213B698-603B-4619-97A4-09EA2B6DB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826"/>
            <a:stretch/>
          </p:blipFill>
          <p:spPr>
            <a:xfrm>
              <a:off x="7302991" y="699542"/>
              <a:ext cx="1430343" cy="1296144"/>
            </a:xfrm>
            <a:prstGeom prst="rect">
              <a:avLst/>
            </a:prstGeom>
          </p:spPr>
        </p:pic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3B5DB426-B2E7-4302-833E-F0E7613920CB}"/>
                </a:ext>
              </a:extLst>
            </p:cNvPr>
            <p:cNvSpPr txBox="1"/>
            <p:nvPr/>
          </p:nvSpPr>
          <p:spPr>
            <a:xfrm>
              <a:off x="6936284" y="1939426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Edmond Modeste </a:t>
              </a:r>
              <a:r>
                <a:rPr lang="it-IT" sz="1000" dirty="0" err="1"/>
                <a:t>Lescarbault</a:t>
              </a:r>
              <a:r>
                <a:rPr lang="it-IT" sz="1000" dirty="0"/>
                <a:t> (11/08/1814-01/01/1894)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212FDA8-1500-4D0A-8AF4-97C726457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5799" y="697729"/>
              <a:ext cx="360040" cy="241089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4790C7B-8845-42A0-BC51-D1354C1DA2ED}"/>
              </a:ext>
            </a:extLst>
          </p:cNvPr>
          <p:cNvGrpSpPr/>
          <p:nvPr/>
        </p:nvGrpSpPr>
        <p:grpSpPr>
          <a:xfrm>
            <a:off x="6956196" y="657613"/>
            <a:ext cx="2163756" cy="1800828"/>
            <a:chOff x="6907729" y="2621598"/>
            <a:chExt cx="2163756" cy="1800828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E34D489-4C3F-4447-BD2E-FB472FC36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2867" y="2623693"/>
              <a:ext cx="1071563" cy="1419226"/>
            </a:xfrm>
            <a:prstGeom prst="rect">
              <a:avLst/>
            </a:prstGeom>
          </p:spPr>
        </p:pic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4C373ED6-20CA-4020-85FC-2A67F41994A0}"/>
                </a:ext>
              </a:extLst>
            </p:cNvPr>
            <p:cNvSpPr txBox="1"/>
            <p:nvPr/>
          </p:nvSpPr>
          <p:spPr>
            <a:xfrm>
              <a:off x="6907729" y="4022316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Urbain Le Verrier</a:t>
              </a:r>
            </a:p>
            <a:p>
              <a:pPr algn="ctr" defTabSz="457200" latinLnBrk="0"/>
              <a:r>
                <a:rPr lang="it-IT" sz="1000" dirty="0"/>
                <a:t>11/03/1811-23/09/1877)</a:t>
              </a:r>
            </a:p>
          </p:txBody>
        </p:sp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29636661-42C5-4787-B81E-E8601C141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0944" y="2621598"/>
              <a:ext cx="360040" cy="241089"/>
            </a:xfrm>
            <a:prstGeom prst="rect">
              <a:avLst/>
            </a:prstGeom>
          </p:spPr>
        </p:pic>
      </p:grp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1C1D28B-CA9B-464B-8EFF-FBB28363D41A}"/>
              </a:ext>
            </a:extLst>
          </p:cNvPr>
          <p:cNvSpPr txBox="1"/>
          <p:nvPr/>
        </p:nvSpPr>
        <p:spPr>
          <a:xfrm>
            <a:off x="3276373" y="1584216"/>
            <a:ext cx="3701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Urbain Le Verrier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ipotizzò che l’orbita di Mercurio è influenzata dalla presenza di un pianeta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Edmond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</a:rPr>
              <a:t>Lescarbault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giurò di aver visto un pianeta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6220E8A3-5F73-4D34-A49E-9F0DC46531B2}"/>
              </a:ext>
            </a:extLst>
          </p:cNvPr>
          <p:cNvSpPr/>
          <p:nvPr/>
        </p:nvSpPr>
        <p:spPr>
          <a:xfrm>
            <a:off x="5032837" y="2692700"/>
            <a:ext cx="432048" cy="448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A593002E-D455-417F-92CF-40D1B1FA2AEA}"/>
              </a:ext>
            </a:extLst>
          </p:cNvPr>
          <p:cNvSpPr txBox="1"/>
          <p:nvPr/>
        </p:nvSpPr>
        <p:spPr>
          <a:xfrm>
            <a:off x="3680387" y="3160231"/>
            <a:ext cx="3136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Nasce il mito del pianeta 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Vulcano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03A87DF-6AEC-4228-B8F0-9A44A8BB0E6B}"/>
              </a:ext>
            </a:extLst>
          </p:cNvPr>
          <p:cNvGrpSpPr/>
          <p:nvPr/>
        </p:nvGrpSpPr>
        <p:grpSpPr>
          <a:xfrm>
            <a:off x="4235479" y="3612511"/>
            <a:ext cx="2163756" cy="1511038"/>
            <a:chOff x="4506159" y="3062883"/>
            <a:chExt cx="2163756" cy="1511038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C9505FC-083C-4736-873C-4AA9A6AE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74180" y="3062883"/>
              <a:ext cx="1563097" cy="1169551"/>
            </a:xfrm>
            <a:prstGeom prst="rect">
              <a:avLst/>
            </a:prstGeom>
          </p:spPr>
        </p:pic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6C1E0CDE-3BAE-4322-B5C4-258C2AFAEB6E}"/>
                </a:ext>
              </a:extLst>
            </p:cNvPr>
            <p:cNvSpPr txBox="1"/>
            <p:nvPr/>
          </p:nvSpPr>
          <p:spPr>
            <a:xfrm>
              <a:off x="4506159" y="4173811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Albert Einstein</a:t>
              </a:r>
            </a:p>
            <a:p>
              <a:pPr algn="ctr" defTabSz="457200" latinLnBrk="0"/>
              <a:r>
                <a:rPr lang="it-IT" sz="1000" dirty="0"/>
                <a:t>(14/03/1879-18/04/1955)</a:t>
              </a:r>
            </a:p>
          </p:txBody>
        </p: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BC6A2555-7FDD-45F7-80C2-1D3B03A1E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0985" y="3062883"/>
              <a:ext cx="360040" cy="218809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D41361-E9A9-325C-1519-30A964361408}"/>
              </a:ext>
            </a:extLst>
          </p:cNvPr>
          <p:cNvSpPr txBox="1"/>
          <p:nvPr/>
        </p:nvSpPr>
        <p:spPr>
          <a:xfrm>
            <a:off x="409823" y="3514227"/>
            <a:ext cx="286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(afelio):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38,7 km/s</a:t>
            </a:r>
          </a:p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(perielio):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56,6 km/s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A165DF-F5CA-8350-E0C6-5C036944C13D}"/>
              </a:ext>
            </a:extLst>
          </p:cNvPr>
          <p:cNvSpPr txBox="1"/>
          <p:nvPr/>
        </p:nvSpPr>
        <p:spPr>
          <a:xfrm>
            <a:off x="3503171" y="707268"/>
            <a:ext cx="3744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Problema Perielio: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ogni secolo il perielio viene anticipato di 5600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arcosecondi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Legge di Newton: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5557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arcosecondi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ogni secolo</a:t>
            </a: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0" grpId="0" animBg="1"/>
      <p:bldP spid="7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oggetto da esterni, cielo notturno&#10;&#10;Descrizione generata automaticamente">
            <a:extLst>
              <a:ext uri="{FF2B5EF4-FFF2-40B4-BE49-F238E27FC236}">
                <a16:creationId xmlns:a16="http://schemas.microsoft.com/office/drawing/2014/main" id="{F471947A-2A3F-41F3-B9BA-862D45D78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46" y="1140774"/>
            <a:ext cx="3511296" cy="1755648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Mercurio: struttura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1C1D28B-CA9B-464B-8EFF-FBB28363D41A}"/>
              </a:ext>
            </a:extLst>
          </p:cNvPr>
          <p:cNvSpPr txBox="1"/>
          <p:nvPr/>
        </p:nvSpPr>
        <p:spPr>
          <a:xfrm>
            <a:off x="382155" y="628537"/>
            <a:ext cx="53749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Atmosfera: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scomparsa quando si è formato il pianeta per via della vicinanza dal Sole;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Parte dell’atmosfera è formata da idrogeno ed elio strappati dal Sole;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D919E12-D280-4080-BBC7-6B61FBA8B606}"/>
              </a:ext>
            </a:extLst>
          </p:cNvPr>
          <p:cNvSpPr txBox="1"/>
          <p:nvPr/>
        </p:nvSpPr>
        <p:spPr>
          <a:xfrm>
            <a:off x="357257" y="1871098"/>
            <a:ext cx="537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Campo magnetico: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Presente ma più debole rispetto a quello presente sulla Terra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A2E4399-490B-4164-A838-69194179257D}"/>
              </a:ext>
            </a:extLst>
          </p:cNvPr>
          <p:cNvSpPr txBox="1"/>
          <p:nvPr/>
        </p:nvSpPr>
        <p:spPr>
          <a:xfrm>
            <a:off x="357257" y="2562715"/>
            <a:ext cx="575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Temperatura: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Minima di -183°C e massima di +427°C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Di notte il calore delle rocce si disperde facilmente raggiungendo i -200°C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CEFDE42F-CD51-4C3B-9227-4164061C2B53}"/>
              </a:ext>
            </a:extLst>
          </p:cNvPr>
          <p:cNvSpPr txBox="1"/>
          <p:nvPr/>
        </p:nvSpPr>
        <p:spPr>
          <a:xfrm>
            <a:off x="357257" y="3327342"/>
            <a:ext cx="575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Poli: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Le comete che colpiscono i poli formano dei crateri profondi contenendo acqua a -160°C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45C037-0D7B-4B5F-A91A-1166C1B1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894" y="3301379"/>
            <a:ext cx="1710216" cy="165544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0317E4-E580-46EE-8F74-452ABDDA657C}"/>
              </a:ext>
            </a:extLst>
          </p:cNvPr>
          <p:cNvSpPr txBox="1"/>
          <p:nvPr/>
        </p:nvSpPr>
        <p:spPr>
          <a:xfrm>
            <a:off x="429746" y="4091969"/>
            <a:ext cx="575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</a:rPr>
              <a:t>Caloris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</a:rPr>
              <a:t>Planitia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Cratere di 1300 km di diametro. E’ l’area più calda del pianeta. La formazione è legata all’impatto di un asteroide di circa 100 km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7EF93F2-FE24-847D-0B91-44526283907F}"/>
              </a:ext>
            </a:extLst>
          </p:cNvPr>
          <p:cNvSpPr/>
          <p:nvPr/>
        </p:nvSpPr>
        <p:spPr>
          <a:xfrm>
            <a:off x="6732240" y="1419622"/>
            <a:ext cx="648072" cy="637697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365951E-86EB-8B6F-53DB-4F57EB224523}"/>
              </a:ext>
            </a:extLst>
          </p:cNvPr>
          <p:cNvCxnSpPr/>
          <p:nvPr/>
        </p:nvCxnSpPr>
        <p:spPr>
          <a:xfrm>
            <a:off x="7092280" y="2067694"/>
            <a:ext cx="648072" cy="123368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396D540D-4CB0-4E3D-942B-16514521E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63" b="870"/>
          <a:stretch/>
        </p:blipFill>
        <p:spPr>
          <a:xfrm>
            <a:off x="357257" y="588249"/>
            <a:ext cx="8619898" cy="44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Mercurio: nucleo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1C1D28B-CA9B-464B-8EFF-FBB28363D41A}"/>
              </a:ext>
            </a:extLst>
          </p:cNvPr>
          <p:cNvSpPr txBox="1"/>
          <p:nvPr/>
        </p:nvSpPr>
        <p:spPr>
          <a:xfrm>
            <a:off x="395536" y="3297959"/>
            <a:ext cx="537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Nucleo: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85% del diametro (2000 km circa);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70% ferro;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30% silicati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D919E12-D280-4080-BBC7-6B61FBA8B606}"/>
              </a:ext>
            </a:extLst>
          </p:cNvPr>
          <p:cNvSpPr txBox="1"/>
          <p:nvPr/>
        </p:nvSpPr>
        <p:spPr>
          <a:xfrm>
            <a:off x="382155" y="4326364"/>
            <a:ext cx="537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Crosta e mantello: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Spessore di circa 400 km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07443DF-05B9-4BB9-8E1D-8FA09532A4D7}"/>
              </a:ext>
            </a:extLst>
          </p:cNvPr>
          <p:cNvGrpSpPr/>
          <p:nvPr/>
        </p:nvGrpSpPr>
        <p:grpSpPr>
          <a:xfrm>
            <a:off x="4031079" y="2018185"/>
            <a:ext cx="2163756" cy="1633966"/>
            <a:chOff x="6689637" y="3438501"/>
            <a:chExt cx="2163756" cy="1633966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C528FBD-6231-4D52-A02E-AD8AC30A9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715"/>
            <a:stretch/>
          </p:blipFill>
          <p:spPr>
            <a:xfrm>
              <a:off x="7308304" y="3438501"/>
              <a:ext cx="926422" cy="111139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703A7F2-7E04-4750-A03B-055181138719}"/>
                </a:ext>
              </a:extLst>
            </p:cNvPr>
            <p:cNvSpPr txBox="1"/>
            <p:nvPr/>
          </p:nvSpPr>
          <p:spPr>
            <a:xfrm>
              <a:off x="6689637" y="4518469"/>
              <a:ext cx="21637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Antonio Genova (https://phd.uniroma1.it/web/Antonio-Genova_nC2556_IT.aspx)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8C30F1F-1EA2-4884-A98A-FD200F774365}"/>
              </a:ext>
            </a:extLst>
          </p:cNvPr>
          <p:cNvGrpSpPr/>
          <p:nvPr/>
        </p:nvGrpSpPr>
        <p:grpSpPr>
          <a:xfrm>
            <a:off x="6660232" y="2794553"/>
            <a:ext cx="2375073" cy="2200134"/>
            <a:chOff x="6382971" y="768869"/>
            <a:chExt cx="2375073" cy="220013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EE1A0AD-60CA-4802-AF23-61DB2F729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6216" y="768869"/>
              <a:ext cx="1964097" cy="1960920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3A68996B-04C5-4C4A-9150-C6CBCC17CE8D}"/>
                </a:ext>
              </a:extLst>
            </p:cNvPr>
            <p:cNvSpPr txBox="1"/>
            <p:nvPr/>
          </p:nvSpPr>
          <p:spPr>
            <a:xfrm>
              <a:off x="6382971" y="2722782"/>
              <a:ext cx="2375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Illustrazione struttura interno di Mercurio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6B7D6B6-EA34-4897-8017-30AA11BAFB79}"/>
              </a:ext>
            </a:extLst>
          </p:cNvPr>
          <p:cNvGrpSpPr/>
          <p:nvPr/>
        </p:nvGrpSpPr>
        <p:grpSpPr>
          <a:xfrm>
            <a:off x="207583" y="732593"/>
            <a:ext cx="3224855" cy="2105961"/>
            <a:chOff x="6289095" y="1802856"/>
            <a:chExt cx="3224855" cy="210596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EAE7A94-E69A-4588-86F0-3DFDE2B79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27" r="6588" b="2210"/>
            <a:stretch/>
          </p:blipFill>
          <p:spPr>
            <a:xfrm>
              <a:off x="6543077" y="1802856"/>
              <a:ext cx="2716889" cy="17150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F00F0CB-BB60-4F9E-9073-CFB2C51E019D}"/>
                </a:ext>
              </a:extLst>
            </p:cNvPr>
            <p:cNvSpPr txBox="1"/>
            <p:nvPr/>
          </p:nvSpPr>
          <p:spPr>
            <a:xfrm>
              <a:off x="6289095" y="3508707"/>
              <a:ext cx="3224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Sonda Messenger in orbita intorno a Mercurio </a:t>
              </a:r>
            </a:p>
            <a:p>
              <a:pPr algn="ctr" defTabSz="457200" latinLnBrk="0"/>
              <a:r>
                <a:rPr lang="it-IT" sz="1000" dirty="0"/>
                <a:t>da marzo 2011 ad aprile 2015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E6961C-0B16-B78C-3D81-E123A9CB361A}"/>
              </a:ext>
            </a:extLst>
          </p:cNvPr>
          <p:cNvSpPr txBox="1"/>
          <p:nvPr/>
        </p:nvSpPr>
        <p:spPr>
          <a:xfrm>
            <a:off x="3436429" y="744075"/>
            <a:ext cx="537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Sonda Messenger: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Misurazione della gravità e orientazione del pianeta;</a:t>
            </a:r>
          </a:p>
        </p:txBody>
      </p:sp>
    </p:spTree>
    <p:extLst>
      <p:ext uri="{BB962C8B-B14F-4D97-AF65-F5344CB8AC3E}">
        <p14:creationId xmlns:p14="http://schemas.microsoft.com/office/powerpoint/2010/main" val="1824622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Venere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66252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Appare come una luce bianca: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l’oggetto più luminoso dopo il Sole e la Luna e compete con l’ISS;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È molto vicino al Sole;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E’ molto vicino alla Terra;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E’ coperto da una coltre bianca che favorisce il riflesso della luce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pianeta terrestre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108,2 milioni di km (min:107,4 ; max: 109)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225 giorni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243 giorni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Diametro:12104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alla superficie: 470°C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611560" y="1418891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FA3BE59-E0CE-451E-914C-FBB12908B6E2}"/>
              </a:ext>
            </a:extLst>
          </p:cNvPr>
          <p:cNvGrpSpPr/>
          <p:nvPr/>
        </p:nvGrpSpPr>
        <p:grpSpPr>
          <a:xfrm>
            <a:off x="6931331" y="2035735"/>
            <a:ext cx="2163756" cy="1905754"/>
            <a:chOff x="6931331" y="2035735"/>
            <a:chExt cx="2163756" cy="1905754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6931331" y="3695268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Venere (credit: NASA)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9B4109B-7D2C-4D7D-8FAD-C5A40950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8696" y="2035735"/>
              <a:ext cx="1659255" cy="166878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F3D256-EB69-40F4-BC60-CE91B5E37A39}"/>
              </a:ext>
            </a:extLst>
          </p:cNvPr>
          <p:cNvSpPr txBox="1"/>
          <p:nvPr/>
        </p:nvSpPr>
        <p:spPr>
          <a:xfrm>
            <a:off x="306049" y="3935316"/>
            <a:ext cx="2393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Visibilità: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Segue il Sole al tramonto;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Precede il Sole all’Alba;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090B2E-89C2-44E5-9C0A-95AA6C0D5DC4}"/>
              </a:ext>
            </a:extLst>
          </p:cNvPr>
          <p:cNvSpPr txBox="1"/>
          <p:nvPr/>
        </p:nvSpPr>
        <p:spPr>
          <a:xfrm>
            <a:off x="4535996" y="3944562"/>
            <a:ext cx="2393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Nell’antichità: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Vespero;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Lucifero;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B10A7B82-4F68-4081-99AB-429DDCCFB2D8}"/>
              </a:ext>
            </a:extLst>
          </p:cNvPr>
          <p:cNvSpPr/>
          <p:nvPr/>
        </p:nvSpPr>
        <p:spPr>
          <a:xfrm>
            <a:off x="3301014" y="4090871"/>
            <a:ext cx="576064" cy="446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53FB3C1-45C2-4AB9-84A9-2EFD0BAB1AC6}"/>
                  </a:ext>
                </a:extLst>
              </p:cNvPr>
              <p:cNvSpPr txBox="1"/>
              <p:nvPr/>
            </p:nvSpPr>
            <p:spPr>
              <a:xfrm>
                <a:off x="4632557" y="1923747"/>
                <a:ext cx="2524806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=0,</m:t>
                    </m:r>
                  </m:oMath>
                </a14:m>
                <a:r>
                  <a:rPr lang="it-IT" sz="1600" dirty="0"/>
                  <a:t>7 U.A. a=3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53FB3C1-45C2-4AB9-84A9-2EFD0BAB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7" y="1923747"/>
                <a:ext cx="2524806" cy="392287"/>
              </a:xfrm>
              <a:prstGeom prst="rect">
                <a:avLst/>
              </a:prstGeom>
              <a:blipFill>
                <a:blip r:embed="rId5"/>
                <a:stretch>
                  <a:fillRect l="-3125" t="-3030" r="-2644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2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32099E-6 L 0.02622 -0.036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8" grpId="1" animBg="1"/>
      <p:bldP spid="12" grpId="0"/>
      <p:bldP spid="13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 </a:t>
            </a:r>
            <a:r>
              <a:rPr lang="en-US" altLang="ko-KR" sz="40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pianeti</a:t>
            </a:r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 del Sistema Solare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4179606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Definizioni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Leggi di Keplero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Prima legge di Keplero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Seconda legge di Keplero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Terza legge di Keplero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Legge di Titus-Bode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Mercurio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Moto di precessione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Struttura di Mercurio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Venere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Caratteristiche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Sonde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Marte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Caratteristiche</a:t>
            </a: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>
            <a:hlinkClick r:id="rId3" action="ppaction://hlinksldjump"/>
          </p:cNvPr>
          <p:cNvSpPr/>
          <p:nvPr/>
        </p:nvSpPr>
        <p:spPr>
          <a:xfrm>
            <a:off x="7233766" y="12368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4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 destra 43">
            <a:hlinkClick r:id="rId5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hlinkClick r:id="rId6" action="ppaction://hlinksldjump"/>
          </p:cNvPr>
          <p:cNvSpPr/>
          <p:nvPr/>
        </p:nvSpPr>
        <p:spPr>
          <a:xfrm>
            <a:off x="7234911" y="211555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>
            <a:hlinkClick r:id="rId7" action="ppaction://hlinksldjump"/>
          </p:cNvPr>
          <p:cNvSpPr/>
          <p:nvPr/>
        </p:nvSpPr>
        <p:spPr>
          <a:xfrm>
            <a:off x="7234911" y="242049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8" action="ppaction://hlinksldjump"/>
          </p:cNvPr>
          <p:cNvSpPr/>
          <p:nvPr/>
        </p:nvSpPr>
        <p:spPr>
          <a:xfrm>
            <a:off x="7229181" y="27217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9" action="ppaction://hlinksldjump"/>
          </p:cNvPr>
          <p:cNvSpPr/>
          <p:nvPr/>
        </p:nvSpPr>
        <p:spPr>
          <a:xfrm>
            <a:off x="7234911" y="300159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10" action="ppaction://hlinksldjump"/>
          </p:cNvPr>
          <p:cNvSpPr/>
          <p:nvPr/>
        </p:nvSpPr>
        <p:spPr>
          <a:xfrm>
            <a:off x="7241787" y="329808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a destra 49">
            <a:hlinkClick r:id="rId11" action="ppaction://hlinksldjump"/>
          </p:cNvPr>
          <p:cNvSpPr/>
          <p:nvPr/>
        </p:nvSpPr>
        <p:spPr>
          <a:xfrm>
            <a:off x="7241787" y="360302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12" action="ppaction://hlinksldjump"/>
          </p:cNvPr>
          <p:cNvSpPr/>
          <p:nvPr/>
        </p:nvSpPr>
        <p:spPr>
          <a:xfrm>
            <a:off x="7242933" y="38973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13" action="ppaction://hlinksldjump"/>
          </p:cNvPr>
          <p:cNvSpPr/>
          <p:nvPr/>
        </p:nvSpPr>
        <p:spPr>
          <a:xfrm>
            <a:off x="7241787" y="418412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4" action="ppaction://hlinksldjump"/>
          </p:cNvPr>
          <p:cNvSpPr/>
          <p:nvPr/>
        </p:nvSpPr>
        <p:spPr>
          <a:xfrm>
            <a:off x="7242933" y="448778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3" name="Freccia a destra 2">
            <a:hlinkClick r:id="rId16" action="ppaction://hlinksldjump"/>
            <a:extLst>
              <a:ext uri="{FF2B5EF4-FFF2-40B4-BE49-F238E27FC236}">
                <a16:creationId xmlns:a16="http://schemas.microsoft.com/office/drawing/2014/main" id="{32CE0E20-0777-8673-C71E-1929CCE6517C}"/>
              </a:ext>
            </a:extLst>
          </p:cNvPr>
          <p:cNvSpPr/>
          <p:nvPr/>
        </p:nvSpPr>
        <p:spPr>
          <a:xfrm>
            <a:off x="7241787" y="479378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785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Venere: caratteristiche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298426" y="668682"/>
            <a:ext cx="8378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Rotazione retrograda: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è l’unico insieme ad Urano a ruotare intorno al suo asse da est a ovest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FA3BE59-E0CE-451E-914C-FBB12908B6E2}"/>
              </a:ext>
            </a:extLst>
          </p:cNvPr>
          <p:cNvGrpSpPr/>
          <p:nvPr/>
        </p:nvGrpSpPr>
        <p:grpSpPr>
          <a:xfrm>
            <a:off x="6403597" y="1089394"/>
            <a:ext cx="2488883" cy="2749391"/>
            <a:chOff x="9667635" y="1432288"/>
            <a:chExt cx="2488883" cy="2749391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9830198" y="3935458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Venere (credit: NASA)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9B4109B-7D2C-4D7D-8FAD-C5A40950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7635" y="1432288"/>
              <a:ext cx="2488883" cy="2503170"/>
            </a:xfrm>
            <a:prstGeom prst="rect">
              <a:avLst/>
            </a:prstGeom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66222C-730C-4921-B6E8-C2F7BF1EB5B4}"/>
              </a:ext>
            </a:extLst>
          </p:cNvPr>
          <p:cNvSpPr txBox="1"/>
          <p:nvPr/>
        </p:nvSpPr>
        <p:spPr>
          <a:xfrm>
            <a:off x="298426" y="944972"/>
            <a:ext cx="8378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243 giorni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F38D5A8-E6A9-46F6-9DE0-571AC03EDBD1}"/>
              </a:ext>
            </a:extLst>
          </p:cNvPr>
          <p:cNvSpPr txBox="1"/>
          <p:nvPr/>
        </p:nvSpPr>
        <p:spPr>
          <a:xfrm>
            <a:off x="280715" y="1243050"/>
            <a:ext cx="8378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225 giorni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F4FA3D-334E-4247-A716-798085B089C7}"/>
              </a:ext>
            </a:extLst>
          </p:cNvPr>
          <p:cNvSpPr txBox="1"/>
          <p:nvPr/>
        </p:nvSpPr>
        <p:spPr>
          <a:xfrm>
            <a:off x="263004" y="1531916"/>
            <a:ext cx="2652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Composizione atmosfera: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Anidride carbonica (96,4%);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Azoto;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Tracce di acido solforico;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Cloruro di idrogeno;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Floruro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di idrogeno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03C6580-570C-4353-A90F-1649558E87F7}"/>
              </a:ext>
            </a:extLst>
          </p:cNvPr>
          <p:cNvSpPr txBox="1"/>
          <p:nvPr/>
        </p:nvSpPr>
        <p:spPr>
          <a:xfrm>
            <a:off x="263004" y="2915379"/>
            <a:ext cx="2364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Nuvole: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Gocce di acido solforico;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06F6EB-0A67-EB10-FF15-3D678A3714F8}"/>
              </a:ext>
            </a:extLst>
          </p:cNvPr>
          <p:cNvSpPr txBox="1"/>
          <p:nvPr/>
        </p:nvSpPr>
        <p:spPr>
          <a:xfrm>
            <a:off x="212838" y="3489747"/>
            <a:ext cx="4297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Evoluzione di Venere: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Per 3 miliardi di anni: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Tmin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: 20°C e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Tmax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: 50°C;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750 milioni di anni fa: rilascio anidride carbonica dalle rocce;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La grande quantità di vulcani presenti avrebbe modificato dell’atmosfera allo stato attuale;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7C7D3C1-6CF2-5F07-6BFE-B209D5E883C3}"/>
              </a:ext>
            </a:extLst>
          </p:cNvPr>
          <p:cNvGrpSpPr/>
          <p:nvPr/>
        </p:nvGrpSpPr>
        <p:grpSpPr>
          <a:xfrm>
            <a:off x="4092933" y="1000053"/>
            <a:ext cx="4849043" cy="3474765"/>
            <a:chOff x="4006751" y="1668735"/>
            <a:chExt cx="4849043" cy="347476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413F524-33EA-5C11-578F-9ECE94CBC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3565" y="1668735"/>
              <a:ext cx="4821415" cy="260687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7F497A5-1180-9A6D-EB1A-B2C80C726F04}"/>
                </a:ext>
              </a:extLst>
            </p:cNvPr>
            <p:cNvSpPr txBox="1"/>
            <p:nvPr/>
          </p:nvSpPr>
          <p:spPr>
            <a:xfrm>
              <a:off x="4006751" y="4281726"/>
              <a:ext cx="48490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Ricostruzione della temperatura media globale e della concentrazione di CO2 in atmosfera per gli ultimi 68 milioni di anni. Nel grafico è riportato  per confronto le proiezioni per i futuri 100 anni nel caso di diversi scenari di emissione di gas serra in futuro. . Si noti i cambi di scala nell’asse dei tempi, da (</a:t>
              </a:r>
              <a:r>
                <a:rPr lang="it-IT" sz="1000" dirty="0">
                  <a:hlinkClick r:id="rId5"/>
                </a:rPr>
                <a:t>https://websites.pmc.ucsc.edu/~</a:t>
              </a:r>
              <a:r>
                <a:rPr lang="it-IT" sz="1000" dirty="0" err="1">
                  <a:hlinkClick r:id="rId5"/>
                </a:rPr>
                <a:t>jzachos</a:t>
              </a:r>
              <a:r>
                <a:rPr lang="it-IT" sz="1000" dirty="0">
                  <a:hlinkClick r:id="rId5"/>
                </a:rPr>
                <a:t>/</a:t>
              </a:r>
              <a:r>
                <a:rPr lang="it-IT" sz="1000" dirty="0" err="1">
                  <a:hlinkClick r:id="rId5"/>
                </a:rPr>
                <a:t>JamesZachos</a:t>
              </a:r>
              <a:r>
                <a:rPr lang="it-IT" sz="1000" dirty="0">
                  <a:hlinkClick r:id="rId5"/>
                </a:rPr>
                <a:t>/Zachos.html</a:t>
              </a:r>
              <a:r>
                <a:rPr lang="it-IT" sz="1000" dirty="0"/>
                <a:t>.) – INGV Ambiente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07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Venere: caratteristiche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6DD0AFD-0330-4C87-9DE5-0E99FA3AFFF6}"/>
              </a:ext>
            </a:extLst>
          </p:cNvPr>
          <p:cNvSpPr txBox="1"/>
          <p:nvPr/>
        </p:nvSpPr>
        <p:spPr>
          <a:xfrm>
            <a:off x="321817" y="727266"/>
            <a:ext cx="43924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Superficie: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100000 vulcani (max 5500 m) ma non sappiamo quanti sono attivi;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Rocce magmatiche nere;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Fiumi di lava solidificata;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FE5A163-532A-3E3C-DC26-4392B66A59F3}"/>
              </a:ext>
            </a:extLst>
          </p:cNvPr>
          <p:cNvGrpSpPr/>
          <p:nvPr/>
        </p:nvGrpSpPr>
        <p:grpSpPr>
          <a:xfrm>
            <a:off x="5114279" y="637940"/>
            <a:ext cx="3707904" cy="2390966"/>
            <a:chOff x="2195736" y="2597118"/>
            <a:chExt cx="3707904" cy="2390966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9772053-7C06-0A80-918A-16446115C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36" y="2597118"/>
              <a:ext cx="3707904" cy="1990892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2DB70A-378A-B2D7-B7CF-2047715EDC22}"/>
                </a:ext>
              </a:extLst>
            </p:cNvPr>
            <p:cNvSpPr txBox="1"/>
            <p:nvPr/>
          </p:nvSpPr>
          <p:spPr>
            <a:xfrm>
              <a:off x="2195736" y="4587974"/>
              <a:ext cx="37079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Mappa topografica ottenuta dall’orbiter Magellano (1989). Si notano i due continenti maggiori: Ishtar e </a:t>
              </a:r>
              <a:r>
                <a:rPr lang="it-IT" sz="1000" dirty="0" err="1"/>
                <a:t>Aphrodite</a:t>
              </a:r>
              <a:r>
                <a:rPr lang="it-IT" sz="1000" dirty="0"/>
                <a:t> (NASA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2DFD35C6-1696-0BC4-FED0-B420B266EBEC}"/>
              </a:ext>
            </a:extLst>
          </p:cNvPr>
          <p:cNvGrpSpPr/>
          <p:nvPr/>
        </p:nvGrpSpPr>
        <p:grpSpPr>
          <a:xfrm>
            <a:off x="4991645" y="3279145"/>
            <a:ext cx="3707904" cy="1740617"/>
            <a:chOff x="298426" y="2955026"/>
            <a:chExt cx="3707904" cy="174061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BCA1883-E8CD-C9D1-BD87-B8C49B384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568" y="2955026"/>
              <a:ext cx="2855218" cy="1513176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AE5F9D8-62B8-9974-E964-6A0916EAF308}"/>
                </a:ext>
              </a:extLst>
            </p:cNvPr>
            <p:cNvSpPr txBox="1"/>
            <p:nvPr/>
          </p:nvSpPr>
          <p:spPr>
            <a:xfrm>
              <a:off x="298426" y="4449422"/>
              <a:ext cx="3707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Struttura interna di Venere (Treccani)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34C681-E650-DD8D-BF72-FDD7526EEB76}"/>
              </a:ext>
            </a:extLst>
          </p:cNvPr>
          <p:cNvSpPr txBox="1"/>
          <p:nvPr/>
        </p:nvSpPr>
        <p:spPr>
          <a:xfrm>
            <a:off x="321817" y="4021651"/>
            <a:ext cx="2364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Struttura interna: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Simile alla Terra;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Fiumi di lava solidificata;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BF0C31-2C75-3390-837D-E478A482D3EA}"/>
              </a:ext>
            </a:extLst>
          </p:cNvPr>
          <p:cNvSpPr txBox="1"/>
          <p:nvPr/>
        </p:nvSpPr>
        <p:spPr>
          <a:xfrm>
            <a:off x="305000" y="1865770"/>
            <a:ext cx="4862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Ishtar Terra (70 N; 28 E):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Dimensioni equivalenti all’Australia;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Lakshmi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Planum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pianura di 2345 km di diametro;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Catene: Maxwell Montes (11 km) ad est,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Frejya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Montes a nord,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Akna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Montes ad ovest e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Danu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Montes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8F2F40FC-FE8D-0D16-E047-6B56FDA43644}"/>
              </a:ext>
            </a:extLst>
          </p:cNvPr>
          <p:cNvSpPr/>
          <p:nvPr/>
        </p:nvSpPr>
        <p:spPr>
          <a:xfrm>
            <a:off x="5560590" y="571729"/>
            <a:ext cx="1920726" cy="738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9EA7E56-2B4D-B30C-C67C-CEA7B46D5103}"/>
              </a:ext>
            </a:extLst>
          </p:cNvPr>
          <p:cNvSpPr/>
          <p:nvPr/>
        </p:nvSpPr>
        <p:spPr>
          <a:xfrm>
            <a:off x="6778823" y="1315255"/>
            <a:ext cx="1920726" cy="738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87CC4C-F784-22D1-72FD-905415408464}"/>
              </a:ext>
            </a:extLst>
          </p:cNvPr>
          <p:cNvSpPr txBox="1"/>
          <p:nvPr/>
        </p:nvSpPr>
        <p:spPr>
          <a:xfrm>
            <a:off x="321817" y="3041736"/>
            <a:ext cx="4862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Aphrodite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Terra (70 N; 28 E):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Dimensioni equivalenti a metà Africa;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Sottoposta a tensione tettonica;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Di recente formazione</a:t>
            </a:r>
          </a:p>
        </p:txBody>
      </p:sp>
    </p:spTree>
    <p:extLst>
      <p:ext uri="{BB962C8B-B14F-4D97-AF65-F5344CB8AC3E}">
        <p14:creationId xmlns:p14="http://schemas.microsoft.com/office/powerpoint/2010/main" val="3322041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Venere: sonde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298426" y="668682"/>
            <a:ext cx="8378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Mariner 2: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dal peso di 203 kg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fly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by su Venere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F4FA3D-334E-4247-A716-798085B089C7}"/>
              </a:ext>
            </a:extLst>
          </p:cNvPr>
          <p:cNvSpPr txBox="1"/>
          <p:nvPr/>
        </p:nvSpPr>
        <p:spPr>
          <a:xfrm>
            <a:off x="298426" y="2211710"/>
            <a:ext cx="3769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Risultato scientifico: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Conferma temperatura superficiale di 400°C;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EC7680C-C300-4743-99B1-A1954E14A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4" y="1326349"/>
            <a:ext cx="4313427" cy="73551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F054636A-1554-4B5F-B6F8-9DED3E5C5344}"/>
              </a:ext>
            </a:extLst>
          </p:cNvPr>
          <p:cNvGrpSpPr/>
          <p:nvPr/>
        </p:nvGrpSpPr>
        <p:grpSpPr>
          <a:xfrm>
            <a:off x="4860386" y="1201388"/>
            <a:ext cx="4017891" cy="3206347"/>
            <a:chOff x="4860386" y="1201388"/>
            <a:chExt cx="4017891" cy="3206347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78DCD2C9-AD4B-4BDE-85C7-DE9528D0DA5F}"/>
                </a:ext>
              </a:extLst>
            </p:cNvPr>
            <p:cNvGrpSpPr/>
            <p:nvPr/>
          </p:nvGrpSpPr>
          <p:grpSpPr>
            <a:xfrm>
              <a:off x="4860386" y="1203598"/>
              <a:ext cx="4017891" cy="3204137"/>
              <a:chOff x="4492940" y="976459"/>
              <a:chExt cx="4017891" cy="3204137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9EB7DE17-5706-4D52-86CC-4AC54A00D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940" y="976459"/>
                <a:ext cx="4017891" cy="2804027"/>
              </a:xfrm>
              <a:prstGeom prst="rect">
                <a:avLst/>
              </a:prstGeom>
            </p:spPr>
          </p:pic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EF47B18-72EA-4AAE-8175-932A663BF9C8}"/>
                  </a:ext>
                </a:extLst>
              </p:cNvPr>
              <p:cNvSpPr txBox="1"/>
              <p:nvPr/>
            </p:nvSpPr>
            <p:spPr>
              <a:xfrm>
                <a:off x="4492941" y="3780486"/>
                <a:ext cx="4017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Sonda Mariner 2 (https://solarsystem.nasa.gov/missions/mariner-02/in-</a:t>
                </a:r>
                <a:r>
                  <a:rPr lang="it-IT" sz="1000" dirty="0" err="1"/>
                  <a:t>depth</a:t>
                </a:r>
                <a:r>
                  <a:rPr lang="it-IT" sz="1000" dirty="0"/>
                  <a:t>/)</a:t>
                </a:r>
              </a:p>
            </p:txBody>
          </p:sp>
        </p:grp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D260223F-75E4-4CC1-AD08-1940E8B7F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0540" y="1201388"/>
              <a:ext cx="277737" cy="187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034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Venere: sonde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298426" y="668682"/>
            <a:ext cx="8378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Missioni Venera 1-16: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12/02/1961 - 14/10/1983 (da Venera 7 17/08/1970 le sonde arrivavano sulla superficie)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F4FA3D-334E-4247-A716-798085B089C7}"/>
              </a:ext>
            </a:extLst>
          </p:cNvPr>
          <p:cNvSpPr txBox="1"/>
          <p:nvPr/>
        </p:nvSpPr>
        <p:spPr>
          <a:xfrm>
            <a:off x="2998741" y="1917410"/>
            <a:ext cx="3302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Risultato scientifico: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Le fitte nuvole non scendevano fino alla superficie;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Individuarono colline;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terreno  presentava lastre nere di roccia magmatica;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vulcani (Venera 15 e Venera 16);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Venere non possiede placche tettoniche;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E8AD60C-154C-4647-9C34-DFC865CC4C43}"/>
              </a:ext>
            </a:extLst>
          </p:cNvPr>
          <p:cNvGrpSpPr/>
          <p:nvPr/>
        </p:nvGrpSpPr>
        <p:grpSpPr>
          <a:xfrm>
            <a:off x="-396552" y="1629019"/>
            <a:ext cx="4017890" cy="2977969"/>
            <a:chOff x="963109" y="1084308"/>
            <a:chExt cx="4017890" cy="2977969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EF47B18-72EA-4AAE-8175-932A663BF9C8}"/>
                </a:ext>
              </a:extLst>
            </p:cNvPr>
            <p:cNvSpPr txBox="1"/>
            <p:nvPr/>
          </p:nvSpPr>
          <p:spPr>
            <a:xfrm>
              <a:off x="963109" y="3816056"/>
              <a:ext cx="4017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Sonda Venera 1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BD6FD295-523A-482D-B815-627AC518F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787" y="1084308"/>
              <a:ext cx="2592783" cy="273174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36AECE3-30AE-4F4C-A7CD-EEF724B9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7549" y="1084347"/>
              <a:ext cx="303478" cy="187076"/>
            </a:xfrm>
            <a:prstGeom prst="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929D835-D2C3-4C25-B390-B290C8C65DBF}"/>
              </a:ext>
            </a:extLst>
          </p:cNvPr>
          <p:cNvGrpSpPr/>
          <p:nvPr/>
        </p:nvGrpSpPr>
        <p:grpSpPr>
          <a:xfrm>
            <a:off x="5522664" y="1629019"/>
            <a:ext cx="4017890" cy="2951250"/>
            <a:chOff x="3793587" y="1295396"/>
            <a:chExt cx="4017890" cy="2951250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14EBCDB-6972-4660-9DD4-DDE2A1D2A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1295396"/>
              <a:ext cx="2437204" cy="2731748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E18A93C-E53E-4D2A-8B2A-BEE66F4C5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3100" y="1295396"/>
              <a:ext cx="303478" cy="187076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B2B370F-5679-4504-9591-F6B455D3BABD}"/>
                </a:ext>
              </a:extLst>
            </p:cNvPr>
            <p:cNvSpPr txBox="1"/>
            <p:nvPr/>
          </p:nvSpPr>
          <p:spPr>
            <a:xfrm>
              <a:off x="3793587" y="4000425"/>
              <a:ext cx="4017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Sonda Venera 8 (https://www.castfvg.it/)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137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Marte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6625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Appare come un pallino rosso: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È simile alla Terra ma il suo diametro è la metà;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giorno marziano si chiama sol;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è inclinato di 25,2° contro i 23,5 della Terra -&gt; presenza di stagioni;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pianeta terrestre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227,2 milioni di km (min: 206,7 ; max: 249,1)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687 giorni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24 h 37 m 23 s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Diametro:6786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alla superficie: -50°C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827584" y="1295492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090B2E-89C2-44E5-9C0A-95AA6C0D5DC4}"/>
              </a:ext>
            </a:extLst>
          </p:cNvPr>
          <p:cNvSpPr txBox="1"/>
          <p:nvPr/>
        </p:nvSpPr>
        <p:spPr>
          <a:xfrm>
            <a:off x="539552" y="3866783"/>
            <a:ext cx="4787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1966: scoperte le calotte polari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Le dimensioni tra le due dipendono dalle stagioni;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LE pianure vicine al polo sublimano (da ghiaccio a vapore);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B10A7B82-4F68-4081-99AB-429DDCCFB2D8}"/>
              </a:ext>
            </a:extLst>
          </p:cNvPr>
          <p:cNvSpPr/>
          <p:nvPr/>
        </p:nvSpPr>
        <p:spPr>
          <a:xfrm rot="10800000">
            <a:off x="5259681" y="3999878"/>
            <a:ext cx="576064" cy="446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2819763" cy="669286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1,6</m:t>
                    </m:r>
                  </m:oMath>
                </a14:m>
                <a:r>
                  <a:rPr lang="it-IT" sz="1600" dirty="0"/>
                  <a:t> U.A. n=12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2819763" cy="669286"/>
              </a:xfrm>
              <a:prstGeom prst="rect">
                <a:avLst/>
              </a:prstGeom>
              <a:blipFill>
                <a:blip r:embed="rId4"/>
                <a:stretch>
                  <a:fillRect l="-2802" t="-1802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o 9">
            <a:extLst>
              <a:ext uri="{FF2B5EF4-FFF2-40B4-BE49-F238E27FC236}">
                <a16:creationId xmlns:a16="http://schemas.microsoft.com/office/drawing/2014/main" id="{17AF58A3-639F-4DB8-8B20-D72AE84ED0F3}"/>
              </a:ext>
            </a:extLst>
          </p:cNvPr>
          <p:cNvGrpSpPr/>
          <p:nvPr/>
        </p:nvGrpSpPr>
        <p:grpSpPr>
          <a:xfrm>
            <a:off x="7236296" y="2219083"/>
            <a:ext cx="2163756" cy="1725479"/>
            <a:chOff x="7236296" y="2219083"/>
            <a:chExt cx="2163756" cy="172547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236296" y="3698341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Marte (credit: NASA)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32722FE-C59A-4FA8-B5CA-2D3576B09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7793" y="2219083"/>
              <a:ext cx="1520762" cy="1525905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96C94CD-F2FB-4AE3-BFFE-44C63894BB21}"/>
              </a:ext>
            </a:extLst>
          </p:cNvPr>
          <p:cNvGrpSpPr/>
          <p:nvPr/>
        </p:nvGrpSpPr>
        <p:grpSpPr>
          <a:xfrm>
            <a:off x="5580112" y="3424673"/>
            <a:ext cx="2163756" cy="1662715"/>
            <a:chOff x="5580112" y="3424673"/>
            <a:chExt cx="2163756" cy="166271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10BDB4A7-034A-43BE-883D-3A49270AD9B4}"/>
                </a:ext>
              </a:extLst>
            </p:cNvPr>
            <p:cNvGrpSpPr/>
            <p:nvPr/>
          </p:nvGrpSpPr>
          <p:grpSpPr>
            <a:xfrm>
              <a:off x="5580112" y="3431544"/>
              <a:ext cx="2163756" cy="1655844"/>
              <a:chOff x="5430527" y="2730608"/>
              <a:chExt cx="2163756" cy="1655844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89F4B462-D6B3-45AF-848E-957B6F9C4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1792" y="2730608"/>
                <a:ext cx="1141226" cy="1309762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357C7AE-2CEC-456D-B816-4BB381832B80}"/>
                  </a:ext>
                </a:extLst>
              </p:cNvPr>
              <p:cNvSpPr txBox="1"/>
              <p:nvPr/>
            </p:nvSpPr>
            <p:spPr>
              <a:xfrm>
                <a:off x="5430527" y="3986342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Giandomenico Cassini</a:t>
                </a:r>
              </a:p>
              <a:p>
                <a:pPr algn="ctr" defTabSz="457200" latinLnBrk="0"/>
                <a:r>
                  <a:rPr lang="it-IT" sz="1000" dirty="0"/>
                  <a:t>08/06/1625-14/09/1712)</a:t>
                </a:r>
              </a:p>
            </p:txBody>
          </p:sp>
        </p:grp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4FC2215F-DE9E-4AE7-A175-396DCCB00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5081" y="3431544"/>
              <a:ext cx="299096" cy="202895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196694A-7A77-47B7-B944-22AEB6E20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839"/>
            <a:stretch/>
          </p:blipFill>
          <p:spPr>
            <a:xfrm>
              <a:off x="6931331" y="3424673"/>
              <a:ext cx="299096" cy="190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06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309 L 0.03802 -0.033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8" grpId="1" animBg="1"/>
      <p:bldP spid="1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Marte: caratteristiche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F4FA3D-334E-4247-A716-798085B089C7}"/>
              </a:ext>
            </a:extLst>
          </p:cNvPr>
          <p:cNvSpPr txBox="1"/>
          <p:nvPr/>
        </p:nvSpPr>
        <p:spPr>
          <a:xfrm>
            <a:off x="294183" y="662861"/>
            <a:ext cx="5173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Composizione atmosfera: 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rarefatta con assenza di ossigeno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Anidride carbonica;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Azoto;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Argon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03C6580-570C-4353-A90F-1649558E87F7}"/>
              </a:ext>
            </a:extLst>
          </p:cNvPr>
          <p:cNvSpPr txBox="1"/>
          <p:nvPr/>
        </p:nvSpPr>
        <p:spPr>
          <a:xfrm>
            <a:off x="302518" y="1733549"/>
            <a:ext cx="373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nuvole: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tempeste di sabbia;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6DD0AFD-0330-4C87-9DE5-0E99FA3AFFF6}"/>
              </a:ext>
            </a:extLst>
          </p:cNvPr>
          <p:cNvSpPr txBox="1"/>
          <p:nvPr/>
        </p:nvSpPr>
        <p:spPr>
          <a:xfrm>
            <a:off x="302517" y="2356982"/>
            <a:ext cx="37316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Superficie: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Disseminata di crateri;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Non esiste la tettonica a placche;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Formazione a forma di canali;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grandi oceani prosciugati;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F1E81A3-D7EA-7DD2-4D5C-CE5B9DA0A14C}"/>
              </a:ext>
            </a:extLst>
          </p:cNvPr>
          <p:cNvGrpSpPr/>
          <p:nvPr/>
        </p:nvGrpSpPr>
        <p:grpSpPr>
          <a:xfrm>
            <a:off x="5244479" y="626742"/>
            <a:ext cx="3618807" cy="2669894"/>
            <a:chOff x="5244479" y="702214"/>
            <a:chExt cx="3618807" cy="266989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F505F7FB-E1ED-1DFB-1DCA-6C9669D43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4479" y="702214"/>
              <a:ext cx="3618807" cy="248602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9B4031D-AD6C-0ABD-0793-EF232A8854F3}"/>
                </a:ext>
              </a:extLst>
            </p:cNvPr>
            <p:cNvSpPr txBox="1"/>
            <p:nvPr/>
          </p:nvSpPr>
          <p:spPr>
            <a:xfrm>
              <a:off x="5244479" y="3125887"/>
              <a:ext cx="36188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Struttura interna di Marte (</a:t>
              </a:r>
              <a:r>
                <a:rPr lang="it-IT" sz="1000" dirty="0" err="1"/>
                <a:t>Takashi</a:t>
              </a:r>
              <a:r>
                <a:rPr lang="it-IT" sz="1000" dirty="0"/>
                <a:t> </a:t>
              </a:r>
              <a:r>
                <a:rPr lang="it-IT" sz="1000" dirty="0" err="1"/>
                <a:t>Yoshizaki</a:t>
              </a:r>
              <a:r>
                <a:rPr lang="it-IT" sz="1000" dirty="0"/>
                <a:t>)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86070A-2342-ADBE-5474-BD716892455F}"/>
              </a:ext>
            </a:extLst>
          </p:cNvPr>
          <p:cNvSpPr txBox="1"/>
          <p:nvPr/>
        </p:nvSpPr>
        <p:spPr>
          <a:xfrm>
            <a:off x="5232176" y="3296636"/>
            <a:ext cx="38294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dirty="0" err="1"/>
              <a:t>Ol</a:t>
            </a:r>
            <a:r>
              <a:rPr lang="it-IT" sz="1000" dirty="0"/>
              <a:t>-olivine; Px-</a:t>
            </a:r>
            <a:r>
              <a:rPr lang="it-IT" sz="1000" dirty="0" err="1"/>
              <a:t>pyroxene</a:t>
            </a:r>
            <a:r>
              <a:rPr lang="it-IT" sz="1000" dirty="0"/>
              <a:t>; </a:t>
            </a:r>
            <a:r>
              <a:rPr lang="it-IT" sz="1000" dirty="0" err="1"/>
              <a:t>Gt-garnet</a:t>
            </a:r>
            <a:r>
              <a:rPr lang="it-IT" sz="1000" dirty="0"/>
              <a:t>; </a:t>
            </a:r>
            <a:r>
              <a:rPr lang="it-IT" sz="1000" dirty="0" err="1"/>
              <a:t>Wadwadsleyite</a:t>
            </a:r>
            <a:r>
              <a:rPr lang="it-IT" sz="1000" dirty="0"/>
              <a:t>; Ring-</a:t>
            </a:r>
            <a:r>
              <a:rPr lang="it-IT" sz="1000" dirty="0" err="1"/>
              <a:t>ringwoodite</a:t>
            </a:r>
            <a:r>
              <a:rPr lang="it-IT" sz="1000" dirty="0"/>
              <a:t>; </a:t>
            </a:r>
          </a:p>
          <a:p>
            <a:pPr algn="l"/>
            <a:r>
              <a:rPr lang="it-IT" sz="1000" dirty="0" err="1"/>
              <a:t>Brg-bridgmanite</a:t>
            </a:r>
            <a:r>
              <a:rPr lang="it-IT" sz="1000" dirty="0"/>
              <a:t>; Cpv-Ca-perovskite; </a:t>
            </a:r>
            <a:r>
              <a:rPr lang="it-IT" sz="1000" dirty="0" err="1"/>
              <a:t>Ppv</a:t>
            </a:r>
            <a:r>
              <a:rPr lang="it-IT" sz="1000" dirty="0"/>
              <a:t>-post-perovskite; </a:t>
            </a:r>
          </a:p>
          <a:p>
            <a:pPr algn="l"/>
            <a:r>
              <a:rPr lang="it-IT" sz="1000" dirty="0" err="1"/>
              <a:t>Fperferropericlase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486561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Marte: sonde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F4FA3D-334E-4247-A716-798085B089C7}"/>
              </a:ext>
            </a:extLst>
          </p:cNvPr>
          <p:cNvSpPr txBox="1"/>
          <p:nvPr/>
        </p:nvSpPr>
        <p:spPr>
          <a:xfrm>
            <a:off x="395536" y="699542"/>
            <a:ext cx="5173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Mariner 4: 14-15/06/1965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Fly by a 9844 km;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22 immagini;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03C6580-570C-4353-A90F-1649558E87F7}"/>
              </a:ext>
            </a:extLst>
          </p:cNvPr>
          <p:cNvSpPr txBox="1"/>
          <p:nvPr/>
        </p:nvSpPr>
        <p:spPr>
          <a:xfrm>
            <a:off x="1763688" y="2184845"/>
            <a:ext cx="48872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Mariner 9: 14/11/1971 (arrivo)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7000 immagini trasmesse;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Mappato l’85% della superficie;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lavoro iniziò dopo la tempesta di sabbia;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Scoprì un sistema di gole (Valles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Marineris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): dai 5 a 10 volte più grande del Grand Canyon;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1201A2-BE63-4F47-BA97-98A9102D6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700342"/>
            <a:ext cx="2027683" cy="119480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F21915-084B-4A69-BF3F-47A53ED5B14F}"/>
              </a:ext>
            </a:extLst>
          </p:cNvPr>
          <p:cNvSpPr txBox="1"/>
          <p:nvPr/>
        </p:nvSpPr>
        <p:spPr>
          <a:xfrm>
            <a:off x="3171110" y="1895149"/>
            <a:ext cx="2163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000" dirty="0"/>
              <a:t>Mariner 4 (esa.int)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69D67BE-83A7-468D-9144-9744427E0E71}"/>
              </a:ext>
            </a:extLst>
          </p:cNvPr>
          <p:cNvGrpSpPr/>
          <p:nvPr/>
        </p:nvGrpSpPr>
        <p:grpSpPr>
          <a:xfrm>
            <a:off x="6462598" y="2384783"/>
            <a:ext cx="2163756" cy="1695183"/>
            <a:chOff x="6462598" y="2384783"/>
            <a:chExt cx="2163756" cy="169518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CEDA95C-989B-42A6-9D85-A31CA87A5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6216" y="2384783"/>
              <a:ext cx="2056521" cy="1442073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F6A5652-1DE1-4E58-A37A-A7CCDBDD1546}"/>
                </a:ext>
              </a:extLst>
            </p:cNvPr>
            <p:cNvSpPr txBox="1"/>
            <p:nvPr/>
          </p:nvSpPr>
          <p:spPr>
            <a:xfrm>
              <a:off x="6462598" y="3833745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Mariner 9 (nasa.gov)</a:t>
              </a:r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CC2ADDD2-C907-45BF-AE66-82AC7D7F4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15" y="3507854"/>
            <a:ext cx="2384570" cy="141392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C9EF632-CA89-4C55-B0A3-430E76BB1B5A}"/>
              </a:ext>
            </a:extLst>
          </p:cNvPr>
          <p:cNvSpPr txBox="1"/>
          <p:nvPr/>
        </p:nvSpPr>
        <p:spPr>
          <a:xfrm>
            <a:off x="2720130" y="3876990"/>
            <a:ext cx="37316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Mars 2: 19/05/1971 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4650 kg-&gt;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Orbiter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: 3440 kg; lander: 1210 kg;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lander si schiantò;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L’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orbiter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oltre a scattare fotografie studiò l’atmosfera </a:t>
            </a:r>
          </a:p>
        </p:txBody>
      </p:sp>
    </p:spTree>
    <p:extLst>
      <p:ext uri="{BB962C8B-B14F-4D97-AF65-F5344CB8AC3E}">
        <p14:creationId xmlns:p14="http://schemas.microsoft.com/office/powerpoint/2010/main" val="3451131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Marte: sonde in orbita sul pianeta Marte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82E21A6A-C65F-469C-9D3C-A249EDC48252}"/>
              </a:ext>
            </a:extLst>
          </p:cNvPr>
          <p:cNvGrpSpPr/>
          <p:nvPr/>
        </p:nvGrpSpPr>
        <p:grpSpPr>
          <a:xfrm>
            <a:off x="467544" y="639145"/>
            <a:ext cx="6033864" cy="4118155"/>
            <a:chOff x="1259632" y="738294"/>
            <a:chExt cx="6033864" cy="4118155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3662348-C0D9-450B-8C5D-76737E75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632" y="738294"/>
              <a:ext cx="4572000" cy="181676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4792559-5939-4D39-AE38-2CFE4772B9DE}"/>
                </a:ext>
              </a:extLst>
            </p:cNvPr>
            <p:cNvSpPr txBox="1"/>
            <p:nvPr/>
          </p:nvSpPr>
          <p:spPr>
            <a:xfrm>
              <a:off x="1483048" y="2278064"/>
              <a:ext cx="4572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https://www.jpl.nasa.gov/missions/mariner-9-mariner-i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8B93301-AC3A-43B6-9750-1891A47B7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4440" y="2555063"/>
              <a:ext cx="4557192" cy="2037474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6ABC5B1-F647-463D-8773-1942ED4F936F}"/>
                </a:ext>
              </a:extLst>
            </p:cNvPr>
            <p:cNvSpPr txBox="1"/>
            <p:nvPr/>
          </p:nvSpPr>
          <p:spPr>
            <a:xfrm>
              <a:off x="1259632" y="4579450"/>
              <a:ext cx="60338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https://www.esa.int/Space_in_Member_States/Italy/La_storia_dell_esplorazione_di_Marte</a:t>
              </a:r>
            </a:p>
          </p:txBody>
        </p: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7C586355-3785-426E-AF97-6886371D1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0152" y="1383051"/>
              <a:ext cx="901452" cy="895013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44CDC0B0-A7EC-4651-886C-4BBD17CE4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4088" y="3225936"/>
              <a:ext cx="1579439" cy="821141"/>
            </a:xfrm>
            <a:prstGeom prst="rect">
              <a:avLst/>
            </a:prstGeom>
          </p:spPr>
        </p:pic>
      </p:grp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7F770A1B-B456-408D-88A8-7AF01809324F}"/>
              </a:ext>
            </a:extLst>
          </p:cNvPr>
          <p:cNvSpPr/>
          <p:nvPr/>
        </p:nvSpPr>
        <p:spPr>
          <a:xfrm>
            <a:off x="5925344" y="2548299"/>
            <a:ext cx="576064" cy="446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EB4E0AE-3BCA-47F5-A187-3D49E4C71099}"/>
              </a:ext>
            </a:extLst>
          </p:cNvPr>
          <p:cNvSpPr txBox="1"/>
          <p:nvPr/>
        </p:nvSpPr>
        <p:spPr>
          <a:xfrm>
            <a:off x="6501408" y="2455914"/>
            <a:ext cx="2473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the winner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URSS perché la Mariner 9 fu preparata dopo la 8 che andò in 1000 pezzi</a:t>
            </a:r>
          </a:p>
        </p:txBody>
      </p:sp>
    </p:spTree>
    <p:extLst>
      <p:ext uri="{BB962C8B-B14F-4D97-AF65-F5344CB8AC3E}">
        <p14:creationId xmlns:p14="http://schemas.microsoft.com/office/powerpoint/2010/main" val="1399099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Marte: sonde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8B3E4A-9BB9-4FD2-9D32-A20F83CE7698}"/>
              </a:ext>
            </a:extLst>
          </p:cNvPr>
          <p:cNvSpPr txBox="1"/>
          <p:nvPr/>
        </p:nvSpPr>
        <p:spPr>
          <a:xfrm>
            <a:off x="1835696" y="4812664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000" dirty="0"/>
              <a:t>https://www.planetary.org/articles/map-every-mars-landing-attempt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393BE6-340D-7CB2-19F3-F437FEE1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44864"/>
            <a:ext cx="3347220" cy="329503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E399F02-89BE-55F9-A228-3342F26F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433" y="1874821"/>
            <a:ext cx="5535559" cy="271315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4319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Satelliti di Marte: Phobos e </a:t>
            </a:r>
            <a:r>
              <a:rPr lang="it-IT" sz="2400" b="1" i="1" dirty="0" err="1">
                <a:solidFill>
                  <a:srgbClr val="C00000"/>
                </a:solidFill>
              </a:rPr>
              <a:t>Deimos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274AF0-2D21-406E-A100-0658DDCB8458}"/>
              </a:ext>
            </a:extLst>
          </p:cNvPr>
          <p:cNvSpPr txBox="1"/>
          <p:nvPr/>
        </p:nvSpPr>
        <p:spPr>
          <a:xfrm>
            <a:off x="4636750" y="642992"/>
            <a:ext cx="4039706" cy="938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pianeta terrestre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22 km (Phobos) e 13 km (</a:t>
            </a:r>
            <a:r>
              <a:rPr lang="it-IT" sz="11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Deimos</a:t>
            </a:r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 Marte: 9377 km (Phobos) 23460 km (</a:t>
            </a:r>
            <a:r>
              <a:rPr lang="it-IT" sz="11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Deimos</a:t>
            </a:r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7,66 ore (Phobos) e 30,3 ore (</a:t>
            </a:r>
            <a:r>
              <a:rPr lang="it-IT" sz="11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Deimos</a:t>
            </a:r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alla superficie: -40°C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C46ED38-7524-4622-8032-40B22E0B5569}"/>
              </a:ext>
            </a:extLst>
          </p:cNvPr>
          <p:cNvGrpSpPr/>
          <p:nvPr/>
        </p:nvGrpSpPr>
        <p:grpSpPr>
          <a:xfrm>
            <a:off x="5055689" y="1638268"/>
            <a:ext cx="3630168" cy="1871231"/>
            <a:chOff x="4644008" y="1667815"/>
            <a:chExt cx="3630168" cy="187123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DD6D17E-A775-4C25-9766-D9203ECDB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008" y="1667815"/>
              <a:ext cx="3630168" cy="1636776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F2DB598-5CBE-4837-BC6E-AA1A3A74DDE1}"/>
                </a:ext>
              </a:extLst>
            </p:cNvPr>
            <p:cNvSpPr txBox="1"/>
            <p:nvPr/>
          </p:nvSpPr>
          <p:spPr>
            <a:xfrm>
              <a:off x="5473105" y="3292825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Phobos e </a:t>
              </a:r>
              <a:r>
                <a:rPr lang="it-IT" sz="1000" dirty="0" err="1"/>
                <a:t>Deimos</a:t>
              </a:r>
              <a:r>
                <a:rPr lang="it-IT" sz="1000" dirty="0"/>
                <a:t> (mars.nasa.gov)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2122962-304F-4CDA-BBC1-0D646E0D062D}"/>
              </a:ext>
            </a:extLst>
          </p:cNvPr>
          <p:cNvGrpSpPr/>
          <p:nvPr/>
        </p:nvGrpSpPr>
        <p:grpSpPr>
          <a:xfrm>
            <a:off x="1095459" y="3147814"/>
            <a:ext cx="2163756" cy="1636276"/>
            <a:chOff x="2556694" y="839242"/>
            <a:chExt cx="2163756" cy="1636276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90C7B58-913B-442F-BDE0-34E24431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8175" y="843558"/>
              <a:ext cx="1220795" cy="1258441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A5DAEB3-2DD3-47B1-A645-7246C9643349}"/>
                </a:ext>
              </a:extLst>
            </p:cNvPr>
            <p:cNvSpPr txBox="1"/>
            <p:nvPr/>
          </p:nvSpPr>
          <p:spPr>
            <a:xfrm>
              <a:off x="2556694" y="2075408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 err="1"/>
                <a:t>Asaph</a:t>
              </a:r>
              <a:r>
                <a:rPr lang="it-IT" sz="1000" dirty="0"/>
                <a:t> Hall </a:t>
              </a:r>
            </a:p>
            <a:p>
              <a:pPr algn="ctr" defTabSz="457200" latinLnBrk="0"/>
              <a:r>
                <a:rPr lang="it-IT" sz="1000" dirty="0"/>
                <a:t>(15/10/1829 – 22/11/1907)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27E6042-CB33-4578-B36C-792D5F10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1752" y="839242"/>
              <a:ext cx="367405" cy="187846"/>
            </a:xfrm>
            <a:prstGeom prst="rect">
              <a:avLst/>
            </a:prstGeom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D11894-88A2-4B9D-BDFE-8D92E8C252D5}"/>
              </a:ext>
            </a:extLst>
          </p:cNvPr>
          <p:cNvSpPr txBox="1"/>
          <p:nvPr/>
        </p:nvSpPr>
        <p:spPr>
          <a:xfrm>
            <a:off x="323528" y="658423"/>
            <a:ext cx="488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Phobos e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Deimos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Asteroidi catturati dall’orbita di Marte;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L’orbita di Phobos si riduce di 2 metri per secolo;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1A3CB1E-F085-4EEA-8B69-8828430C31E3}"/>
              </a:ext>
            </a:extLst>
          </p:cNvPr>
          <p:cNvSpPr txBox="1"/>
          <p:nvPr/>
        </p:nvSpPr>
        <p:spPr>
          <a:xfrm>
            <a:off x="288167" y="1561944"/>
            <a:ext cx="488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Phobos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Cratere di 9,5 km (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Stickney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);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49CDE07-B0D0-46DA-A1BD-4F0E4F38C770}"/>
              </a:ext>
            </a:extLst>
          </p:cNvPr>
          <p:cNvSpPr txBox="1"/>
          <p:nvPr/>
        </p:nvSpPr>
        <p:spPr>
          <a:xfrm>
            <a:off x="288166" y="2129490"/>
            <a:ext cx="488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Deimos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Superficie coperta di polvere e rocce</a:t>
            </a:r>
          </a:p>
        </p:txBody>
      </p:sp>
    </p:spTree>
    <p:extLst>
      <p:ext uri="{BB962C8B-B14F-4D97-AF65-F5344CB8AC3E}">
        <p14:creationId xmlns:p14="http://schemas.microsoft.com/office/powerpoint/2010/main" val="26506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 </a:t>
            </a:r>
            <a:r>
              <a:rPr lang="en-US" altLang="ko-KR" sz="40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pianeti</a:t>
            </a:r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 del Sistema Solare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4770537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+mj-lt"/>
              <a:buAutoNum type="arabicPeriod" startAt="2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Sonde</a:t>
            </a:r>
          </a:p>
          <a:p>
            <a:pPr defTabSz="457200" latinLnBrk="0">
              <a:buFont typeface="+mj-lt"/>
              <a:buAutoNum type="arabicPeriod" startAt="2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Satelliti di Marte: Phobos e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Deimos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Fascia di Asteroidi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Giove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Caratteristiche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Satelliti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Saturno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Anelli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Satelliti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Urano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Nettuno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Plutone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Caratteristiche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Definizione di pianeta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Rotazione dei pianeti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Moto retrogrado</a:t>
            </a: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>
            <a:hlinkClick r:id="rId3" action="ppaction://hlinksldjump"/>
          </p:cNvPr>
          <p:cNvSpPr/>
          <p:nvPr/>
        </p:nvSpPr>
        <p:spPr>
          <a:xfrm>
            <a:off x="7233766" y="12368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4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 destra 43">
            <a:hlinkClick r:id="rId5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hlinkClick r:id="rId6" action="ppaction://hlinksldjump"/>
          </p:cNvPr>
          <p:cNvSpPr/>
          <p:nvPr/>
        </p:nvSpPr>
        <p:spPr>
          <a:xfrm>
            <a:off x="7234911" y="211555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>
            <a:hlinkClick r:id="rId7" action="ppaction://hlinksldjump"/>
          </p:cNvPr>
          <p:cNvSpPr/>
          <p:nvPr/>
        </p:nvSpPr>
        <p:spPr>
          <a:xfrm>
            <a:off x="7234911" y="242049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8" action="ppaction://hlinksldjump"/>
          </p:cNvPr>
          <p:cNvSpPr/>
          <p:nvPr/>
        </p:nvSpPr>
        <p:spPr>
          <a:xfrm>
            <a:off x="7229181" y="27217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9" action="ppaction://hlinksldjump"/>
          </p:cNvPr>
          <p:cNvSpPr/>
          <p:nvPr/>
        </p:nvSpPr>
        <p:spPr>
          <a:xfrm>
            <a:off x="7234911" y="300159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10" action="ppaction://hlinksldjump"/>
          </p:cNvPr>
          <p:cNvSpPr/>
          <p:nvPr/>
        </p:nvSpPr>
        <p:spPr>
          <a:xfrm>
            <a:off x="7241787" y="329808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a destra 49">
            <a:hlinkClick r:id="rId11" action="ppaction://hlinksldjump"/>
          </p:cNvPr>
          <p:cNvSpPr/>
          <p:nvPr/>
        </p:nvSpPr>
        <p:spPr>
          <a:xfrm>
            <a:off x="7241787" y="360302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12" action="ppaction://hlinksldjump"/>
          </p:cNvPr>
          <p:cNvSpPr/>
          <p:nvPr/>
        </p:nvSpPr>
        <p:spPr>
          <a:xfrm>
            <a:off x="7242933" y="38973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13" action="ppaction://hlinksldjump"/>
          </p:cNvPr>
          <p:cNvSpPr/>
          <p:nvPr/>
        </p:nvSpPr>
        <p:spPr>
          <a:xfrm>
            <a:off x="7241787" y="418412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4" action="ppaction://hlinksldjump"/>
          </p:cNvPr>
          <p:cNvSpPr/>
          <p:nvPr/>
        </p:nvSpPr>
        <p:spPr>
          <a:xfrm>
            <a:off x="7242933" y="448778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Fascia di asteroidi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412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Caratteristiche: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Sono corpi che non si sono mai aggregati per l’attrazione gravitazionale dal Sole e di Giove;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200 corpi superano i 100 km;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2,8</m:t>
                    </m:r>
                  </m:oMath>
                </a14:m>
                <a:r>
                  <a:rPr lang="it-IT" sz="1600" dirty="0"/>
                  <a:t> U.A. n=24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blipFill>
                <a:blip r:embed="rId4"/>
                <a:stretch>
                  <a:fillRect l="-2802" t="-3030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>
            <a:extLst>
              <a:ext uri="{FF2B5EF4-FFF2-40B4-BE49-F238E27FC236}">
                <a16:creationId xmlns:a16="http://schemas.microsoft.com/office/drawing/2014/main" id="{AF34E94E-B638-43A8-BBDE-2D6B6E3BAD66}"/>
              </a:ext>
            </a:extLst>
          </p:cNvPr>
          <p:cNvSpPr/>
          <p:nvPr/>
        </p:nvSpPr>
        <p:spPr>
          <a:xfrm>
            <a:off x="1115616" y="1131590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CBC4E46-85F5-4293-B86C-A99238CFC9A5}"/>
              </a:ext>
            </a:extLst>
          </p:cNvPr>
          <p:cNvGrpSpPr/>
          <p:nvPr/>
        </p:nvGrpSpPr>
        <p:grpSpPr>
          <a:xfrm>
            <a:off x="7164288" y="2511434"/>
            <a:ext cx="2163756" cy="1891750"/>
            <a:chOff x="5177938" y="2749762"/>
            <a:chExt cx="2163756" cy="189175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BAE39AE1-204E-4747-AA6C-C47D3DAA6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0112" y="2749762"/>
              <a:ext cx="1359408" cy="1511808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B8FF5C1-B345-4498-A3E1-C0C075F557A3}"/>
                </a:ext>
              </a:extLst>
            </p:cNvPr>
            <p:cNvSpPr txBox="1"/>
            <p:nvPr/>
          </p:nvSpPr>
          <p:spPr>
            <a:xfrm>
              <a:off x="5177938" y="4241402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Giuseppe Piazzi</a:t>
              </a:r>
            </a:p>
            <a:p>
              <a:pPr algn="ctr" defTabSz="457200" latinLnBrk="0"/>
              <a:r>
                <a:rPr lang="it-IT" sz="1000" dirty="0"/>
                <a:t>(16/07/1746 – 22/07/1826)</a:t>
              </a: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BB2C5992-3416-4383-9268-C2A62182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9264" y="2758191"/>
              <a:ext cx="299096" cy="185647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9626AF3-043B-43EB-B500-2FAABEB65DAC}"/>
              </a:ext>
            </a:extLst>
          </p:cNvPr>
          <p:cNvGrpSpPr/>
          <p:nvPr/>
        </p:nvGrpSpPr>
        <p:grpSpPr>
          <a:xfrm>
            <a:off x="7202646" y="624615"/>
            <a:ext cx="2171346" cy="1586710"/>
            <a:chOff x="4992942" y="3124374"/>
            <a:chExt cx="2171346" cy="158671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3D90505-9A70-4513-B4DD-8F0E67F9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2909" y="3124374"/>
              <a:ext cx="1391412" cy="1374648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5E6A543-B278-4521-ABDD-C09FA6AF7BE3}"/>
                </a:ext>
              </a:extLst>
            </p:cNvPr>
            <p:cNvSpPr txBox="1"/>
            <p:nvPr/>
          </p:nvSpPr>
          <p:spPr>
            <a:xfrm>
              <a:off x="4992942" y="4464863"/>
              <a:ext cx="21713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Cerere (credit: Nasa)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9B4D943-1D88-4B74-AE59-AE9581BEE5C2}"/>
              </a:ext>
            </a:extLst>
          </p:cNvPr>
          <p:cNvGrpSpPr/>
          <p:nvPr/>
        </p:nvGrpSpPr>
        <p:grpSpPr>
          <a:xfrm>
            <a:off x="3770636" y="3318955"/>
            <a:ext cx="3821977" cy="1624047"/>
            <a:chOff x="-111059" y="6163009"/>
            <a:chExt cx="3821977" cy="162404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B8D7918-5B68-4205-8302-010C06C76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5412" y="6163009"/>
              <a:ext cx="2736342" cy="1344168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44F5A40-F9A1-49AD-8B38-39097674F62B}"/>
                </a:ext>
              </a:extLst>
            </p:cNvPr>
            <p:cNvSpPr txBox="1"/>
            <p:nvPr/>
          </p:nvSpPr>
          <p:spPr>
            <a:xfrm>
              <a:off x="-111059" y="7540835"/>
              <a:ext cx="38219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I 4 asteroidi principali (credit: media </a:t>
              </a:r>
              <a:r>
                <a:rPr lang="it-IT" sz="1000" dirty="0" err="1"/>
                <a:t>inaf</a:t>
              </a:r>
              <a:r>
                <a:rPr lang="it-IT" sz="10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6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309 L 0.04982 0.019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Giove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41219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Appare grande e luminoso: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Non ha una superficie solida;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Le nuvole cambiano continuamente;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L’equatore è rigonfio per via della forte velocità di rotazione;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gigante gassoso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778,3 milioni di km (min: 740,9 ; max: 815,7)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11,86 anni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9 h 50 m 30 s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142984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sopra le nuvole: -110°C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5,</m:t>
                    </m:r>
                  </m:oMath>
                </a14:m>
                <a:r>
                  <a:rPr lang="it-IT" sz="1600" dirty="0"/>
                  <a:t>2 U.A. n=48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blipFill>
                <a:blip r:embed="rId4"/>
                <a:stretch>
                  <a:fillRect l="-2802" t="-3030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o 11">
            <a:extLst>
              <a:ext uri="{FF2B5EF4-FFF2-40B4-BE49-F238E27FC236}">
                <a16:creationId xmlns:a16="http://schemas.microsoft.com/office/drawing/2014/main" id="{9B9734D7-7C6F-4208-83BB-4BB5AA63E227}"/>
              </a:ext>
            </a:extLst>
          </p:cNvPr>
          <p:cNvGrpSpPr/>
          <p:nvPr/>
        </p:nvGrpSpPr>
        <p:grpSpPr>
          <a:xfrm>
            <a:off x="7236296" y="2418191"/>
            <a:ext cx="2163756" cy="1526371"/>
            <a:chOff x="7236296" y="2418191"/>
            <a:chExt cx="2163756" cy="1526371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236296" y="3698341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Giove (credit: NASA)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09510C7-0DB7-4390-BD00-DD2E60C9D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285" t="5343" b="1"/>
            <a:stretch/>
          </p:blipFill>
          <p:spPr>
            <a:xfrm>
              <a:off x="7650330" y="2418191"/>
              <a:ext cx="1335687" cy="1309762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40E5BC1-D7C9-49D7-9DEF-AF5007B212BE}"/>
              </a:ext>
            </a:extLst>
          </p:cNvPr>
          <p:cNvGrpSpPr/>
          <p:nvPr/>
        </p:nvGrpSpPr>
        <p:grpSpPr>
          <a:xfrm>
            <a:off x="4632556" y="2379675"/>
            <a:ext cx="2901601" cy="2516140"/>
            <a:chOff x="4632556" y="2379675"/>
            <a:chExt cx="2901601" cy="251614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C145183-3F14-4724-BA54-A7081D040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4611"/>
            <a:stretch/>
          </p:blipFill>
          <p:spPr>
            <a:xfrm>
              <a:off x="4632556" y="2379675"/>
              <a:ext cx="2901601" cy="2120833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9A50B0E1-4CB4-4C2C-9338-6C9F5A32F7F2}"/>
                </a:ext>
              </a:extLst>
            </p:cNvPr>
            <p:cNvSpPr txBox="1"/>
            <p:nvPr/>
          </p:nvSpPr>
          <p:spPr>
            <a:xfrm>
              <a:off x="4819998" y="4495705"/>
              <a:ext cx="2582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Giove ripreso all’infrarosso dal James Webb </a:t>
              </a:r>
              <a:r>
                <a:rPr lang="it-IT" sz="1000" dirty="0" err="1"/>
                <a:t>Telescope</a:t>
              </a:r>
              <a:r>
                <a:rPr lang="it-IT" sz="1000" dirty="0"/>
                <a:t>  (</a:t>
              </a:r>
              <a:r>
                <a:rPr lang="it-IT" sz="1000" dirty="0" err="1"/>
                <a:t>nasawebbtelescope</a:t>
              </a:r>
              <a:r>
                <a:rPr lang="it-IT" sz="1000" dirty="0"/>
                <a:t>)</a:t>
              </a:r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AF34E94E-B638-43A8-BBDE-2D6B6E3BAD66}"/>
              </a:ext>
            </a:extLst>
          </p:cNvPr>
          <p:cNvSpPr/>
          <p:nvPr/>
        </p:nvSpPr>
        <p:spPr>
          <a:xfrm>
            <a:off x="1115616" y="1131590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9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309 L 0.08923 0.11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Giove: caratteristiche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9B9734D7-7C6F-4208-83BB-4BB5AA63E227}"/>
              </a:ext>
            </a:extLst>
          </p:cNvPr>
          <p:cNvGrpSpPr/>
          <p:nvPr/>
        </p:nvGrpSpPr>
        <p:grpSpPr>
          <a:xfrm>
            <a:off x="7236296" y="2418191"/>
            <a:ext cx="2163756" cy="1526371"/>
            <a:chOff x="7236296" y="2418191"/>
            <a:chExt cx="2163756" cy="1526371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236296" y="3698341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Giove (credit: NASA)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09510C7-0DB7-4390-BD00-DD2E60C9D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285" t="5343" b="1"/>
            <a:stretch/>
          </p:blipFill>
          <p:spPr>
            <a:xfrm>
              <a:off x="7650330" y="2418191"/>
              <a:ext cx="1335687" cy="1309762"/>
            </a:xfrm>
            <a:prstGeom prst="rect">
              <a:avLst/>
            </a:prstGeom>
          </p:spPr>
        </p:pic>
      </p:grp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8761027-010D-40F7-BD6A-5B2FC23C9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8" y="2103374"/>
            <a:ext cx="4686300" cy="286645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315666-7729-4B9D-8158-35CC0DD93903}"/>
              </a:ext>
            </a:extLst>
          </p:cNvPr>
          <p:cNvSpPr txBox="1"/>
          <p:nvPr/>
        </p:nvSpPr>
        <p:spPr>
          <a:xfrm>
            <a:off x="291928" y="522429"/>
            <a:ext cx="48730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Composizione: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Atmosfera: idrogeno ed elio;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All’interno della superficie l’atmosfera diventa più densa fino a diventare liquida;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fanghiglia tra atmosfera e nucleo;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nucleo denso (forse roccioso) con densità 10-50 volte rispetto la Terra</a:t>
            </a: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F71C733E-5FB2-4DB4-ACE6-95207A500988}"/>
              </a:ext>
            </a:extLst>
          </p:cNvPr>
          <p:cNvSpPr/>
          <p:nvPr/>
        </p:nvSpPr>
        <p:spPr>
          <a:xfrm>
            <a:off x="5045387" y="2112620"/>
            <a:ext cx="288032" cy="28664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3F73645-8307-4DC6-83CF-302006106558}"/>
              </a:ext>
            </a:extLst>
          </p:cNvPr>
          <p:cNvSpPr txBox="1"/>
          <p:nvPr/>
        </p:nvSpPr>
        <p:spPr>
          <a:xfrm>
            <a:off x="5370670" y="1939997"/>
            <a:ext cx="3789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Fasce: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alternanza: causata dai gas atmosferici che salgono e scendono;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Colorazione: non è stata definita la chimica;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57854C8-9482-4ECF-9103-F70E8283FBEA}"/>
              </a:ext>
            </a:extLst>
          </p:cNvPr>
          <p:cNvGrpSpPr/>
          <p:nvPr/>
        </p:nvGrpSpPr>
        <p:grpSpPr>
          <a:xfrm>
            <a:off x="4535996" y="624615"/>
            <a:ext cx="4529873" cy="1992491"/>
            <a:chOff x="4456144" y="2853268"/>
            <a:chExt cx="4529873" cy="199249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AB0B2B8-833C-41C6-964C-F72504EA3A31}"/>
                </a:ext>
              </a:extLst>
            </p:cNvPr>
            <p:cNvGrpSpPr/>
            <p:nvPr/>
          </p:nvGrpSpPr>
          <p:grpSpPr>
            <a:xfrm>
              <a:off x="6403401" y="2901494"/>
              <a:ext cx="2582616" cy="1593694"/>
              <a:chOff x="5981270" y="3250286"/>
              <a:chExt cx="2582616" cy="1593694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589F1264-523E-42A9-83BC-10947E2D3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81271" y="3250286"/>
                <a:ext cx="2582615" cy="1199508"/>
              </a:xfrm>
              <a:prstGeom prst="rect">
                <a:avLst/>
              </a:prstGeom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85CDDF9-6A73-4F93-9F4E-E3586FD57A84}"/>
                  </a:ext>
                </a:extLst>
              </p:cNvPr>
              <p:cNvSpPr txBox="1"/>
              <p:nvPr/>
            </p:nvSpPr>
            <p:spPr>
              <a:xfrm>
                <a:off x="5981270" y="4443870"/>
                <a:ext cx="25826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Cometa Shoemaker-Levy (https://www2.jpl.nasa.gov/)</a:t>
                </a:r>
              </a:p>
            </p:txBody>
          </p:sp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93B1894F-2805-4950-B75D-CD33E92558F0}"/>
                </a:ext>
              </a:extLst>
            </p:cNvPr>
            <p:cNvGrpSpPr/>
            <p:nvPr/>
          </p:nvGrpSpPr>
          <p:grpSpPr>
            <a:xfrm>
              <a:off x="4456144" y="2853268"/>
              <a:ext cx="2582616" cy="1992491"/>
              <a:chOff x="4456144" y="2853268"/>
              <a:chExt cx="2582616" cy="1992491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5FADF52B-A65F-4BAF-9B4D-95DD72DF1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2422" y="2853268"/>
                <a:ext cx="1250061" cy="1641920"/>
              </a:xfrm>
              <a:prstGeom prst="rect">
                <a:avLst/>
              </a:prstGeom>
            </p:spPr>
          </p:pic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91B0965-1B78-4B16-AEEE-AA4D594B0666}"/>
                  </a:ext>
                </a:extLst>
              </p:cNvPr>
              <p:cNvSpPr txBox="1"/>
              <p:nvPr/>
            </p:nvSpPr>
            <p:spPr>
              <a:xfrm>
                <a:off x="4456144" y="4445649"/>
                <a:ext cx="25826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Cometa Shoemaker-Levy (https://www2.jpl.nasa.gov/)</a:t>
                </a:r>
              </a:p>
            </p:txBody>
          </p:sp>
        </p:grp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7D31AA-6555-44D2-AECA-3FFB0969FF59}"/>
              </a:ext>
            </a:extLst>
          </p:cNvPr>
          <p:cNvSpPr txBox="1"/>
          <p:nvPr/>
        </p:nvSpPr>
        <p:spPr>
          <a:xfrm>
            <a:off x="5298594" y="3704713"/>
            <a:ext cx="2161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 Shoemaker-Levy: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Zolfo;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Solfuro di carbonio;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Ammoniaca;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Acido solfidrico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6EACF00-5B76-45B3-8C45-72BEA4D76CB0}"/>
              </a:ext>
            </a:extLst>
          </p:cNvPr>
          <p:cNvSpPr txBox="1"/>
          <p:nvPr/>
        </p:nvSpPr>
        <p:spPr>
          <a:xfrm>
            <a:off x="5298594" y="2941277"/>
            <a:ext cx="36427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Grande Macchia Rossa: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Tempesta gigantesca;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Scoperta da Giandomenico Cassini;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24000-40000 km da est a ovest;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12000-14000 km da nord a sud</a:t>
            </a:r>
          </a:p>
        </p:txBody>
      </p:sp>
    </p:spTree>
    <p:extLst>
      <p:ext uri="{BB962C8B-B14F-4D97-AF65-F5344CB8AC3E}">
        <p14:creationId xmlns:p14="http://schemas.microsoft.com/office/powerpoint/2010/main" val="25375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1.38889E-6 -0.337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29" grpId="1"/>
      <p:bldP spid="3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Satelliti di </a:t>
            </a:r>
            <a:r>
              <a:rPr lang="it-IT" sz="2400" b="1" i="1">
                <a:solidFill>
                  <a:srgbClr val="C00000"/>
                </a:solidFill>
              </a:rPr>
              <a:t>Giove: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274AF0-2D21-406E-A100-0658DDCB8458}"/>
              </a:ext>
            </a:extLst>
          </p:cNvPr>
          <p:cNvSpPr txBox="1"/>
          <p:nvPr/>
        </p:nvSpPr>
        <p:spPr>
          <a:xfrm>
            <a:off x="5592263" y="1240194"/>
            <a:ext cx="321161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 Giove: da 422000 km a 1880000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da 1,77 a 16,7 giorni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alla superficie: -155°C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D11894-88A2-4B9D-BDFE-8D92E8C252D5}"/>
              </a:ext>
            </a:extLst>
          </p:cNvPr>
          <p:cNvSpPr txBox="1"/>
          <p:nvPr/>
        </p:nvSpPr>
        <p:spPr>
          <a:xfrm>
            <a:off x="323528" y="650076"/>
            <a:ext cx="526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Io: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superficie coperta di rocce nere misto a zolfo.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caldere e colate laviche;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Aree attive con presenza di camini;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1A3CB1E-F085-4EEA-8B69-8828430C31E3}"/>
              </a:ext>
            </a:extLst>
          </p:cNvPr>
          <p:cNvSpPr txBox="1"/>
          <p:nvPr/>
        </p:nvSpPr>
        <p:spPr>
          <a:xfrm>
            <a:off x="5980784" y="641094"/>
            <a:ext cx="488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Ipotesi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Sono nati insieme a Giove;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E220601-B215-427C-8C50-7DA72E3D3BF8}"/>
              </a:ext>
            </a:extLst>
          </p:cNvPr>
          <p:cNvGrpSpPr/>
          <p:nvPr/>
        </p:nvGrpSpPr>
        <p:grpSpPr>
          <a:xfrm>
            <a:off x="5785022" y="2850248"/>
            <a:ext cx="3107458" cy="2208637"/>
            <a:chOff x="5142559" y="2104257"/>
            <a:chExt cx="3107458" cy="2208637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F2DB598-5CBE-4837-BC6E-AA1A3A74DDE1}"/>
                </a:ext>
              </a:extLst>
            </p:cNvPr>
            <p:cNvSpPr txBox="1"/>
            <p:nvPr/>
          </p:nvSpPr>
          <p:spPr>
            <a:xfrm>
              <a:off x="5210818" y="4066673"/>
              <a:ext cx="3039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Confronto lune di Giove con la Terra e la Luna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D7DCA2D-2470-4090-B381-EFBBC7F4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559" y="2104257"/>
              <a:ext cx="3039199" cy="2002820"/>
            </a:xfrm>
            <a:prstGeom prst="rect">
              <a:avLst/>
            </a:prstGeom>
          </p:spPr>
        </p:pic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C04CCE14-B7F6-4DB1-AC9D-C292274F997C}"/>
              </a:ext>
            </a:extLst>
          </p:cNvPr>
          <p:cNvGrpSpPr/>
          <p:nvPr/>
        </p:nvGrpSpPr>
        <p:grpSpPr>
          <a:xfrm>
            <a:off x="3563888" y="3383154"/>
            <a:ext cx="2835707" cy="1488790"/>
            <a:chOff x="4854943" y="3082619"/>
            <a:chExt cx="2835707" cy="1488790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337CFA1-8060-41AB-9562-290776E6C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5" r="11565" b="40456"/>
            <a:stretch/>
          </p:blipFill>
          <p:spPr>
            <a:xfrm>
              <a:off x="5785705" y="3082619"/>
              <a:ext cx="1008113" cy="1057903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D75D73C-97DD-4618-A57C-201CC7EEF7F0}"/>
                </a:ext>
              </a:extLst>
            </p:cNvPr>
            <p:cNvSpPr txBox="1"/>
            <p:nvPr/>
          </p:nvSpPr>
          <p:spPr>
            <a:xfrm>
              <a:off x="4854943" y="4140522"/>
              <a:ext cx="28357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Galileo Galilei</a:t>
              </a:r>
            </a:p>
            <a:p>
              <a:pPr algn="ctr"/>
              <a:r>
                <a:rPr lang="it-IT" sz="1050" dirty="0"/>
                <a:t>(15/02/1564-08/01/1642)</a:t>
              </a:r>
            </a:p>
          </p:txBody>
        </p: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B522576C-D517-4C43-99E3-BED04A9E5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0998" y="3082619"/>
              <a:ext cx="299096" cy="202895"/>
            </a:xfrm>
            <a:prstGeom prst="rect">
              <a:avLst/>
            </a:prstGeom>
          </p:spPr>
        </p:pic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D533221-38D0-4D1E-AE82-2AB4C00096D9}"/>
              </a:ext>
            </a:extLst>
          </p:cNvPr>
          <p:cNvSpPr txBox="1"/>
          <p:nvPr/>
        </p:nvSpPr>
        <p:spPr>
          <a:xfrm>
            <a:off x="264627" y="1656704"/>
            <a:ext cx="4906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Europa: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ricoperto da ghiacci (spesso 1 km) e perfettamente sferico;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Le tracce rosse sono residui di acqua evaporata;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energia geotermica che scalda l’acqua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7984229-5A4F-467E-87C2-41A02A3A785D}"/>
              </a:ext>
            </a:extLst>
          </p:cNvPr>
          <p:cNvSpPr txBox="1"/>
          <p:nvPr/>
        </p:nvSpPr>
        <p:spPr>
          <a:xfrm>
            <a:off x="248282" y="2575596"/>
            <a:ext cx="41781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Ganimede: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Più grande di Mercurio;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1/3 è di colore scuro e pieno di crateri;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2/3 superficie chiara con meno crateri;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Nucleo di ferro che produce un campo magnetico;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8BF10A6-240C-49F6-91B2-2406F4E6DA1C}"/>
              </a:ext>
            </a:extLst>
          </p:cNvPr>
          <p:cNvSpPr txBox="1"/>
          <p:nvPr/>
        </p:nvSpPr>
        <p:spPr>
          <a:xfrm>
            <a:off x="264627" y="3792128"/>
            <a:ext cx="40356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Callisto: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Molto simile a Ganimede;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Non ha un nucleo di ferro;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oceano di acqua salata sotto la superficie;</a:t>
            </a:r>
          </a:p>
        </p:txBody>
      </p:sp>
    </p:spTree>
    <p:extLst>
      <p:ext uri="{BB962C8B-B14F-4D97-AF65-F5344CB8AC3E}">
        <p14:creationId xmlns:p14="http://schemas.microsoft.com/office/powerpoint/2010/main" val="32734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Saturno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4121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Appare grande e luminoso: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Non ha una superficie solida;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Facilmente riconoscibile la presenza degli anelli;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gigante gassoso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1427 milioni di km (min: 1347 ; max: 1507)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29,5 anni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10 h 13 m 23 s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120000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sopra le nuvole: -140°C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1907704" y="1707949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96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it-IT" sz="1600" dirty="0"/>
                  <a:t> U.A. n=96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blipFill>
                <a:blip r:embed="rId5"/>
                <a:stretch>
                  <a:fillRect l="-2802" t="-3030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>
            <a:extLst>
              <a:ext uri="{FF2B5EF4-FFF2-40B4-BE49-F238E27FC236}">
                <a16:creationId xmlns:a16="http://schemas.microsoft.com/office/drawing/2014/main" id="{77D4CB5E-F81C-425B-9A36-8963542E45B9}"/>
              </a:ext>
            </a:extLst>
          </p:cNvPr>
          <p:cNvGrpSpPr/>
          <p:nvPr/>
        </p:nvGrpSpPr>
        <p:grpSpPr>
          <a:xfrm>
            <a:off x="7198460" y="2684288"/>
            <a:ext cx="2163756" cy="1269521"/>
            <a:chOff x="7198460" y="2684288"/>
            <a:chExt cx="2163756" cy="1269521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198460" y="3707588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 err="1"/>
                <a:t>Saturn</a:t>
              </a:r>
              <a:r>
                <a:rPr lang="it-IT" sz="1000" dirty="0"/>
                <a:t> (credit: NASA)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BE6FF15-B65B-4BB1-8141-DCF357C21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823" t="10620" r="10703" b="15001"/>
            <a:stretch/>
          </p:blipFill>
          <p:spPr>
            <a:xfrm>
              <a:off x="7480919" y="2684288"/>
              <a:ext cx="1598838" cy="1023300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92D9DD-BB18-46D0-8352-F8EF5E2657CE}"/>
              </a:ext>
            </a:extLst>
          </p:cNvPr>
          <p:cNvSpPr txBox="1"/>
          <p:nvPr/>
        </p:nvSpPr>
        <p:spPr>
          <a:xfrm>
            <a:off x="278743" y="3531330"/>
            <a:ext cx="41219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Composizione: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96% idrogeno;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3% elio;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0,4% metano;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B212189-DDD2-4D53-ADAD-947BF3FD7365}"/>
              </a:ext>
            </a:extLst>
          </p:cNvPr>
          <p:cNvGrpSpPr/>
          <p:nvPr/>
        </p:nvGrpSpPr>
        <p:grpSpPr>
          <a:xfrm>
            <a:off x="4940509" y="2536254"/>
            <a:ext cx="2168230" cy="2566067"/>
            <a:chOff x="4940509" y="2536254"/>
            <a:chExt cx="2168230" cy="2566067"/>
          </a:xfrm>
        </p:grpSpPr>
        <p:pic>
          <p:nvPicPr>
            <p:cNvPr id="6" name="Immagine 5" descr="Immagine che contiene stella, oggetto da esterni&#10;&#10;Descrizione generata automaticamente">
              <a:extLst>
                <a:ext uri="{FF2B5EF4-FFF2-40B4-BE49-F238E27FC236}">
                  <a16:creationId xmlns:a16="http://schemas.microsoft.com/office/drawing/2014/main" id="{45B5F549-9B61-45A8-B5A4-E939D16F1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947" y="2536254"/>
              <a:ext cx="2145792" cy="2145792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D5F17CA-81AA-4E0F-AA3C-95B549C1B885}"/>
                </a:ext>
              </a:extLst>
            </p:cNvPr>
            <p:cNvSpPr txBox="1"/>
            <p:nvPr/>
          </p:nvSpPr>
          <p:spPr>
            <a:xfrm>
              <a:off x="4940509" y="4702211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Polo di Saturno di forma esagonale (credit: universoastronomia.com)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99EB94D-557A-5E0D-C135-FE882483662E}"/>
              </a:ext>
            </a:extLst>
          </p:cNvPr>
          <p:cNvGrpSpPr/>
          <p:nvPr/>
        </p:nvGrpSpPr>
        <p:grpSpPr>
          <a:xfrm>
            <a:off x="6483343" y="3319039"/>
            <a:ext cx="464921" cy="1269540"/>
            <a:chOff x="6483343" y="3319039"/>
            <a:chExt cx="464921" cy="1269540"/>
          </a:xfrm>
        </p:grpSpPr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57AC90B4-BF7B-2187-8C5B-6D87665E403B}"/>
                </a:ext>
              </a:extLst>
            </p:cNvPr>
            <p:cNvCxnSpPr/>
            <p:nvPr/>
          </p:nvCxnSpPr>
          <p:spPr>
            <a:xfrm flipV="1">
              <a:off x="6516216" y="3707588"/>
              <a:ext cx="432048" cy="59235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3BCE0CC-0968-A3DB-D958-311CB88F7D54}"/>
                </a:ext>
              </a:extLst>
            </p:cNvPr>
            <p:cNvSpPr txBox="1"/>
            <p:nvPr/>
          </p:nvSpPr>
          <p:spPr>
            <a:xfrm rot="18449344">
              <a:off x="5979378" y="3823004"/>
              <a:ext cx="12695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</a:rPr>
                <a:t>14k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65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308 L 0.08125 -0.0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-3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8" grpId="1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Saturno: anelli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gigante gassoso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1427 milioni di km (min: 1347 ; max: 1507)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29,5 anni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10 h 13 m 23 s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120000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sopra le nuvole: -140°C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1907704" y="1707949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96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it-IT" sz="1600" dirty="0"/>
                  <a:t> U.A. a=96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2819763" cy="392287"/>
              </a:xfrm>
              <a:prstGeom prst="rect">
                <a:avLst/>
              </a:prstGeom>
              <a:blipFill>
                <a:blip r:embed="rId4"/>
                <a:stretch>
                  <a:fillRect l="-2802" t="-3030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>
            <a:extLst>
              <a:ext uri="{FF2B5EF4-FFF2-40B4-BE49-F238E27FC236}">
                <a16:creationId xmlns:a16="http://schemas.microsoft.com/office/drawing/2014/main" id="{77D4CB5E-F81C-425B-9A36-8963542E45B9}"/>
              </a:ext>
            </a:extLst>
          </p:cNvPr>
          <p:cNvGrpSpPr/>
          <p:nvPr/>
        </p:nvGrpSpPr>
        <p:grpSpPr>
          <a:xfrm>
            <a:off x="7198499" y="3873979"/>
            <a:ext cx="2163756" cy="1269521"/>
            <a:chOff x="7198460" y="2684288"/>
            <a:chExt cx="2163756" cy="1269521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198460" y="3707588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 err="1"/>
                <a:t>Saturn</a:t>
              </a:r>
              <a:r>
                <a:rPr lang="it-IT" sz="1000" dirty="0"/>
                <a:t> (credit: NASA)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BE6FF15-B65B-4BB1-8141-DCF357C21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823" t="10620" r="10703" b="15001"/>
            <a:stretch/>
          </p:blipFill>
          <p:spPr>
            <a:xfrm>
              <a:off x="7480919" y="2684288"/>
              <a:ext cx="1598838" cy="1023300"/>
            </a:xfrm>
            <a:prstGeom prst="rect">
              <a:avLst/>
            </a:prstGeom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BEC33286-8EB2-41EE-9457-39328E974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76" y="2044904"/>
            <a:ext cx="8909780" cy="1908905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05975ADE-02E9-45A3-A11D-5F0435D15AC5}"/>
              </a:ext>
            </a:extLst>
          </p:cNvPr>
          <p:cNvGrpSpPr/>
          <p:nvPr/>
        </p:nvGrpSpPr>
        <p:grpSpPr>
          <a:xfrm>
            <a:off x="242132" y="1696707"/>
            <a:ext cx="8603442" cy="2731836"/>
            <a:chOff x="242132" y="1696707"/>
            <a:chExt cx="8603442" cy="2731836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17E457C-D70A-40BC-8F12-CDD6992D4392}"/>
                </a:ext>
              </a:extLst>
            </p:cNvPr>
            <p:cNvSpPr txBox="1"/>
            <p:nvPr/>
          </p:nvSpPr>
          <p:spPr>
            <a:xfrm>
              <a:off x="7607915" y="1696707"/>
              <a:ext cx="123765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Enke </a:t>
              </a:r>
              <a:r>
                <a:rPr lang="it-IT" sz="1200" dirty="0" err="1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Division</a:t>
              </a:r>
              <a:endParaRPr lang="it-IT" sz="1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23FD7025-9D12-4AF7-ADA0-832194A0A853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8172400" y="1973706"/>
              <a:ext cx="54345" cy="8309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12E3E0F-2A38-489B-BC00-B82D0B289269}"/>
                </a:ext>
              </a:extLst>
            </p:cNvPr>
            <p:cNvSpPr txBox="1"/>
            <p:nvPr/>
          </p:nvSpPr>
          <p:spPr>
            <a:xfrm>
              <a:off x="5423607" y="4151544"/>
              <a:ext cx="1380641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Cassini </a:t>
              </a:r>
              <a:r>
                <a:rPr lang="it-IT" sz="1200" dirty="0" err="1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Division</a:t>
              </a:r>
              <a:endParaRPr lang="it-IT" sz="1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7D31B35D-B9F4-496F-8119-03CA56E68746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V="1">
              <a:off x="6113928" y="3027421"/>
              <a:ext cx="42248" cy="112412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arentesi graffa chiusa 23">
              <a:extLst>
                <a:ext uri="{FF2B5EF4-FFF2-40B4-BE49-F238E27FC236}">
                  <a16:creationId xmlns:a16="http://schemas.microsoft.com/office/drawing/2014/main" id="{D955FD9F-C432-470E-B5EF-8D97A5684526}"/>
                </a:ext>
              </a:extLst>
            </p:cNvPr>
            <p:cNvSpPr/>
            <p:nvPr/>
          </p:nvSpPr>
          <p:spPr>
            <a:xfrm rot="5400000">
              <a:off x="7101111" y="2346894"/>
              <a:ext cx="504056" cy="1817863"/>
            </a:xfrm>
            <a:prstGeom prst="rightBrac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Parentesi graffa chiusa 26">
              <a:extLst>
                <a:ext uri="{FF2B5EF4-FFF2-40B4-BE49-F238E27FC236}">
                  <a16:creationId xmlns:a16="http://schemas.microsoft.com/office/drawing/2014/main" id="{DC2318F7-7746-40C7-A3F4-5632AA2DB191}"/>
                </a:ext>
              </a:extLst>
            </p:cNvPr>
            <p:cNvSpPr/>
            <p:nvPr/>
          </p:nvSpPr>
          <p:spPr>
            <a:xfrm rot="5400000">
              <a:off x="3793498" y="1208712"/>
              <a:ext cx="504056" cy="3848772"/>
            </a:xfrm>
            <a:prstGeom prst="rightBrac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Parentesi graffa chiusa 28">
              <a:extLst>
                <a:ext uri="{FF2B5EF4-FFF2-40B4-BE49-F238E27FC236}">
                  <a16:creationId xmlns:a16="http://schemas.microsoft.com/office/drawing/2014/main" id="{19090DEC-38A0-4164-8564-AA52CF8A21DC}"/>
                </a:ext>
              </a:extLst>
            </p:cNvPr>
            <p:cNvSpPr/>
            <p:nvPr/>
          </p:nvSpPr>
          <p:spPr>
            <a:xfrm rot="5400000">
              <a:off x="719572" y="2485027"/>
              <a:ext cx="504056" cy="1296144"/>
            </a:xfrm>
            <a:prstGeom prst="rightBrac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1FA2D15-9D0C-4C2B-953F-85CEF2640748}"/>
                </a:ext>
              </a:extLst>
            </p:cNvPr>
            <p:cNvSpPr txBox="1"/>
            <p:nvPr/>
          </p:nvSpPr>
          <p:spPr>
            <a:xfrm>
              <a:off x="6741162" y="3653734"/>
              <a:ext cx="123765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accent2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Anello A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1002961C-CC4F-4521-A1D2-5D730AEEA6FA}"/>
                </a:ext>
              </a:extLst>
            </p:cNvPr>
            <p:cNvSpPr txBox="1"/>
            <p:nvPr/>
          </p:nvSpPr>
          <p:spPr>
            <a:xfrm>
              <a:off x="3411112" y="3415593"/>
              <a:ext cx="123765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accent2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Anello B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557F3DBC-3F20-4670-9343-22954DBD3C33}"/>
                </a:ext>
              </a:extLst>
            </p:cNvPr>
            <p:cNvSpPr txBox="1"/>
            <p:nvPr/>
          </p:nvSpPr>
          <p:spPr>
            <a:xfrm>
              <a:off x="242132" y="3415593"/>
              <a:ext cx="123765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accent2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Anello 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F69E5E4D-1A90-476B-834F-35446F3133EE}"/>
                  </a:ext>
                </a:extLst>
              </p:cNvPr>
              <p:cNvSpPr txBox="1"/>
              <p:nvPr/>
            </p:nvSpPr>
            <p:spPr>
              <a:xfrm>
                <a:off x="4438846" y="4578672"/>
                <a:ext cx="17173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𝑅𝑜𝑐h𝑒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2,5∙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F69E5E4D-1A90-476B-834F-35446F313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846" y="4578672"/>
                <a:ext cx="1717330" cy="276999"/>
              </a:xfrm>
              <a:prstGeom prst="rect">
                <a:avLst/>
              </a:prstGeom>
              <a:blipFill>
                <a:blip r:embed="rId7"/>
                <a:stretch>
                  <a:fillRect l="-1418" r="-709"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19A0147-C8A5-4114-B7AC-255AA2FB559A}"/>
              </a:ext>
            </a:extLst>
          </p:cNvPr>
          <p:cNvSpPr txBox="1"/>
          <p:nvPr/>
        </p:nvSpPr>
        <p:spPr>
          <a:xfrm>
            <a:off x="250399" y="4339573"/>
            <a:ext cx="488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Limite di Roche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Distanza minima per la disgregazione del satellite</a:t>
            </a: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25336E4-9B23-45EF-B177-425EAF946DAB}"/>
              </a:ext>
            </a:extLst>
          </p:cNvPr>
          <p:cNvSpPr txBox="1"/>
          <p:nvPr/>
        </p:nvSpPr>
        <p:spPr>
          <a:xfrm>
            <a:off x="162576" y="572032"/>
            <a:ext cx="4887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Anelli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Inclinati di 28° rispetto al piano dell’orbita del pianeta;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Sono formati da corpi molto piccoli;</a:t>
            </a: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65553341-2959-42D9-A2DC-78B3F38D1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599367"/>
            <a:ext cx="2568131" cy="12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8" grpId="2" animBg="1"/>
      <p:bldP spid="28" grpId="3" animBg="1"/>
      <p:bldP spid="15" grpId="0" animBg="1"/>
      <p:bldP spid="3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Satelliti di Saturno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23528" y="1994492"/>
            <a:ext cx="41219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Titano: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È più grande di Mercurio;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atmosfera densa che si estende di 1000 km nello spazio;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Azoto, Metano (1÷5%);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Pressione 1,5 volte quella terrestre così che il metano si condensa;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92D9DD-BB18-46D0-8352-F8EF5E2657CE}"/>
              </a:ext>
            </a:extLst>
          </p:cNvPr>
          <p:cNvSpPr txBox="1"/>
          <p:nvPr/>
        </p:nvSpPr>
        <p:spPr>
          <a:xfrm>
            <a:off x="5796136" y="2077838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Encelado: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Diametro di 500 km;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criovulcani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che eruttano acqua gelida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Superficie coperta di ghiaccio;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DF099C2-63C1-4B16-A0BE-2FC40E7DD91E}"/>
              </a:ext>
            </a:extLst>
          </p:cNvPr>
          <p:cNvSpPr txBox="1"/>
          <p:nvPr/>
        </p:nvSpPr>
        <p:spPr>
          <a:xfrm>
            <a:off x="2851910" y="698518"/>
            <a:ext cx="3440179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 Saturno: da 133600 km a 12954000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da 13,8 ore a 4,5 anni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AB09495-1FBE-4344-BCFF-19BFC84CAD0B}"/>
              </a:ext>
            </a:extLst>
          </p:cNvPr>
          <p:cNvGrpSpPr/>
          <p:nvPr/>
        </p:nvGrpSpPr>
        <p:grpSpPr>
          <a:xfrm>
            <a:off x="-99693" y="649895"/>
            <a:ext cx="2163756" cy="1379337"/>
            <a:chOff x="1931861" y="837827"/>
            <a:chExt cx="2163756" cy="1379337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1931861" y="1970943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Titano (credit: NASA)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163AA8C-57EC-48C6-988A-C10EC50B1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5954" y="837827"/>
              <a:ext cx="1195571" cy="1169552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53F0ADF-24E8-4103-B195-EA5D60F69CC3}"/>
              </a:ext>
            </a:extLst>
          </p:cNvPr>
          <p:cNvGrpSpPr/>
          <p:nvPr/>
        </p:nvGrpSpPr>
        <p:grpSpPr>
          <a:xfrm>
            <a:off x="7342552" y="662994"/>
            <a:ext cx="2163756" cy="1389371"/>
            <a:chOff x="634361" y="827793"/>
            <a:chExt cx="2163756" cy="138937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2B355CC-09E2-4CF0-ABD4-2AD24E87F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345"/>
            <a:stretch/>
          </p:blipFill>
          <p:spPr>
            <a:xfrm>
              <a:off x="1077339" y="827793"/>
              <a:ext cx="1195571" cy="1189619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563619C-391A-4A36-8CE9-5D8F154325D0}"/>
                </a:ext>
              </a:extLst>
            </p:cNvPr>
            <p:cNvSpPr txBox="1"/>
            <p:nvPr/>
          </p:nvSpPr>
          <p:spPr>
            <a:xfrm>
              <a:off x="634361" y="1970943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Encelado (credit: NASA)</a:t>
              </a: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ADFA459-7D8B-40E6-BD22-5C8B30BCA9A8}"/>
              </a:ext>
            </a:extLst>
          </p:cNvPr>
          <p:cNvSpPr txBox="1"/>
          <p:nvPr/>
        </p:nvSpPr>
        <p:spPr>
          <a:xfrm>
            <a:off x="1636060" y="1281933"/>
            <a:ext cx="2879093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 Saturno: 1221850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15,9 giorni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alla superficie: -180°C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2F34088-4547-4942-A8A6-53FD556837BD}"/>
              </a:ext>
            </a:extLst>
          </p:cNvPr>
          <p:cNvSpPr txBox="1"/>
          <p:nvPr/>
        </p:nvSpPr>
        <p:spPr>
          <a:xfrm>
            <a:off x="4852542" y="1275888"/>
            <a:ext cx="2879093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 Saturno: 238000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1,37 giorni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alla superficie: -198°C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B26FC25-131C-404B-B23A-CBE28891D866}"/>
              </a:ext>
            </a:extLst>
          </p:cNvPr>
          <p:cNvGrpSpPr/>
          <p:nvPr/>
        </p:nvGrpSpPr>
        <p:grpSpPr>
          <a:xfrm>
            <a:off x="216731" y="3594930"/>
            <a:ext cx="4228731" cy="1498560"/>
            <a:chOff x="216731" y="3594930"/>
            <a:chExt cx="4228731" cy="1498560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BBE9768-E569-4939-AE81-0373C10D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88" y="3594930"/>
              <a:ext cx="3808222" cy="128943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A19EAFDE-9600-4FB5-B5C1-2CE80CBBB8EB}"/>
                </a:ext>
              </a:extLst>
            </p:cNvPr>
            <p:cNvSpPr txBox="1"/>
            <p:nvPr/>
          </p:nvSpPr>
          <p:spPr>
            <a:xfrm>
              <a:off x="216731" y="4847269"/>
              <a:ext cx="42287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Titano ripreso dalla sonda Huygens (credit: NASA)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99DF6739-06B6-4CA7-9807-3E0E8C01F875}"/>
              </a:ext>
            </a:extLst>
          </p:cNvPr>
          <p:cNvGrpSpPr/>
          <p:nvPr/>
        </p:nvGrpSpPr>
        <p:grpSpPr>
          <a:xfrm>
            <a:off x="5066891" y="3462833"/>
            <a:ext cx="4228731" cy="1559354"/>
            <a:chOff x="5066891" y="3462833"/>
            <a:chExt cx="4228731" cy="1559354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47A8D360-C2BB-40FD-81F5-93AC689C2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168" y="3462833"/>
              <a:ext cx="2194179" cy="1332357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4FA94BB-78CC-478C-B108-2BC99B5F381B}"/>
                </a:ext>
              </a:extLst>
            </p:cNvPr>
            <p:cNvSpPr txBox="1"/>
            <p:nvPr/>
          </p:nvSpPr>
          <p:spPr>
            <a:xfrm>
              <a:off x="5066891" y="4775966"/>
              <a:ext cx="42287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Geyser su Encelado (credit: NASA)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5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Urano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5202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Scoperto solo nel 1781 da William Herschel: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Le nuvole appaiono uniformi;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La colorazione verde-azzurra è dovuto al metano di ghiaccio;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Probabile presenza di tempeste stagionali;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campo magnetico è disordinato e il centro non coincide con il centro del pianeta;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Il suo asse è parallelo al piano dell’orbita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gigante di ghiaccio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2896,6 milioni di km (min: 2735 ; max: 3004)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84,01 anni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17 h 12 m 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51118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sopra le nuvole: -165°C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2627784" y="1289765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3023160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192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19,6</m:t>
                    </m:r>
                  </m:oMath>
                </a14:m>
                <a:r>
                  <a:rPr lang="it-IT" sz="1600" dirty="0"/>
                  <a:t> U.A. n=192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3023160" cy="392287"/>
              </a:xfrm>
              <a:prstGeom prst="rect">
                <a:avLst/>
              </a:prstGeom>
              <a:blipFill>
                <a:blip r:embed="rId4"/>
                <a:stretch>
                  <a:fillRect l="-2610" t="-3030" r="-2410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o 6">
            <a:extLst>
              <a:ext uri="{FF2B5EF4-FFF2-40B4-BE49-F238E27FC236}">
                <a16:creationId xmlns:a16="http://schemas.microsoft.com/office/drawing/2014/main" id="{6B7FEEF6-C1CB-433B-BB43-8688B54AED0D}"/>
              </a:ext>
            </a:extLst>
          </p:cNvPr>
          <p:cNvGrpSpPr/>
          <p:nvPr/>
        </p:nvGrpSpPr>
        <p:grpSpPr>
          <a:xfrm>
            <a:off x="7236296" y="2453638"/>
            <a:ext cx="2163756" cy="1329590"/>
            <a:chOff x="7198460" y="2624219"/>
            <a:chExt cx="2163756" cy="1329590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198460" y="3707588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Urano (credit: NASA)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7566C8D-CE3C-4800-95E6-4E84FBA07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066" r="4252"/>
            <a:stretch/>
          </p:blipFill>
          <p:spPr>
            <a:xfrm>
              <a:off x="7617880" y="2624219"/>
              <a:ext cx="1324915" cy="1094994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DAD05D6-F31A-4B85-BB6A-DD3B0C21E4FC}"/>
              </a:ext>
            </a:extLst>
          </p:cNvPr>
          <p:cNvGrpSpPr/>
          <p:nvPr/>
        </p:nvGrpSpPr>
        <p:grpSpPr>
          <a:xfrm>
            <a:off x="7164288" y="3783228"/>
            <a:ext cx="2163756" cy="1313717"/>
            <a:chOff x="7164288" y="3783228"/>
            <a:chExt cx="2163756" cy="131371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311F720-68E6-4B29-840F-D6F350AC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95315" y="3783228"/>
              <a:ext cx="1385316" cy="1083564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996AEAA-C4E2-4154-BD1E-BCB7EE2A06A2}"/>
                </a:ext>
              </a:extLst>
            </p:cNvPr>
            <p:cNvSpPr txBox="1"/>
            <p:nvPr/>
          </p:nvSpPr>
          <p:spPr>
            <a:xfrm>
              <a:off x="7164288" y="4850724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Voyager 2 (credit: NASA)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0EA5B22-8A0C-405F-BD70-392E53B7D5F2}"/>
              </a:ext>
            </a:extLst>
          </p:cNvPr>
          <p:cNvSpPr txBox="1"/>
          <p:nvPr/>
        </p:nvSpPr>
        <p:spPr>
          <a:xfrm>
            <a:off x="306049" y="4450614"/>
            <a:ext cx="520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Satelliti principali: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Miranda, Ariel,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Umbriel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, Titania e Oberon;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D62EF48-0F5F-DE5C-79DB-35E662BE5ECD}"/>
              </a:ext>
            </a:extLst>
          </p:cNvPr>
          <p:cNvGrpSpPr/>
          <p:nvPr/>
        </p:nvGrpSpPr>
        <p:grpSpPr>
          <a:xfrm>
            <a:off x="5290322" y="2951278"/>
            <a:ext cx="2163756" cy="1899446"/>
            <a:chOff x="5156899" y="2789491"/>
            <a:chExt cx="2163756" cy="1899446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4454168-6302-6476-7D8A-127F9C567162}"/>
                </a:ext>
              </a:extLst>
            </p:cNvPr>
            <p:cNvGrpSpPr/>
            <p:nvPr/>
          </p:nvGrpSpPr>
          <p:grpSpPr>
            <a:xfrm>
              <a:off x="5156899" y="2789491"/>
              <a:ext cx="2163756" cy="1899446"/>
              <a:chOff x="5156899" y="2789491"/>
              <a:chExt cx="2163756" cy="1899446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0443B831-CBF4-5624-A510-700577851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24728" y="2789491"/>
                <a:ext cx="1253588" cy="1535519"/>
              </a:xfrm>
              <a:prstGeom prst="rect">
                <a:avLst/>
              </a:prstGeom>
            </p:spPr>
          </p:pic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18FC8B8-C706-048F-BE2E-9BBCD5943D25}"/>
                  </a:ext>
                </a:extLst>
              </p:cNvPr>
              <p:cNvSpPr txBox="1"/>
              <p:nvPr/>
            </p:nvSpPr>
            <p:spPr>
              <a:xfrm>
                <a:off x="5156899" y="4288827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Frederick William Herschel</a:t>
                </a:r>
              </a:p>
              <a:p>
                <a:pPr algn="ctr" defTabSz="457200" latinLnBrk="0"/>
                <a:r>
                  <a:rPr lang="it-IT" sz="1000" dirty="0"/>
                  <a:t>15/11/1738-25/08/1822)</a:t>
                </a:r>
              </a:p>
            </p:txBody>
          </p:sp>
        </p:grp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CB0EC84-A3EA-C707-59F1-E0DD8F73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7246" y="2789706"/>
              <a:ext cx="360040" cy="218809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DD614FE-73BE-4D9B-BA5E-2B3CB05E8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24728" y="2795574"/>
              <a:ext cx="376707" cy="242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8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308 L 0.07343 -0.025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8" grpId="1" animBg="1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Nettuno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284746" y="2866904"/>
            <a:ext cx="520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 scoperto a tavolino da Le Verrier: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Atmosfera: idrogeno ed elio;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fasce dovuta a turbolenza atmosferica;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Presenza di 4 deboli anelli;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gigante di ghiaccio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4496,6 milioni di km (min: 4456 ; max: 4537)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164,8 anni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16 h 06 m 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49528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sopra le nuvole: -200°C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3275856" y="1076491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3107796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384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38,8</m:t>
                    </m:r>
                  </m:oMath>
                </a14:m>
                <a:r>
                  <a:rPr lang="it-IT" sz="1600" dirty="0"/>
                  <a:t> U.A. n=384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3107796" cy="392287"/>
              </a:xfrm>
              <a:prstGeom prst="rect">
                <a:avLst/>
              </a:prstGeom>
              <a:blipFill>
                <a:blip r:embed="rId4"/>
                <a:stretch>
                  <a:fillRect l="-2539" t="-3030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0EA5B22-8A0C-405F-BD70-392E53B7D5F2}"/>
              </a:ext>
            </a:extLst>
          </p:cNvPr>
          <p:cNvSpPr txBox="1"/>
          <p:nvPr/>
        </p:nvSpPr>
        <p:spPr>
          <a:xfrm>
            <a:off x="284747" y="4177475"/>
            <a:ext cx="520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Satelliti principali: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Proteo, Tritone, Nereide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39D51BC-A3CE-4F0C-BF38-1026E8A8C917}"/>
              </a:ext>
            </a:extLst>
          </p:cNvPr>
          <p:cNvGrpSpPr/>
          <p:nvPr/>
        </p:nvGrpSpPr>
        <p:grpSpPr>
          <a:xfrm>
            <a:off x="6512700" y="3170522"/>
            <a:ext cx="2163756" cy="1800828"/>
            <a:chOff x="6907729" y="2621598"/>
            <a:chExt cx="2163756" cy="180082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479E926-17F2-4D6E-93AC-C4012273B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2867" y="2623693"/>
              <a:ext cx="1071563" cy="1419226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9E9E182-0E18-4E53-A962-C014A40552FA}"/>
                </a:ext>
              </a:extLst>
            </p:cNvPr>
            <p:cNvSpPr txBox="1"/>
            <p:nvPr/>
          </p:nvSpPr>
          <p:spPr>
            <a:xfrm>
              <a:off x="6907729" y="4022316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Urbain Le Verrier</a:t>
              </a:r>
            </a:p>
            <a:p>
              <a:pPr algn="ctr" defTabSz="457200" latinLnBrk="0"/>
              <a:r>
                <a:rPr lang="it-IT" sz="1000" dirty="0"/>
                <a:t>11/03/1811-23/09/1877)</a:t>
              </a: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824996B-23B1-470A-BB05-16CC0E4C3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0944" y="2621598"/>
              <a:ext cx="360040" cy="241089"/>
            </a:xfrm>
            <a:prstGeom prst="rect">
              <a:avLst/>
            </a:prstGeom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6464DF0-66C3-4D86-9020-F3A956775AB4}"/>
              </a:ext>
            </a:extLst>
          </p:cNvPr>
          <p:cNvGrpSpPr/>
          <p:nvPr/>
        </p:nvGrpSpPr>
        <p:grpSpPr>
          <a:xfrm>
            <a:off x="7380312" y="1789400"/>
            <a:ext cx="2163756" cy="1245190"/>
            <a:chOff x="7342552" y="2343703"/>
            <a:chExt cx="2163756" cy="1245190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342552" y="3342672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Nettuno (credit: NASA)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37BC327-4405-46D5-9992-C92D5F72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6355" y="2343703"/>
              <a:ext cx="1196150" cy="1038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97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34568E-6 L 0.03403 -0.022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8" grpId="1" animBg="1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Plutone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749101"/>
            <a:ext cx="520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 scoperto da Clyde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Tombaugh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 24 anni nel 1930: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La ricerca era per giustificare la traiettoria di Nettuno;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B0A3B8-CBE9-48FD-BCAD-C8E46CA74F8C}"/>
              </a:ext>
            </a:extLst>
          </p:cNvPr>
          <p:cNvSpPr txBox="1"/>
          <p:nvPr/>
        </p:nvSpPr>
        <p:spPr>
          <a:xfrm>
            <a:off x="4636750" y="642992"/>
            <a:ext cx="420882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Classificazione: gigante di ghiaccio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 Sole: 5906,4 milioni di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orbitale: 248 anni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rotazione: 6,4 giorni 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Diametro: 2300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media sopra le nuvole: -225l°C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D54F95-C8DA-409C-B675-63DBB8E1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/>
          <a:stretch/>
        </p:blipFill>
        <p:spPr>
          <a:xfrm>
            <a:off x="381943" y="564773"/>
            <a:ext cx="4208825" cy="22054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F5ED5EB-530B-4DEE-BB29-6E17021AA6E5}"/>
              </a:ext>
            </a:extLst>
          </p:cNvPr>
          <p:cNvSpPr/>
          <p:nvPr/>
        </p:nvSpPr>
        <p:spPr>
          <a:xfrm>
            <a:off x="3563888" y="978981"/>
            <a:ext cx="386815" cy="3777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/>
              <p:nvPr/>
            </p:nvSpPr>
            <p:spPr>
              <a:xfrm>
                <a:off x="4632556" y="1923747"/>
                <a:ext cx="3107796" cy="3922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768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77,2</m:t>
                    </m:r>
                  </m:oMath>
                </a14:m>
                <a:r>
                  <a:rPr lang="it-IT" sz="1600" dirty="0"/>
                  <a:t> U.A. n=768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9FBF0-DED6-4DD1-B3B8-02926CC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6" y="1923747"/>
                <a:ext cx="3107796" cy="392287"/>
              </a:xfrm>
              <a:prstGeom prst="rect">
                <a:avLst/>
              </a:prstGeom>
              <a:blipFill>
                <a:blip r:embed="rId4"/>
                <a:stretch>
                  <a:fillRect l="-2539" t="-3030" b="-19697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0EA5B22-8A0C-405F-BD70-392E53B7D5F2}"/>
              </a:ext>
            </a:extLst>
          </p:cNvPr>
          <p:cNvSpPr txBox="1"/>
          <p:nvPr/>
        </p:nvSpPr>
        <p:spPr>
          <a:xfrm>
            <a:off x="284747" y="4177475"/>
            <a:ext cx="520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Satelliti: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Caronte ( grande quanto Plutone) , Notte, Idra, Cerbero e Stige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2DFD28F-C1D5-4DD1-B8C8-38149A4C23F7}"/>
              </a:ext>
            </a:extLst>
          </p:cNvPr>
          <p:cNvGrpSpPr/>
          <p:nvPr/>
        </p:nvGrpSpPr>
        <p:grpSpPr>
          <a:xfrm>
            <a:off x="7342552" y="1750988"/>
            <a:ext cx="2163756" cy="1282739"/>
            <a:chOff x="7342552" y="1750988"/>
            <a:chExt cx="2163756" cy="128273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342552" y="2787506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Plutone (credit: NASA)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DA16B82-892A-4356-9F3F-980F91F6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73456" y="1750988"/>
              <a:ext cx="1101947" cy="1071277"/>
            </a:xfrm>
            <a:prstGeom prst="rect">
              <a:avLst/>
            </a:prstGeom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EDC9F8B-EC60-4F70-BE7A-A79EC243FF0E}"/>
              </a:ext>
            </a:extLst>
          </p:cNvPr>
          <p:cNvGrpSpPr/>
          <p:nvPr/>
        </p:nvGrpSpPr>
        <p:grpSpPr>
          <a:xfrm>
            <a:off x="7342552" y="3119208"/>
            <a:ext cx="2163756" cy="1852142"/>
            <a:chOff x="7342552" y="3119208"/>
            <a:chExt cx="2163756" cy="185214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E16449D-A5E9-477A-A2AB-997BA8385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0352" y="3119208"/>
              <a:ext cx="1243394" cy="1499045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9E9E182-0E18-4E53-A962-C014A40552FA}"/>
                </a:ext>
              </a:extLst>
            </p:cNvPr>
            <p:cNvSpPr txBox="1"/>
            <p:nvPr/>
          </p:nvSpPr>
          <p:spPr>
            <a:xfrm>
              <a:off x="7342552" y="4571240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Clyde </a:t>
              </a:r>
              <a:r>
                <a:rPr lang="it-IT" sz="1000" dirty="0" err="1"/>
                <a:t>Tombaugh</a:t>
              </a:r>
              <a:endParaRPr lang="it-IT" sz="1000" dirty="0"/>
            </a:p>
            <a:p>
              <a:pPr algn="ctr" defTabSz="457200" latinLnBrk="0"/>
              <a:r>
                <a:rPr lang="it-IT" sz="1000" dirty="0"/>
                <a:t>04/02/1906-17/01/1997)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9B20CC6-2ABF-41C5-A40A-01066FB8A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385"/>
            <a:stretch/>
          </p:blipFill>
          <p:spPr>
            <a:xfrm>
              <a:off x="8727423" y="3119208"/>
              <a:ext cx="281750" cy="162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9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7 L 0.03385 0.0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 </a:t>
            </a:r>
            <a:r>
              <a:rPr lang="en-US" altLang="ko-KR" sz="40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pianeti</a:t>
            </a:r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 del Sistema Solare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929485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Definizione di pianeta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Rotazione dei pianeti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Moto retrogrado</a:t>
            </a: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>
            <a:hlinkClick r:id="rId3" action="ppaction://hlinksldjump"/>
          </p:cNvPr>
          <p:cNvSpPr/>
          <p:nvPr/>
        </p:nvSpPr>
        <p:spPr>
          <a:xfrm>
            <a:off x="7233766" y="12368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4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3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Plutone: caratteristiche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06049" y="2995135"/>
            <a:ext cx="520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Caratteristiche: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Superficie corrugata e cosparsa di crateri;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Montagne di ghiaccio d’acqua e pianure di azoto, metano e monossido di carbonio congelati;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0EA5B22-8A0C-405F-BD70-392E53B7D5F2}"/>
              </a:ext>
            </a:extLst>
          </p:cNvPr>
          <p:cNvSpPr txBox="1"/>
          <p:nvPr/>
        </p:nvSpPr>
        <p:spPr>
          <a:xfrm>
            <a:off x="284747" y="4177475"/>
            <a:ext cx="520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Satelliti: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Caronte ( grande quanto Plutone) , Notte, Idra, Cerbero e Stige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2DFD28F-C1D5-4DD1-B8C8-38149A4C23F7}"/>
              </a:ext>
            </a:extLst>
          </p:cNvPr>
          <p:cNvGrpSpPr/>
          <p:nvPr/>
        </p:nvGrpSpPr>
        <p:grpSpPr>
          <a:xfrm>
            <a:off x="7342552" y="1750988"/>
            <a:ext cx="2163756" cy="1282739"/>
            <a:chOff x="7342552" y="1750988"/>
            <a:chExt cx="2163756" cy="128273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67CE55-1F9C-4811-BF5E-91ECB458F2C7}"/>
                </a:ext>
              </a:extLst>
            </p:cNvPr>
            <p:cNvSpPr txBox="1"/>
            <p:nvPr/>
          </p:nvSpPr>
          <p:spPr>
            <a:xfrm>
              <a:off x="7342552" y="2787506"/>
              <a:ext cx="2163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Plutone (credit: NASA)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DA16B82-892A-4356-9F3F-980F91F6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3456" y="1750988"/>
              <a:ext cx="1101947" cy="1071277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6467E83-8692-4D2E-9EF2-17A12B409157}"/>
              </a:ext>
            </a:extLst>
          </p:cNvPr>
          <p:cNvGrpSpPr/>
          <p:nvPr/>
        </p:nvGrpSpPr>
        <p:grpSpPr>
          <a:xfrm>
            <a:off x="5508104" y="766274"/>
            <a:ext cx="2163756" cy="1810485"/>
            <a:chOff x="5257456" y="2708370"/>
            <a:chExt cx="2163756" cy="181048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23CF201-BD1C-403B-A8F5-44424012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456" y="2708370"/>
              <a:ext cx="1996059" cy="1441323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9C8714F5-65BA-466C-BEDB-24470CB23F11}"/>
                </a:ext>
              </a:extLst>
            </p:cNvPr>
            <p:cNvSpPr txBox="1"/>
            <p:nvPr/>
          </p:nvSpPr>
          <p:spPr>
            <a:xfrm>
              <a:off x="5257456" y="4118745"/>
              <a:ext cx="216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Sonda New Horizons</a:t>
              </a:r>
            </a:p>
            <a:p>
              <a:pPr algn="ctr" defTabSz="457200" latinLnBrk="0"/>
              <a:r>
                <a:rPr lang="it-IT" sz="1000" dirty="0"/>
                <a:t>(Credit: Nasa)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1B34309-8312-428D-BC2E-D7FCF6F0A247}"/>
              </a:ext>
            </a:extLst>
          </p:cNvPr>
          <p:cNvGrpSpPr/>
          <p:nvPr/>
        </p:nvGrpSpPr>
        <p:grpSpPr>
          <a:xfrm>
            <a:off x="395536" y="615148"/>
            <a:ext cx="2596609" cy="2407172"/>
            <a:chOff x="395536" y="615148"/>
            <a:chExt cx="2596609" cy="2407172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027766B-7C2B-4DD2-8DD8-1068F53E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544" y="615148"/>
              <a:ext cx="2524601" cy="2030539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94F2F10-3C0A-44BF-B3B4-A2954917CD78}"/>
                </a:ext>
              </a:extLst>
            </p:cNvPr>
            <p:cNvSpPr txBox="1"/>
            <p:nvPr/>
          </p:nvSpPr>
          <p:spPr>
            <a:xfrm>
              <a:off x="395536" y="2622210"/>
              <a:ext cx="2596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/>
                <a:t>Plutone e il satellite principale Caronte (New Horizons Nasa)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6324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Pianeta: definizione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69051" y="615148"/>
            <a:ext cx="7011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Definizione di pianeta (dall’Unità Astronomica Internazionale UAI):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orbita intorno al Sole;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È abbastanza grande da assumere una forma sferica;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Deve essere abbastanza grande da assorbire o spazzare gli oggetti estranei nelle vicinanze;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00FFEA6-B6F1-491C-9EDE-765DFD036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192" y="1785142"/>
            <a:ext cx="2383631" cy="18759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E96372B-9A75-4F8D-8AC6-CEC9D7105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7" b="5559"/>
          <a:stretch/>
        </p:blipFill>
        <p:spPr>
          <a:xfrm>
            <a:off x="2987824" y="1785142"/>
            <a:ext cx="3528392" cy="191602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BA8AD4-0D3A-41A4-AC91-AF600FADF560}"/>
              </a:ext>
            </a:extLst>
          </p:cNvPr>
          <p:cNvSpPr txBox="1"/>
          <p:nvPr/>
        </p:nvSpPr>
        <p:spPr>
          <a:xfrm>
            <a:off x="251520" y="3876978"/>
            <a:ext cx="70112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Definizione di pianeta NANO (dall’Unità Astronomica Internazionale UAI):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orbita intorno al Sole;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È abbastanza grande da assumere una forma sferica;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Non ha ripulito la regione prossima alla sua orbita gli oggetti estranei nelle vicinanze;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Non è un satellite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3D812B-4D09-693F-70F7-D325AC1AD8A0}"/>
              </a:ext>
            </a:extLst>
          </p:cNvPr>
          <p:cNvSpPr txBox="1"/>
          <p:nvPr/>
        </p:nvSpPr>
        <p:spPr>
          <a:xfrm>
            <a:off x="6912262" y="2546226"/>
            <a:ext cx="151216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400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 Agosto 2006</a:t>
            </a:r>
          </a:p>
        </p:txBody>
      </p:sp>
    </p:spTree>
    <p:extLst>
      <p:ext uri="{BB962C8B-B14F-4D97-AF65-F5344CB8AC3E}">
        <p14:creationId xmlns:p14="http://schemas.microsoft.com/office/powerpoint/2010/main" val="29190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22984860-7476-47A0-899F-2E8FEE722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7574"/>
            <a:ext cx="7143750" cy="3571875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Rotazione dei pianeti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66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Moto retrogrado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" name="Immagine 2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8680F5C4-40C2-44D8-933D-16563D68C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9542"/>
            <a:ext cx="3095625" cy="19050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6724BB7E-3EBE-4D53-A959-E0EF4012138E}"/>
              </a:ext>
            </a:extLst>
          </p:cNvPr>
          <p:cNvGrpSpPr/>
          <p:nvPr/>
        </p:nvGrpSpPr>
        <p:grpSpPr>
          <a:xfrm>
            <a:off x="3851920" y="2211710"/>
            <a:ext cx="5189986" cy="2811900"/>
            <a:chOff x="3759144" y="2283718"/>
            <a:chExt cx="5189986" cy="281190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1CE8183-746C-47D3-A413-BCDA569D0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912" y="2283718"/>
              <a:ext cx="5169218" cy="2563178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BE50355-2794-41DD-8C91-EEC918D2D12D}"/>
                </a:ext>
              </a:extLst>
            </p:cNvPr>
            <p:cNvSpPr txBox="1"/>
            <p:nvPr/>
          </p:nvSpPr>
          <p:spPr>
            <a:xfrm>
              <a:off x="3759144" y="4849397"/>
              <a:ext cx="51692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000" dirty="0" err="1"/>
                <a:t>Analemma</a:t>
              </a:r>
              <a:r>
                <a:rPr lang="it-IT" sz="1000" dirty="0"/>
                <a:t> del moto retrogrado (starwalk.space.it)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259141-71D7-497F-9B78-7E547A83C96C}"/>
              </a:ext>
            </a:extLst>
          </p:cNvPr>
          <p:cNvSpPr txBox="1"/>
          <p:nvPr/>
        </p:nvSpPr>
        <p:spPr>
          <a:xfrm>
            <a:off x="3702563" y="615148"/>
            <a:ext cx="52020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Moto retrogrado:</a:t>
            </a:r>
          </a:p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L’inversione apparente del moto si ha quando:</a:t>
            </a:r>
          </a:p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La retta passante per la Terra e il pianeta è tangente all’orbita del pianeta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B25F21C-2876-4205-AC5D-21D8573FB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953708"/>
            <a:ext cx="1600200" cy="1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Question</a:t>
            </a:r>
            <a:r>
              <a:rPr lang="it-IT" sz="2400" b="1" i="1" dirty="0">
                <a:solidFill>
                  <a:srgbClr val="C00000"/>
                </a:solidFill>
              </a:rPr>
              <a:t> time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23728" y="847200"/>
            <a:ext cx="393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27077"/>
            <a:ext cx="3499502" cy="3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Definizioni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EBF9677-ECE9-4452-B9CC-FA45E2153603}"/>
              </a:ext>
            </a:extLst>
          </p:cNvPr>
          <p:cNvSpPr txBox="1"/>
          <p:nvPr/>
        </p:nvSpPr>
        <p:spPr>
          <a:xfrm>
            <a:off x="379255" y="650269"/>
            <a:ext cx="652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Periodo: </a:t>
            </a:r>
            <a:r>
              <a:rPr lang="it-IT" sz="1600" dirty="0"/>
              <a:t>il tempo per compiere una oscillazione [s]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446E07-15F3-4E07-B886-572999E0BFFB}"/>
              </a:ext>
            </a:extLst>
          </p:cNvPr>
          <p:cNvSpPr txBox="1"/>
          <p:nvPr/>
        </p:nvSpPr>
        <p:spPr>
          <a:xfrm>
            <a:off x="327171" y="2732795"/>
            <a:ext cx="660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Frequenza: </a:t>
            </a:r>
            <a:r>
              <a:rPr lang="it-IT" sz="1600" dirty="0"/>
              <a:t>numero di giri completi nell’unità di tempo [Hz].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E09615-98B7-425A-9E68-82BBCD77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36135"/>
            <a:ext cx="2732906" cy="1407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7A74380-CFAB-485D-BF99-AF782A5C66A3}"/>
                  </a:ext>
                </a:extLst>
              </p:cNvPr>
              <p:cNvSpPr txBox="1"/>
              <p:nvPr/>
            </p:nvSpPr>
            <p:spPr>
              <a:xfrm>
                <a:off x="6811672" y="815654"/>
                <a:ext cx="1324402" cy="12485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𝐻𝑧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7A74380-CFAB-485D-BF99-AF782A5C6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72" y="815654"/>
                <a:ext cx="1324402" cy="12485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3C710FD-5798-4C30-B2C3-1811B5D446E4}"/>
              </a:ext>
            </a:extLst>
          </p:cNvPr>
          <p:cNvSpPr txBox="1"/>
          <p:nvPr/>
        </p:nvSpPr>
        <p:spPr>
          <a:xfrm>
            <a:off x="293438" y="3256975"/>
            <a:ext cx="660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tangenziale: </a:t>
            </a:r>
            <a:r>
              <a:rPr lang="it-IT" sz="1600" dirty="0"/>
              <a:t>velocità tangente alla traiettoria circolare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D8C6280-6E8B-4200-A488-EB78211530D6}"/>
                  </a:ext>
                </a:extLst>
              </p:cNvPr>
              <p:cNvSpPr txBox="1"/>
              <p:nvPr/>
            </p:nvSpPr>
            <p:spPr>
              <a:xfrm>
                <a:off x="7119873" y="3028322"/>
                <a:ext cx="1944216" cy="56720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D8C6280-6E8B-4200-A488-EB782115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873" y="3028322"/>
                <a:ext cx="1944216" cy="5672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4AE1201-7096-4B2E-B2C8-457ED1CA211D}"/>
              </a:ext>
            </a:extLst>
          </p:cNvPr>
          <p:cNvSpPr txBox="1"/>
          <p:nvPr/>
        </p:nvSpPr>
        <p:spPr>
          <a:xfrm>
            <a:off x="293438" y="3838088"/>
            <a:ext cx="514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Velocità angolare: </a:t>
            </a:r>
            <a:r>
              <a:rPr lang="it-IT" sz="1600" dirty="0"/>
              <a:t>il rapporto tra l’angolo spaziato dal punto materiale e il tempo impiegato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5A320E35-D8F5-4C25-9BD7-FB87CEFD019C}"/>
                  </a:ext>
                </a:extLst>
              </p:cNvPr>
              <p:cNvSpPr txBox="1"/>
              <p:nvPr/>
            </p:nvSpPr>
            <p:spPr>
              <a:xfrm>
                <a:off x="7133500" y="3855656"/>
                <a:ext cx="1944216" cy="61638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5A320E35-D8F5-4C25-9BD7-FB87CEFD0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500" y="3855656"/>
                <a:ext cx="1944216" cy="6163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59E86315-36D0-417A-918C-05EB7E62E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104" y="3071349"/>
            <a:ext cx="1561357" cy="1300601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20961844-CC98-DC17-6DBA-D312A019AAE5}"/>
              </a:ext>
            </a:extLst>
          </p:cNvPr>
          <p:cNvGrpSpPr/>
          <p:nvPr/>
        </p:nvGrpSpPr>
        <p:grpSpPr>
          <a:xfrm>
            <a:off x="4788024" y="743105"/>
            <a:ext cx="2131174" cy="1859849"/>
            <a:chOff x="4788024" y="743105"/>
            <a:chExt cx="2131174" cy="1859849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710543BF-7B2E-641B-4921-95B53A2D806D}"/>
                </a:ext>
              </a:extLst>
            </p:cNvPr>
            <p:cNvGrpSpPr/>
            <p:nvPr/>
          </p:nvGrpSpPr>
          <p:grpSpPr>
            <a:xfrm>
              <a:off x="4788024" y="819546"/>
              <a:ext cx="2016224" cy="1780657"/>
              <a:chOff x="4788024" y="819546"/>
              <a:chExt cx="2016224" cy="1780657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B88072B5-46DC-EBFF-E0AD-488479B98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024" y="1026673"/>
                <a:ext cx="1600200" cy="1573530"/>
              </a:xfrm>
              <a:prstGeom prst="rect">
                <a:avLst/>
              </a:prstGeom>
            </p:spPr>
          </p:pic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7E6BEB61-7B89-64B8-6EEC-AA28B25B1BBD}"/>
                  </a:ext>
                </a:extLst>
              </p:cNvPr>
              <p:cNvGrpSpPr/>
              <p:nvPr/>
            </p:nvGrpSpPr>
            <p:grpSpPr>
              <a:xfrm>
                <a:off x="4932040" y="819546"/>
                <a:ext cx="1872208" cy="1752204"/>
                <a:chOff x="4932040" y="819546"/>
                <a:chExt cx="1872208" cy="1752204"/>
              </a:xfrm>
            </p:grpSpPr>
            <p:cxnSp>
              <p:nvCxnSpPr>
                <p:cNvPr id="36" name="Connettore 2 35">
                  <a:extLst>
                    <a:ext uri="{FF2B5EF4-FFF2-40B4-BE49-F238E27FC236}">
                      <a16:creationId xmlns:a16="http://schemas.microsoft.com/office/drawing/2014/main" id="{EE7E2775-CE88-5D06-7E0F-CCF083ABA827}"/>
                    </a:ext>
                  </a:extLst>
                </p:cNvPr>
                <p:cNvCxnSpPr/>
                <p:nvPr/>
              </p:nvCxnSpPr>
              <p:spPr>
                <a:xfrm>
                  <a:off x="4932040" y="2355726"/>
                  <a:ext cx="187220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2 37">
                  <a:extLst>
                    <a:ext uri="{FF2B5EF4-FFF2-40B4-BE49-F238E27FC236}">
                      <a16:creationId xmlns:a16="http://schemas.microsoft.com/office/drawing/2014/main" id="{34AE5697-EC9C-9019-784D-94B3B471E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22392" y="819546"/>
                  <a:ext cx="0" cy="17522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C1E2DDFF-D271-F53B-471A-A0B180534771}"/>
                </a:ext>
              </a:extLst>
            </p:cNvPr>
            <p:cNvSpPr txBox="1"/>
            <p:nvPr/>
          </p:nvSpPr>
          <p:spPr>
            <a:xfrm>
              <a:off x="6637682" y="2356733"/>
              <a:ext cx="2815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x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F937010-73B6-D276-E8B1-C45F5C151B7C}"/>
                </a:ext>
              </a:extLst>
            </p:cNvPr>
            <p:cNvSpPr txBox="1"/>
            <p:nvPr/>
          </p:nvSpPr>
          <p:spPr>
            <a:xfrm>
              <a:off x="5622392" y="743105"/>
              <a:ext cx="2815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8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 animBg="1"/>
      <p:bldP spid="16" grpId="0"/>
      <p:bldP spid="17" grpId="0" animBg="1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Definizioni: misura di angoli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EBF9677-ECE9-4452-B9CC-FA45E2153603}"/>
              </a:ext>
            </a:extLst>
          </p:cNvPr>
          <p:cNvSpPr txBox="1"/>
          <p:nvPr/>
        </p:nvSpPr>
        <p:spPr>
          <a:xfrm>
            <a:off x="379255" y="650269"/>
            <a:ext cx="652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Angolo: </a:t>
            </a:r>
            <a:r>
              <a:rPr lang="it-IT" sz="1600" dirty="0"/>
              <a:t>parte di piano compresa tra due semirette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446E07-15F3-4E07-B886-572999E0BFFB}"/>
              </a:ext>
            </a:extLst>
          </p:cNvPr>
          <p:cNvSpPr txBox="1"/>
          <p:nvPr/>
        </p:nvSpPr>
        <p:spPr>
          <a:xfrm>
            <a:off x="366415" y="1755376"/>
            <a:ext cx="218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600" dirty="0"/>
              <a:t>1 grado = 60 primi</a:t>
            </a:r>
          </a:p>
          <a:p>
            <a:pPr defTabSz="914400" latinLnBrk="1"/>
            <a:r>
              <a:rPr lang="it-IT" sz="1600" dirty="0"/>
              <a:t>1 primo = 60 secondi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3C710FD-5798-4C30-B2C3-1811B5D446E4}"/>
              </a:ext>
            </a:extLst>
          </p:cNvPr>
          <p:cNvSpPr txBox="1"/>
          <p:nvPr/>
        </p:nvSpPr>
        <p:spPr>
          <a:xfrm>
            <a:off x="293438" y="3256975"/>
            <a:ext cx="838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arcosecondo</a:t>
            </a:r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it-IT" dirty="0"/>
              <a:t> </a:t>
            </a:r>
            <a:r>
              <a:rPr lang="it-IT" sz="1600" dirty="0"/>
              <a:t>spostamento laterale in posizione di 0,4318 millimetri visto da 100 metri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84110D-0AC8-F8B5-D259-D40AE9171EFB}"/>
              </a:ext>
            </a:extLst>
          </p:cNvPr>
          <p:cNvSpPr txBox="1"/>
          <p:nvPr/>
        </p:nvSpPr>
        <p:spPr>
          <a:xfrm>
            <a:off x="376130" y="1079712"/>
            <a:ext cx="8228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Angolo sessagesimale: </a:t>
            </a:r>
            <a:r>
              <a:rPr lang="it-IT" sz="1600" dirty="0"/>
              <a:t>la divisione di un giro completo in 360 parti e si misura in gradi [°]. Le sotto unità sono divise in sessantesimi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F861B0C-09A2-06E3-854A-E9301B437A74}"/>
              </a:ext>
            </a:extLst>
          </p:cNvPr>
          <p:cNvSpPr/>
          <p:nvPr/>
        </p:nvSpPr>
        <p:spPr>
          <a:xfrm rot="16200000">
            <a:off x="2707874" y="1823657"/>
            <a:ext cx="432048" cy="448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DF0133-5142-3E7B-9D95-4FF2BA36E845}"/>
              </a:ext>
            </a:extLst>
          </p:cNvPr>
          <p:cNvSpPr txBox="1"/>
          <p:nvPr/>
        </p:nvSpPr>
        <p:spPr>
          <a:xfrm>
            <a:off x="3251592" y="1840238"/>
            <a:ext cx="2477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600" dirty="0"/>
              <a:t>1 secondo = 1/3600 gradi</a:t>
            </a:r>
          </a:p>
        </p:txBody>
      </p:sp>
    </p:spTree>
    <p:extLst>
      <p:ext uri="{BB962C8B-B14F-4D97-AF65-F5344CB8AC3E}">
        <p14:creationId xmlns:p14="http://schemas.microsoft.com/office/powerpoint/2010/main" val="7561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Legge di Keplero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3A9A97F-288A-4C41-BAD5-45E02B9C78B9}"/>
              </a:ext>
            </a:extLst>
          </p:cNvPr>
          <p:cNvGrpSpPr/>
          <p:nvPr/>
        </p:nvGrpSpPr>
        <p:grpSpPr>
          <a:xfrm>
            <a:off x="6884496" y="701811"/>
            <a:ext cx="2163756" cy="2034148"/>
            <a:chOff x="6884496" y="701811"/>
            <a:chExt cx="2163756" cy="203414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07425DC-B868-470F-B97A-202A0018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2672" y="701811"/>
              <a:ext cx="1271379" cy="1655387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C851E07F-F1AD-4685-99AA-29C7F055C111}"/>
                </a:ext>
              </a:extLst>
            </p:cNvPr>
            <p:cNvGrpSpPr/>
            <p:nvPr/>
          </p:nvGrpSpPr>
          <p:grpSpPr>
            <a:xfrm>
              <a:off x="6884496" y="710142"/>
              <a:ext cx="2163756" cy="2025817"/>
              <a:chOff x="4292209" y="2638491"/>
              <a:chExt cx="2163756" cy="20258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268303A-B4B2-4D0C-8B15-3C7B765D228A}"/>
                  </a:ext>
                </a:extLst>
              </p:cNvPr>
              <p:cNvSpPr txBox="1"/>
              <p:nvPr/>
            </p:nvSpPr>
            <p:spPr>
              <a:xfrm>
                <a:off x="4292209" y="4264198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Johannes Keplero</a:t>
                </a:r>
              </a:p>
              <a:p>
                <a:pPr algn="ctr" defTabSz="457200" latinLnBrk="0"/>
                <a:r>
                  <a:rPr lang="it-IT" sz="1000" dirty="0"/>
                  <a:t>(27/12/1571-15/11/1630)</a:t>
                </a:r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F12F2FF2-C1F2-4D02-8330-C7304C72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8103" y="2638491"/>
                <a:ext cx="360040" cy="218809"/>
              </a:xfrm>
              <a:prstGeom prst="rect">
                <a:avLst/>
              </a:prstGeom>
            </p:spPr>
          </p:pic>
        </p:grp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46696" y="701811"/>
            <a:ext cx="674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Prima legge di Keplero: </a:t>
            </a:r>
            <a:r>
              <a:rPr lang="it-IT" sz="1600" dirty="0"/>
              <a:t>Le orbite descritte dai pianeti attorno al Sole sono ellissi di cui il Sole occupa uno dei fuochi.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EBF9677-ECE9-4452-B9CC-FA45E2153603}"/>
              </a:ext>
            </a:extLst>
          </p:cNvPr>
          <p:cNvSpPr txBox="1"/>
          <p:nvPr/>
        </p:nvSpPr>
        <p:spPr>
          <a:xfrm>
            <a:off x="354938" y="1303345"/>
            <a:ext cx="652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Seconda legge di Keplero: </a:t>
            </a:r>
            <a:r>
              <a:rPr lang="it-IT" sz="1600" dirty="0"/>
              <a:t>Il raggio vettore che va dal Sole a un pianeta spazza aree uguali in intervalli di tempo uguali.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446E07-15F3-4E07-B886-572999E0BFFB}"/>
              </a:ext>
            </a:extLst>
          </p:cNvPr>
          <p:cNvSpPr txBox="1"/>
          <p:nvPr/>
        </p:nvSpPr>
        <p:spPr>
          <a:xfrm>
            <a:off x="346695" y="1988704"/>
            <a:ext cx="660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Terza legge di Keplero: </a:t>
            </a:r>
            <a:r>
              <a:rPr lang="it-IT" sz="1600" dirty="0"/>
              <a:t>Il rapporto tra il cubo del semiasse maggiore dell’orbita e il quadrato del periodo di rivoluzione è lo stesso per tutti i pianeti.</a:t>
            </a:r>
          </a:p>
        </p:txBody>
      </p:sp>
    </p:spTree>
    <p:extLst>
      <p:ext uri="{BB962C8B-B14F-4D97-AF65-F5344CB8AC3E}">
        <p14:creationId xmlns:p14="http://schemas.microsoft.com/office/powerpoint/2010/main" val="70063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1° Legge di Keplero (1609)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3A9A97F-288A-4C41-BAD5-45E02B9C78B9}"/>
              </a:ext>
            </a:extLst>
          </p:cNvPr>
          <p:cNvGrpSpPr/>
          <p:nvPr/>
        </p:nvGrpSpPr>
        <p:grpSpPr>
          <a:xfrm>
            <a:off x="7175884" y="1906814"/>
            <a:ext cx="2163756" cy="2034148"/>
            <a:chOff x="6884496" y="701811"/>
            <a:chExt cx="2163756" cy="203414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07425DC-B868-470F-B97A-202A0018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2672" y="701811"/>
              <a:ext cx="1271379" cy="1655387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C851E07F-F1AD-4685-99AA-29C7F055C111}"/>
                </a:ext>
              </a:extLst>
            </p:cNvPr>
            <p:cNvGrpSpPr/>
            <p:nvPr/>
          </p:nvGrpSpPr>
          <p:grpSpPr>
            <a:xfrm>
              <a:off x="6884496" y="710142"/>
              <a:ext cx="2163756" cy="2025817"/>
              <a:chOff x="4292209" y="2638491"/>
              <a:chExt cx="2163756" cy="20258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268303A-B4B2-4D0C-8B15-3C7B765D228A}"/>
                  </a:ext>
                </a:extLst>
              </p:cNvPr>
              <p:cNvSpPr txBox="1"/>
              <p:nvPr/>
            </p:nvSpPr>
            <p:spPr>
              <a:xfrm>
                <a:off x="4292209" y="4264198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Johannes Keplero</a:t>
                </a:r>
              </a:p>
              <a:p>
                <a:pPr algn="ctr" defTabSz="457200" latinLnBrk="0"/>
                <a:r>
                  <a:rPr lang="it-IT" sz="1000" dirty="0"/>
                  <a:t>(27/12/1571-15/11/1630)</a:t>
                </a:r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F12F2FF2-C1F2-4D02-8330-C7304C72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8103" y="2638491"/>
                <a:ext cx="360040" cy="218809"/>
              </a:xfrm>
              <a:prstGeom prst="rect">
                <a:avLst/>
              </a:prstGeom>
            </p:spPr>
          </p:pic>
        </p:grp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E4C630-6EF9-47DA-8973-A03725546ABB}"/>
              </a:ext>
            </a:extLst>
          </p:cNvPr>
          <p:cNvSpPr txBox="1"/>
          <p:nvPr/>
        </p:nvSpPr>
        <p:spPr>
          <a:xfrm>
            <a:off x="378000" y="589310"/>
            <a:ext cx="674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Prima legge di Keplero: </a:t>
            </a:r>
            <a:r>
              <a:rPr lang="it-IT" sz="1600" dirty="0"/>
              <a:t>Le orbite descritte dai pianeti attorno al Sole sono ellissi di cui il Sole occupa uno dei fuochi.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C1854E3-95EF-4593-B72A-E9BD09293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99" y="1207868"/>
            <a:ext cx="3971925" cy="1809750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725328B3-B438-49D8-BA51-8012065FC55D}"/>
              </a:ext>
            </a:extLst>
          </p:cNvPr>
          <p:cNvGrpSpPr/>
          <p:nvPr/>
        </p:nvGrpSpPr>
        <p:grpSpPr>
          <a:xfrm>
            <a:off x="4440612" y="1416314"/>
            <a:ext cx="3045403" cy="1466641"/>
            <a:chOff x="467544" y="3333306"/>
            <a:chExt cx="3045403" cy="1466641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4E119666-F477-4B4D-8B32-1902AE33759A}"/>
                </a:ext>
              </a:extLst>
            </p:cNvPr>
            <p:cNvGrpSpPr/>
            <p:nvPr/>
          </p:nvGrpSpPr>
          <p:grpSpPr>
            <a:xfrm>
              <a:off x="467544" y="3333306"/>
              <a:ext cx="3045403" cy="1466641"/>
              <a:chOff x="3921747" y="2674636"/>
              <a:chExt cx="3045403" cy="1466641"/>
            </a:xfrm>
          </p:grpSpPr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0B1F248C-5F95-4547-B103-F86B62A46A35}"/>
                  </a:ext>
                </a:extLst>
              </p:cNvPr>
              <p:cNvSpPr/>
              <p:nvPr/>
            </p:nvSpPr>
            <p:spPr>
              <a:xfrm>
                <a:off x="6084168" y="278777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094B214A-4354-4C51-8211-2F378194DDDA}"/>
                  </a:ext>
                </a:extLst>
              </p:cNvPr>
              <p:cNvGrpSpPr/>
              <p:nvPr/>
            </p:nvGrpSpPr>
            <p:grpSpPr>
              <a:xfrm>
                <a:off x="3921747" y="2674636"/>
                <a:ext cx="3045403" cy="1466641"/>
                <a:chOff x="3921747" y="2674636"/>
                <a:chExt cx="3045403" cy="1466641"/>
              </a:xfrm>
            </p:grpSpPr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853E6F29-E94B-4C08-9908-4A0E39F45177}"/>
                    </a:ext>
                  </a:extLst>
                </p:cNvPr>
                <p:cNvSpPr txBox="1"/>
                <p:nvPr/>
              </p:nvSpPr>
              <p:spPr>
                <a:xfrm>
                  <a:off x="4170062" y="3801635"/>
                  <a:ext cx="216929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100" dirty="0"/>
                    <a:t>a</a:t>
                  </a:r>
                </a:p>
              </p:txBody>
            </p:sp>
            <p:grpSp>
              <p:nvGrpSpPr>
                <p:cNvPr id="21" name="Gruppo 20">
                  <a:extLst>
                    <a:ext uri="{FF2B5EF4-FFF2-40B4-BE49-F238E27FC236}">
                      <a16:creationId xmlns:a16="http://schemas.microsoft.com/office/drawing/2014/main" id="{5CD57B0D-9443-465B-B089-21B754FA5120}"/>
                    </a:ext>
                  </a:extLst>
                </p:cNvPr>
                <p:cNvGrpSpPr/>
                <p:nvPr/>
              </p:nvGrpSpPr>
              <p:grpSpPr>
                <a:xfrm>
                  <a:off x="3921747" y="2674636"/>
                  <a:ext cx="3045403" cy="1466641"/>
                  <a:chOff x="3921747" y="2679667"/>
                  <a:chExt cx="3045403" cy="1466641"/>
                </a:xfrm>
              </p:grpSpPr>
              <p:grpSp>
                <p:nvGrpSpPr>
                  <p:cNvPr id="24" name="Gruppo 23">
                    <a:extLst>
                      <a:ext uri="{FF2B5EF4-FFF2-40B4-BE49-F238E27FC236}">
                        <a16:creationId xmlns:a16="http://schemas.microsoft.com/office/drawing/2014/main" id="{E3462C6C-499B-4706-825C-C348A8E23548}"/>
                      </a:ext>
                    </a:extLst>
                  </p:cNvPr>
                  <p:cNvGrpSpPr/>
                  <p:nvPr/>
                </p:nvGrpSpPr>
                <p:grpSpPr>
                  <a:xfrm>
                    <a:off x="3921747" y="2692460"/>
                    <a:ext cx="2576439" cy="1453848"/>
                    <a:chOff x="3921747" y="2692460"/>
                    <a:chExt cx="2576439" cy="1453848"/>
                  </a:xfrm>
                </p:grpSpPr>
                <p:sp>
                  <p:nvSpPr>
                    <p:cNvPr id="29" name="Ovale 28">
                      <a:extLst>
                        <a:ext uri="{FF2B5EF4-FFF2-40B4-BE49-F238E27FC236}">
                          <a16:creationId xmlns:a16="http://schemas.microsoft.com/office/drawing/2014/main" id="{FC219379-077B-47D6-AD92-C37E94415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1747" y="2692460"/>
                      <a:ext cx="2576439" cy="1087716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0" name="Ovale 29">
                      <a:extLst>
                        <a:ext uri="{FF2B5EF4-FFF2-40B4-BE49-F238E27FC236}">
                          <a16:creationId xmlns:a16="http://schemas.microsoft.com/office/drawing/2014/main" id="{1C03DC45-8717-4126-A77F-6A32CE14BA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8893" y="3008138"/>
                      <a:ext cx="414206" cy="432048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31" name="Connettore diritto 30">
                      <a:extLst>
                        <a:ext uri="{FF2B5EF4-FFF2-40B4-BE49-F238E27FC236}">
                          <a16:creationId xmlns:a16="http://schemas.microsoft.com/office/drawing/2014/main" id="{2EF35A8D-A95D-4212-A1A9-731DAE183A6B}"/>
                        </a:ext>
                      </a:extLst>
                    </p:cNvPr>
                    <p:cNvCxnSpPr>
                      <a:stCxn id="29" idx="2"/>
                      <a:endCxn id="29" idx="6"/>
                    </p:cNvCxnSpPr>
                    <p:nvPr/>
                  </p:nvCxnSpPr>
                  <p:spPr>
                    <a:xfrm>
                      <a:off x="3921747" y="3236318"/>
                      <a:ext cx="2576439" cy="0"/>
                    </a:xfrm>
                    <a:prstGeom prst="line">
                      <a:avLst/>
                    </a:prstGeom>
                    <a:ln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2" name="Gruppo 31">
                      <a:extLst>
                        <a:ext uri="{FF2B5EF4-FFF2-40B4-BE49-F238E27FC236}">
                          <a16:creationId xmlns:a16="http://schemas.microsoft.com/office/drawing/2014/main" id="{92DFE24D-735D-48B7-9CAC-FAADA4AA930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503396" y="3210902"/>
                      <a:ext cx="82147" cy="80812"/>
                      <a:chOff x="6967150" y="3224162"/>
                      <a:chExt cx="434773" cy="427708"/>
                    </a:xfrm>
                  </p:grpSpPr>
                  <p:cxnSp>
                    <p:nvCxnSpPr>
                      <p:cNvPr id="39" name="Connettore diritto 38">
                        <a:extLst>
                          <a:ext uri="{FF2B5EF4-FFF2-40B4-BE49-F238E27FC236}">
                            <a16:creationId xmlns:a16="http://schemas.microsoft.com/office/drawing/2014/main" id="{5196CBBD-B367-4A45-B693-804261EF26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20272" y="3224162"/>
                        <a:ext cx="381651" cy="42770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nettore diritto 39">
                        <a:extLst>
                          <a:ext uri="{FF2B5EF4-FFF2-40B4-BE49-F238E27FC236}">
                            <a16:creationId xmlns:a16="http://schemas.microsoft.com/office/drawing/2014/main" id="{FAF7C63C-32A6-422E-AC19-7B8578FFBD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967150" y="3224162"/>
                        <a:ext cx="434773" cy="399789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3" name="Gruppo 32">
                      <a:extLst>
                        <a:ext uri="{FF2B5EF4-FFF2-40B4-BE49-F238E27FC236}">
                          <a16:creationId xmlns:a16="http://schemas.microsoft.com/office/drawing/2014/main" id="{89D8267D-3E16-41FA-BBF6-06D533EDB3D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002021" y="3203486"/>
                      <a:ext cx="82147" cy="80812"/>
                      <a:chOff x="6967150" y="3224162"/>
                      <a:chExt cx="434773" cy="427708"/>
                    </a:xfrm>
                  </p:grpSpPr>
                  <p:cxnSp>
                    <p:nvCxnSpPr>
                      <p:cNvPr id="37" name="Connettore diritto 36">
                        <a:extLst>
                          <a:ext uri="{FF2B5EF4-FFF2-40B4-BE49-F238E27FC236}">
                            <a16:creationId xmlns:a16="http://schemas.microsoft.com/office/drawing/2014/main" id="{E04FD56E-F07B-478A-BE3E-CCA1F74206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20272" y="3224162"/>
                        <a:ext cx="381651" cy="42770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Connettore diritto 37">
                        <a:extLst>
                          <a:ext uri="{FF2B5EF4-FFF2-40B4-BE49-F238E27FC236}">
                            <a16:creationId xmlns:a16="http://schemas.microsoft.com/office/drawing/2014/main" id="{72099E26-5715-42EC-999D-DAC9208D90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967150" y="3224162"/>
                        <a:ext cx="434773" cy="399789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4" name="Connettore 2 33">
                      <a:extLst>
                        <a:ext uri="{FF2B5EF4-FFF2-40B4-BE49-F238E27FC236}">
                          <a16:creationId xmlns:a16="http://schemas.microsoft.com/office/drawing/2014/main" id="{AEA0C5AC-D31D-4C5D-8D7D-DFAB61D7A0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21747" y="4011910"/>
                      <a:ext cx="2576439" cy="0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Connettore diritto 34">
                      <a:extLst>
                        <a:ext uri="{FF2B5EF4-FFF2-40B4-BE49-F238E27FC236}">
                          <a16:creationId xmlns:a16="http://schemas.microsoft.com/office/drawing/2014/main" id="{975F663E-AC8A-40F8-82BF-6736696817B5}"/>
                        </a:ext>
                      </a:extLst>
                    </p:cNvPr>
                    <p:cNvCxnSpPr>
                      <a:stCxn id="29" idx="2"/>
                    </p:cNvCxnSpPr>
                    <p:nvPr/>
                  </p:nvCxnSpPr>
                  <p:spPr>
                    <a:xfrm>
                      <a:off x="3921747" y="3236318"/>
                      <a:ext cx="0" cy="90999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Connettore diritto 35">
                      <a:extLst>
                        <a:ext uri="{FF2B5EF4-FFF2-40B4-BE49-F238E27FC236}">
                          <a16:creationId xmlns:a16="http://schemas.microsoft.com/office/drawing/2014/main" id="{1FA10FD3-7653-4C7E-9AFD-7688BE64F0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498186" y="3236318"/>
                      <a:ext cx="0" cy="90999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5" name="Connettore diritto 24">
                    <a:extLst>
                      <a:ext uri="{FF2B5EF4-FFF2-40B4-BE49-F238E27FC236}">
                        <a16:creationId xmlns:a16="http://schemas.microsoft.com/office/drawing/2014/main" id="{B43666A5-5CC5-4E6E-996D-C261AA2724B0}"/>
                      </a:ext>
                    </a:extLst>
                  </p:cNvPr>
                  <p:cNvCxnSpPr>
                    <a:stCxn id="29" idx="0"/>
                  </p:cNvCxnSpPr>
                  <p:nvPr/>
                </p:nvCxnSpPr>
                <p:spPr>
                  <a:xfrm flipV="1">
                    <a:off x="5209967" y="2679667"/>
                    <a:ext cx="1757183" cy="1279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nettore diritto 25">
                    <a:extLst>
                      <a:ext uri="{FF2B5EF4-FFF2-40B4-BE49-F238E27FC236}">
                        <a16:creationId xmlns:a16="http://schemas.microsoft.com/office/drawing/2014/main" id="{1EBC9EFE-A393-4082-A2E7-DA94AE69751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200366" y="3768787"/>
                    <a:ext cx="1757183" cy="1279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ttore 2 26">
                    <a:extLst>
                      <a:ext uri="{FF2B5EF4-FFF2-40B4-BE49-F238E27FC236}">
                        <a16:creationId xmlns:a16="http://schemas.microsoft.com/office/drawing/2014/main" id="{0939EBF5-D151-47B5-ABBD-015E6CEF76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97201" y="2692460"/>
                    <a:ext cx="0" cy="108912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CasellaDiTesto 27">
                    <a:extLst>
                      <a:ext uri="{FF2B5EF4-FFF2-40B4-BE49-F238E27FC236}">
                        <a16:creationId xmlns:a16="http://schemas.microsoft.com/office/drawing/2014/main" id="{4F3AFE6B-05FE-4E90-9EBA-7C1DF5D3645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587716" y="3106150"/>
                    <a:ext cx="40646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100" dirty="0"/>
                      <a:t>b</a:t>
                    </a:r>
                  </a:p>
                </p:txBody>
              </p:sp>
            </p:grpSp>
          </p:grpSp>
        </p:grp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169F8716-4821-4149-BC71-8ABF86FB290B}"/>
                </a:ext>
              </a:extLst>
            </p:cNvPr>
            <p:cNvCxnSpPr>
              <a:stCxn id="29" idx="0"/>
              <a:endCxn id="29" idx="4"/>
            </p:cNvCxnSpPr>
            <p:nvPr/>
          </p:nvCxnSpPr>
          <p:spPr>
            <a:xfrm>
              <a:off x="1755764" y="3346099"/>
              <a:ext cx="0" cy="1087716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928D0A57-891C-49AF-8345-9579220F2B39}"/>
                  </a:ext>
                </a:extLst>
              </p:cNvPr>
              <p:cNvSpPr txBox="1"/>
              <p:nvPr/>
            </p:nvSpPr>
            <p:spPr>
              <a:xfrm>
                <a:off x="375397" y="3875365"/>
                <a:ext cx="1250086" cy="555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928D0A57-891C-49AF-8345-9579220F2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97" y="3875365"/>
                <a:ext cx="1250086" cy="555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F761A31-D364-4232-B8BB-0ACEC06F2B43}"/>
              </a:ext>
            </a:extLst>
          </p:cNvPr>
          <p:cNvSpPr txBox="1"/>
          <p:nvPr/>
        </p:nvSpPr>
        <p:spPr>
          <a:xfrm>
            <a:off x="251520" y="3532363"/>
            <a:ext cx="1692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Equazione ellisse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7CA430E7-B0D8-462D-B795-C20A4A3449F8}"/>
                  </a:ext>
                </a:extLst>
              </p:cNvPr>
              <p:cNvSpPr txBox="1"/>
              <p:nvPr/>
            </p:nvSpPr>
            <p:spPr>
              <a:xfrm>
                <a:off x="1904846" y="3935064"/>
                <a:ext cx="1395447" cy="3454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7CA430E7-B0D8-462D-B795-C20A4A344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846" y="3935064"/>
                <a:ext cx="1395447" cy="345416"/>
              </a:xfrm>
              <a:prstGeom prst="rect">
                <a:avLst/>
              </a:prstGeom>
              <a:blipFill>
                <a:blip r:embed="rId7"/>
                <a:stretch>
                  <a:fillRect l="-1732" r="-866" b="-51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127CFD1-0A85-4B83-B38B-B99853B50E73}"/>
              </a:ext>
            </a:extLst>
          </p:cNvPr>
          <p:cNvSpPr txBox="1"/>
          <p:nvPr/>
        </p:nvSpPr>
        <p:spPr>
          <a:xfrm>
            <a:off x="1943760" y="3562002"/>
            <a:ext cx="16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Coefficiente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FC707C5-8115-429A-8F4B-EBEE199ED7F9}"/>
              </a:ext>
            </a:extLst>
          </p:cNvPr>
          <p:cNvSpPr txBox="1"/>
          <p:nvPr/>
        </p:nvSpPr>
        <p:spPr>
          <a:xfrm>
            <a:off x="3920907" y="3540852"/>
            <a:ext cx="1692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Eccentricità</a:t>
            </a: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C8FCC5C-692A-48D2-BBAC-2D2AF99BB543}"/>
                  </a:ext>
                </a:extLst>
              </p:cNvPr>
              <p:cNvSpPr txBox="1"/>
              <p:nvPr/>
            </p:nvSpPr>
            <p:spPr>
              <a:xfrm>
                <a:off x="3636000" y="3802121"/>
                <a:ext cx="1787797" cy="8183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C8FCC5C-692A-48D2-BBAC-2D2AF99BB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00" y="3802121"/>
                <a:ext cx="1787797" cy="8183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56AB9396-0C14-61B8-69B4-122B7C89B705}"/>
              </a:ext>
            </a:extLst>
          </p:cNvPr>
          <p:cNvSpPr/>
          <p:nvPr/>
        </p:nvSpPr>
        <p:spPr>
          <a:xfrm>
            <a:off x="5572361" y="3368508"/>
            <a:ext cx="436863" cy="15841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9F5ADA-5800-225F-D672-3F38C91A7A45}"/>
              </a:ext>
            </a:extLst>
          </p:cNvPr>
          <p:cNvSpPr txBox="1"/>
          <p:nvPr/>
        </p:nvSpPr>
        <p:spPr>
          <a:xfrm>
            <a:off x="5890638" y="3340631"/>
            <a:ext cx="2210349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Terra=0,0167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Marte=0,0934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Mercurio=0,2056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C/2022 E3 (ZTF)=0,9992</a:t>
            </a:r>
          </a:p>
        </p:txBody>
      </p:sp>
    </p:spTree>
    <p:extLst>
      <p:ext uri="{BB962C8B-B14F-4D97-AF65-F5344CB8AC3E}">
        <p14:creationId xmlns:p14="http://schemas.microsoft.com/office/powerpoint/2010/main" val="104915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2° Legge di Keplero (1609)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3A9A97F-288A-4C41-BAD5-45E02B9C78B9}"/>
              </a:ext>
            </a:extLst>
          </p:cNvPr>
          <p:cNvGrpSpPr/>
          <p:nvPr/>
        </p:nvGrpSpPr>
        <p:grpSpPr>
          <a:xfrm>
            <a:off x="6884496" y="701811"/>
            <a:ext cx="2163756" cy="2034148"/>
            <a:chOff x="6884496" y="701811"/>
            <a:chExt cx="2163756" cy="203414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07425DC-B868-470F-B97A-202A0018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2672" y="701811"/>
              <a:ext cx="1271379" cy="1655387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C851E07F-F1AD-4685-99AA-29C7F055C111}"/>
                </a:ext>
              </a:extLst>
            </p:cNvPr>
            <p:cNvGrpSpPr/>
            <p:nvPr/>
          </p:nvGrpSpPr>
          <p:grpSpPr>
            <a:xfrm>
              <a:off x="6884496" y="710142"/>
              <a:ext cx="2163756" cy="2025817"/>
              <a:chOff x="4292209" y="2638491"/>
              <a:chExt cx="2163756" cy="20258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268303A-B4B2-4D0C-8B15-3C7B765D228A}"/>
                  </a:ext>
                </a:extLst>
              </p:cNvPr>
              <p:cNvSpPr txBox="1"/>
              <p:nvPr/>
            </p:nvSpPr>
            <p:spPr>
              <a:xfrm>
                <a:off x="4292209" y="4264198"/>
                <a:ext cx="2163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latinLnBrk="0"/>
                <a:r>
                  <a:rPr lang="it-IT" sz="1000" dirty="0"/>
                  <a:t>Johannes Keplero</a:t>
                </a:r>
              </a:p>
              <a:p>
                <a:pPr algn="ctr" defTabSz="457200" latinLnBrk="0"/>
                <a:r>
                  <a:rPr lang="it-IT" sz="1000" dirty="0"/>
                  <a:t>(27/12/1571-15/11/1630)</a:t>
                </a:r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F12F2FF2-C1F2-4D02-8330-C7304C72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8103" y="2638491"/>
                <a:ext cx="360040" cy="218809"/>
              </a:xfrm>
              <a:prstGeom prst="rect">
                <a:avLst/>
              </a:prstGeom>
            </p:spPr>
          </p:pic>
        </p:grp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20C111-A7F9-451F-829C-0A7E46EA58C0}"/>
              </a:ext>
            </a:extLst>
          </p:cNvPr>
          <p:cNvSpPr txBox="1"/>
          <p:nvPr/>
        </p:nvSpPr>
        <p:spPr>
          <a:xfrm>
            <a:off x="354937" y="621155"/>
            <a:ext cx="652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Seconda legge di Keplero: </a:t>
            </a:r>
            <a:r>
              <a:rPr lang="it-IT" sz="1600" dirty="0"/>
              <a:t>Il raggio vettore che va dal Sole a un pianeta spazza aree uguali in intervalli di tempo uguali.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5CFB7D-93C2-40DB-BDDE-B3A3F41D7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1236937"/>
            <a:ext cx="2808312" cy="2447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FF89AE4-4D5E-4ECA-91F2-72DFF504FF70}"/>
                  </a:ext>
                </a:extLst>
              </p:cNvPr>
              <p:cNvSpPr txBox="1"/>
              <p:nvPr/>
            </p:nvSpPr>
            <p:spPr>
              <a:xfrm>
                <a:off x="3347864" y="3867894"/>
                <a:ext cx="2197515" cy="884281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𝐴𝑟𝑒𝑎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𝑆𝑎𝑏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𝐴𝑟𝑒𝑎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𝑐𝑑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FF89AE4-4D5E-4ECA-91F2-72DFF504F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867894"/>
                <a:ext cx="2197515" cy="8842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969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9777</TotalTime>
  <Words>3818</Words>
  <Application>Microsoft Office PowerPoint</Application>
  <PresentationFormat>Presentazione su schermo (16:9)</PresentationFormat>
  <Paragraphs>566</Paragraphs>
  <Slides>44</Slides>
  <Notes>2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44</vt:i4>
      </vt:variant>
    </vt:vector>
  </HeadingPairs>
  <TitlesOfParts>
    <vt:vector size="53" baseType="lpstr">
      <vt:lpstr>맑은 고딕</vt:lpstr>
      <vt:lpstr>Arial</vt:lpstr>
      <vt:lpstr>Arial Unicode MS</vt:lpstr>
      <vt:lpstr>Calibri</vt:lpstr>
      <vt:lpstr>Calibri Light</vt:lpstr>
      <vt:lpstr>Cambria Math</vt:lpstr>
      <vt:lpstr>Wingdings</vt:lpstr>
      <vt:lpstr>Office Theme</vt:lpstr>
      <vt:lpstr>Tema di Office</vt:lpstr>
      <vt:lpstr>Presentazione standard di PowerPoint</vt:lpstr>
      <vt:lpstr>I pianeti del Sistema Solare</vt:lpstr>
      <vt:lpstr>I pianeti del Sistema Solare</vt:lpstr>
      <vt:lpstr>I pianeti del Sistema Solare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ANDREA MANCINI</cp:lastModifiedBy>
  <cp:revision>495</cp:revision>
  <dcterms:created xsi:type="dcterms:W3CDTF">2014-04-01T16:27:38Z</dcterms:created>
  <dcterms:modified xsi:type="dcterms:W3CDTF">2023-03-06T15:48:57Z</dcterms:modified>
</cp:coreProperties>
</file>