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256" r:id="rId3"/>
    <p:sldId id="257" r:id="rId4"/>
    <p:sldId id="295" r:id="rId5"/>
    <p:sldId id="272" r:id="rId6"/>
    <p:sldId id="273" r:id="rId7"/>
    <p:sldId id="274" r:id="rId8"/>
    <p:sldId id="275" r:id="rId9"/>
    <p:sldId id="280" r:id="rId10"/>
    <p:sldId id="309" r:id="rId11"/>
    <p:sldId id="296" r:id="rId12"/>
    <p:sldId id="260" r:id="rId13"/>
    <p:sldId id="261" r:id="rId14"/>
    <p:sldId id="303" r:id="rId15"/>
    <p:sldId id="284" r:id="rId16"/>
    <p:sldId id="271" r:id="rId17"/>
    <p:sldId id="312" r:id="rId18"/>
    <p:sldId id="308" r:id="rId19"/>
    <p:sldId id="288" r:id="rId20"/>
    <p:sldId id="285" r:id="rId21"/>
    <p:sldId id="286" r:id="rId22"/>
    <p:sldId id="287" r:id="rId23"/>
    <p:sldId id="315" r:id="rId24"/>
    <p:sldId id="321" r:id="rId25"/>
    <p:sldId id="320" r:id="rId26"/>
    <p:sldId id="302" r:id="rId27"/>
    <p:sldId id="281" r:id="rId28"/>
    <p:sldId id="282" r:id="rId29"/>
    <p:sldId id="306" r:id="rId30"/>
    <p:sldId id="307" r:id="rId31"/>
    <p:sldId id="283" r:id="rId32"/>
    <p:sldId id="310" r:id="rId33"/>
    <p:sldId id="298" r:id="rId34"/>
    <p:sldId id="299" r:id="rId35"/>
    <p:sldId id="300" r:id="rId36"/>
    <p:sldId id="301" r:id="rId37"/>
    <p:sldId id="276" r:id="rId38"/>
    <p:sldId id="277" r:id="rId39"/>
    <p:sldId id="278" r:id="rId40"/>
    <p:sldId id="317" r:id="rId41"/>
    <p:sldId id="318" r:id="rId42"/>
    <p:sldId id="316" r:id="rId43"/>
    <p:sldId id="289" r:id="rId44"/>
    <p:sldId id="290" r:id="rId45"/>
    <p:sldId id="291" r:id="rId46"/>
    <p:sldId id="292" r:id="rId47"/>
    <p:sldId id="293" r:id="rId48"/>
    <p:sldId id="294" r:id="rId49"/>
    <p:sldId id="305" r:id="rId50"/>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07560"/>
    <a:srgbClr val="FF5050"/>
    <a:srgbClr val="FF66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C7A8BC-6598-4BA7-A3A7-4674A7AC4DEB}" type="datetimeFigureOut">
              <a:rPr lang="ko-KR" altLang="en-US" smtClean="0"/>
              <a:t>2024-04-05</a:t>
            </a:fld>
            <a:endParaRPr lang="ko-KR"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776CFA-4F47-49D9-BDE7-30CD1AECFDFB}" type="slidenum">
              <a:rPr lang="ko-KR" altLang="en-US" smtClean="0"/>
              <a:t>‹N›</a:t>
            </a:fld>
            <a:endParaRPr lang="ko-KR" altLang="en-US"/>
          </a:p>
        </p:txBody>
      </p:sp>
    </p:spTree>
    <p:extLst>
      <p:ext uri="{BB962C8B-B14F-4D97-AF65-F5344CB8AC3E}">
        <p14:creationId xmlns:p14="http://schemas.microsoft.com/office/powerpoint/2010/main" val="310180946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66776CFA-4F47-49D9-BDE7-30CD1AECFDFB}" type="slidenum">
              <a:rPr lang="ko-KR" altLang="en-US" smtClean="0"/>
              <a:t>1</a:t>
            </a:fld>
            <a:endParaRPr lang="ko-KR" altLang="en-US"/>
          </a:p>
        </p:txBody>
      </p:sp>
    </p:spTree>
    <p:extLst>
      <p:ext uri="{BB962C8B-B14F-4D97-AF65-F5344CB8AC3E}">
        <p14:creationId xmlns:p14="http://schemas.microsoft.com/office/powerpoint/2010/main" val="182315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776CFA-4F47-49D9-BDE7-30CD1AECFDFB}" type="slidenum">
              <a:rPr lang="ko-KR" altLang="en-US" smtClean="0"/>
              <a:t>10</a:t>
            </a:fld>
            <a:endParaRPr lang="ko-KR" altLang="en-US"/>
          </a:p>
        </p:txBody>
      </p:sp>
    </p:spTree>
    <p:extLst>
      <p:ext uri="{BB962C8B-B14F-4D97-AF65-F5344CB8AC3E}">
        <p14:creationId xmlns:p14="http://schemas.microsoft.com/office/powerpoint/2010/main" val="48008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6776CFA-4F47-49D9-BDE7-30CD1AECFDFB}" type="slidenum">
              <a:rPr lang="ko-KR" altLang="en-US" smtClean="0"/>
              <a:t>22</a:t>
            </a:fld>
            <a:endParaRPr lang="ko-KR" altLang="en-US"/>
          </a:p>
        </p:txBody>
      </p:sp>
    </p:spTree>
    <p:extLst>
      <p:ext uri="{BB962C8B-B14F-4D97-AF65-F5344CB8AC3E}">
        <p14:creationId xmlns:p14="http://schemas.microsoft.com/office/powerpoint/2010/main" val="2384459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6776CFA-4F47-49D9-BDE7-30CD1AECFDFB}" type="slidenum">
              <a:rPr lang="ko-KR" altLang="en-US" smtClean="0"/>
              <a:t>23</a:t>
            </a:fld>
            <a:endParaRPr lang="ko-KR" altLang="en-US"/>
          </a:p>
        </p:txBody>
      </p:sp>
    </p:spTree>
    <p:extLst>
      <p:ext uri="{BB962C8B-B14F-4D97-AF65-F5344CB8AC3E}">
        <p14:creationId xmlns:p14="http://schemas.microsoft.com/office/powerpoint/2010/main" val="1435283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776CFA-4F47-49D9-BDE7-30CD1AECFDFB}" type="slidenum">
              <a:rPr lang="ko-KR" altLang="en-US" smtClean="0"/>
              <a:t>28</a:t>
            </a:fld>
            <a:endParaRPr lang="ko-KR" altLang="en-US"/>
          </a:p>
        </p:txBody>
      </p:sp>
    </p:spTree>
    <p:extLst>
      <p:ext uri="{BB962C8B-B14F-4D97-AF65-F5344CB8AC3E}">
        <p14:creationId xmlns:p14="http://schemas.microsoft.com/office/powerpoint/2010/main" val="2855036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768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10"/>
          </p:nvPr>
        </p:nvSpPr>
        <p:spPr/>
        <p:txBody>
          <a:bodyPr/>
          <a:lstStyle/>
          <a:p>
            <a:fld id="{DF8C5CDB-1AEF-4522-8EAF-CE1F4E5D863E}" type="datetimeFigureOut">
              <a:rPr lang="ko-KR" altLang="en-US" smtClean="0"/>
              <a:t>2024-04-05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3B0A39C-9AA3-4A83-82D7-24ADE085033F}" type="slidenum">
              <a:rPr lang="ko-KR" altLang="en-US" smtClean="0"/>
              <a:t>‹N›</a:t>
            </a:fld>
            <a:endParaRPr lang="ko-KR" altLang="en-US"/>
          </a:p>
        </p:txBody>
      </p:sp>
    </p:spTree>
    <p:extLst>
      <p:ext uri="{BB962C8B-B14F-4D97-AF65-F5344CB8AC3E}">
        <p14:creationId xmlns:p14="http://schemas.microsoft.com/office/powerpoint/2010/main" val="302555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10"/>
          </p:nvPr>
        </p:nvSpPr>
        <p:spPr/>
        <p:txBody>
          <a:bodyPr/>
          <a:lstStyle/>
          <a:p>
            <a:fld id="{DF8C5CDB-1AEF-4522-8EAF-CE1F4E5D863E}" type="datetimeFigureOut">
              <a:rPr lang="ko-KR" altLang="en-US" smtClean="0"/>
              <a:t>2024-04-05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3B0A39C-9AA3-4A83-82D7-24ADE085033F}" type="slidenum">
              <a:rPr lang="ko-KR" altLang="en-US" smtClean="0"/>
              <a:t>‹N›</a:t>
            </a:fld>
            <a:endParaRPr lang="ko-KR" altLang="en-US"/>
          </a:p>
        </p:txBody>
      </p:sp>
    </p:spTree>
    <p:extLst>
      <p:ext uri="{BB962C8B-B14F-4D97-AF65-F5344CB8AC3E}">
        <p14:creationId xmlns:p14="http://schemas.microsoft.com/office/powerpoint/2010/main" val="3113033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A3B0CF9-4B58-4E44-B69B-18CB08223B2C}" type="datetimeFigureOut">
              <a:rPr lang="it-IT">
                <a:solidFill>
                  <a:prstClr val="black">
                    <a:tint val="75000"/>
                  </a:prstClr>
                </a:solidFill>
              </a:rPr>
              <a:pPr/>
              <a:t>05/04/2024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D0EB55F-C20C-4525-A6ED-F2DC3ED2E45B}"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29920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A3B0CF9-4B58-4E44-B69B-18CB08223B2C}" type="datetimeFigureOut">
              <a:rPr lang="it-IT">
                <a:solidFill>
                  <a:prstClr val="black">
                    <a:tint val="75000"/>
                  </a:prstClr>
                </a:solidFill>
              </a:rPr>
              <a:pPr/>
              <a:t>05/04/2024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D0EB55F-C20C-4525-A6ED-F2DC3ED2E45B}"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32154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A3B0CF9-4B58-4E44-B69B-18CB08223B2C}" type="datetimeFigureOut">
              <a:rPr lang="it-IT">
                <a:solidFill>
                  <a:prstClr val="black">
                    <a:tint val="75000"/>
                  </a:prstClr>
                </a:solidFill>
              </a:rPr>
              <a:pPr/>
              <a:t>05/04/2024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D0EB55F-C20C-4525-A6ED-F2DC3ED2E45B}"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83142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369219"/>
            <a:ext cx="3886200" cy="326350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369219"/>
            <a:ext cx="3886200" cy="326350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A3B0CF9-4B58-4E44-B69B-18CB08223B2C}" type="datetimeFigureOut">
              <a:rPr lang="it-IT">
                <a:solidFill>
                  <a:prstClr val="black">
                    <a:tint val="75000"/>
                  </a:prstClr>
                </a:solidFill>
              </a:rPr>
              <a:pPr/>
              <a:t>05/04/2024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D0EB55F-C20C-4525-A6ED-F2DC3ED2E45B}"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9650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273844"/>
            <a:ext cx="7886700" cy="994172"/>
          </a:xfrm>
        </p:spPr>
        <p:txBody>
          <a:bodyPr/>
          <a:lstStyle/>
          <a:p>
            <a:r>
              <a:rPr lang="it-IT"/>
              <a:t>Fare clic per modificare lo stile del titolo</a:t>
            </a:r>
          </a:p>
        </p:txBody>
      </p:sp>
      <p:sp>
        <p:nvSpPr>
          <p:cNvPr id="3" name="Segnaposto tes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629842" y="1878806"/>
            <a:ext cx="3868340" cy="2763441"/>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1878806"/>
            <a:ext cx="3887391" cy="2763441"/>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A3B0CF9-4B58-4E44-B69B-18CB08223B2C}" type="datetimeFigureOut">
              <a:rPr lang="it-IT">
                <a:solidFill>
                  <a:prstClr val="black">
                    <a:tint val="75000"/>
                  </a:prstClr>
                </a:solidFill>
              </a:rPr>
              <a:pPr/>
              <a:t>05/04/2024</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D0EB55F-C20C-4525-A6ED-F2DC3ED2E45B}"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77008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A3B0CF9-4B58-4E44-B69B-18CB08223B2C}" type="datetimeFigureOut">
              <a:rPr lang="it-IT">
                <a:solidFill>
                  <a:prstClr val="black">
                    <a:tint val="75000"/>
                  </a:prstClr>
                </a:solidFill>
              </a:rPr>
              <a:pPr/>
              <a:t>05/04/2024</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D0EB55F-C20C-4525-A6ED-F2DC3ED2E45B}"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93000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3B0CF9-4B58-4E44-B69B-18CB08223B2C}" type="datetimeFigureOut">
              <a:rPr lang="it-IT">
                <a:solidFill>
                  <a:prstClr val="black">
                    <a:tint val="75000"/>
                  </a:prstClr>
                </a:solidFill>
              </a:rPr>
              <a:pPr/>
              <a:t>05/04/2024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D0EB55F-C20C-4525-A6ED-F2DC3ED2E45B}"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06186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a:t>
            </a:r>
          </a:p>
        </p:txBody>
      </p:sp>
      <p:sp>
        <p:nvSpPr>
          <p:cNvPr id="3" name="Segnaposto contenuto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A3B0CF9-4B58-4E44-B69B-18CB08223B2C}" type="datetimeFigureOut">
              <a:rPr lang="it-IT">
                <a:solidFill>
                  <a:prstClr val="black">
                    <a:tint val="75000"/>
                  </a:prstClr>
                </a:solidFill>
              </a:rPr>
              <a:pPr/>
              <a:t>05/04/2024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D0EB55F-C20C-4525-A6ED-F2DC3ED2E45B}"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64335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216"/>
            <a:ext cx="9144000" cy="857250"/>
          </a:xfrm>
        </p:spPr>
        <p:txBody>
          <a:bodyPr/>
          <a:lstStyle>
            <a:lvl1pPr algn="l">
              <a:defRPr/>
            </a:lvl1pPr>
          </a:lstStyle>
          <a:p>
            <a:r>
              <a:rPr lang="en-US" altLang="ko-KR" dirty="0"/>
              <a:t> Click to edit Master title style</a:t>
            </a:r>
            <a:endParaRPr lang="ko-KR" altLang="en-US" dirty="0"/>
          </a:p>
        </p:txBody>
      </p:sp>
      <p:sp>
        <p:nvSpPr>
          <p:cNvPr id="3" name="Content Placeholder 2"/>
          <p:cNvSpPr>
            <a:spLocks noGrp="1"/>
          </p:cNvSpPr>
          <p:nvPr>
            <p:ph idx="1"/>
          </p:nvPr>
        </p:nvSpPr>
        <p:spPr/>
        <p:txBody>
          <a:body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ko-KR" altLang="en-US" dirty="0"/>
          </a:p>
        </p:txBody>
      </p:sp>
      <p:sp>
        <p:nvSpPr>
          <p:cNvPr id="4" name="Date Placeholder 3"/>
          <p:cNvSpPr>
            <a:spLocks noGrp="1"/>
          </p:cNvSpPr>
          <p:nvPr>
            <p:ph type="dt" sz="half" idx="10"/>
          </p:nvPr>
        </p:nvSpPr>
        <p:spPr/>
        <p:txBody>
          <a:bodyPr/>
          <a:lstStyle/>
          <a:p>
            <a:fld id="{DF8C5CDB-1AEF-4522-8EAF-CE1F4E5D863E}" type="datetimeFigureOut">
              <a:rPr lang="ko-KR" altLang="en-US" smtClean="0"/>
              <a:t>2024-04-05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3B0A39C-9AA3-4A83-82D7-24ADE085033F}" type="slidenum">
              <a:rPr lang="ko-KR" altLang="en-US" smtClean="0"/>
              <a:t>‹N›</a:t>
            </a:fld>
            <a:endParaRPr lang="ko-KR" altLang="en-US"/>
          </a:p>
        </p:txBody>
      </p:sp>
    </p:spTree>
    <p:extLst>
      <p:ext uri="{BB962C8B-B14F-4D97-AF65-F5344CB8AC3E}">
        <p14:creationId xmlns:p14="http://schemas.microsoft.com/office/powerpoint/2010/main" val="1146943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A3B0CF9-4B58-4E44-B69B-18CB08223B2C}" type="datetimeFigureOut">
              <a:rPr lang="it-IT">
                <a:solidFill>
                  <a:prstClr val="black">
                    <a:tint val="75000"/>
                  </a:prstClr>
                </a:solidFill>
              </a:rPr>
              <a:pPr/>
              <a:t>05/04/2024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D0EB55F-C20C-4525-A6ED-F2DC3ED2E45B}"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55257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A3B0CF9-4B58-4E44-B69B-18CB08223B2C}" type="datetimeFigureOut">
              <a:rPr lang="it-IT">
                <a:solidFill>
                  <a:prstClr val="black">
                    <a:tint val="75000"/>
                  </a:prstClr>
                </a:solidFill>
              </a:rPr>
              <a:pPr/>
              <a:t>05/04/2024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D0EB55F-C20C-4525-A6ED-F2DC3ED2E45B}"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8023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273844"/>
            <a:ext cx="1971675" cy="4358879"/>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273844"/>
            <a:ext cx="5800725" cy="4358879"/>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A3B0CF9-4B58-4E44-B69B-18CB08223B2C}" type="datetimeFigureOut">
              <a:rPr lang="it-IT">
                <a:solidFill>
                  <a:prstClr val="black">
                    <a:tint val="75000"/>
                  </a:prstClr>
                </a:solidFill>
              </a:rPr>
              <a:pPr/>
              <a:t>05/04/2024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D0EB55F-C20C-4525-A6ED-F2DC3ED2E45B}"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25613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ltLang="ko-KR"/>
              <a:t>Click to edit Master title style</a:t>
            </a:r>
            <a:endParaRPr lang="ko-KR" alt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a:t>Click to edit Master text styles</a:t>
            </a:r>
          </a:p>
        </p:txBody>
      </p:sp>
      <p:sp>
        <p:nvSpPr>
          <p:cNvPr id="4" name="Date Placeholder 3"/>
          <p:cNvSpPr>
            <a:spLocks noGrp="1"/>
          </p:cNvSpPr>
          <p:nvPr>
            <p:ph type="dt" sz="half" idx="10"/>
          </p:nvPr>
        </p:nvSpPr>
        <p:spPr/>
        <p:txBody>
          <a:bodyPr/>
          <a:lstStyle/>
          <a:p>
            <a:fld id="{DF8C5CDB-1AEF-4522-8EAF-CE1F4E5D863E}" type="datetimeFigureOut">
              <a:rPr lang="ko-KR" altLang="en-US" smtClean="0"/>
              <a:t>2024-04-05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3B0A39C-9AA3-4A83-82D7-24ADE085033F}" type="slidenum">
              <a:rPr lang="ko-KR" altLang="en-US" smtClean="0"/>
              <a:t>‹N›</a:t>
            </a:fld>
            <a:endParaRPr lang="ko-KR" altLang="en-US"/>
          </a:p>
        </p:txBody>
      </p:sp>
    </p:spTree>
    <p:extLst>
      <p:ext uri="{BB962C8B-B14F-4D97-AF65-F5344CB8AC3E}">
        <p14:creationId xmlns:p14="http://schemas.microsoft.com/office/powerpoint/2010/main" val="115980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Date Placeholder 4"/>
          <p:cNvSpPr>
            <a:spLocks noGrp="1"/>
          </p:cNvSpPr>
          <p:nvPr>
            <p:ph type="dt" sz="half" idx="10"/>
          </p:nvPr>
        </p:nvSpPr>
        <p:spPr/>
        <p:txBody>
          <a:bodyPr/>
          <a:lstStyle/>
          <a:p>
            <a:fld id="{DF8C5CDB-1AEF-4522-8EAF-CE1F4E5D863E}" type="datetimeFigureOut">
              <a:rPr lang="ko-KR" altLang="en-US" smtClean="0"/>
              <a:t>2024-04-05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3B0A39C-9AA3-4A83-82D7-24ADE085033F}" type="slidenum">
              <a:rPr lang="ko-KR" altLang="en-US" smtClean="0"/>
              <a:t>‹N›</a:t>
            </a:fld>
            <a:endParaRPr lang="ko-KR" altLang="en-US"/>
          </a:p>
        </p:txBody>
      </p:sp>
    </p:spTree>
    <p:extLst>
      <p:ext uri="{BB962C8B-B14F-4D97-AF65-F5344CB8AC3E}">
        <p14:creationId xmlns:p14="http://schemas.microsoft.com/office/powerpoint/2010/main" val="2756615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ltLang="ko-KR"/>
              <a:t>Click to edit Master title style</a:t>
            </a:r>
            <a:endParaRPr lang="ko-KR" alt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7" name="Date Placeholder 6"/>
          <p:cNvSpPr>
            <a:spLocks noGrp="1"/>
          </p:cNvSpPr>
          <p:nvPr>
            <p:ph type="dt" sz="half" idx="10"/>
          </p:nvPr>
        </p:nvSpPr>
        <p:spPr/>
        <p:txBody>
          <a:bodyPr/>
          <a:lstStyle/>
          <a:p>
            <a:fld id="{DF8C5CDB-1AEF-4522-8EAF-CE1F4E5D863E}" type="datetimeFigureOut">
              <a:rPr lang="ko-KR" altLang="en-US" smtClean="0"/>
              <a:t>2024-04-05</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83B0A39C-9AA3-4A83-82D7-24ADE085033F}" type="slidenum">
              <a:rPr lang="ko-KR" altLang="en-US" smtClean="0"/>
              <a:t>‹N›</a:t>
            </a:fld>
            <a:endParaRPr lang="ko-KR" altLang="en-US"/>
          </a:p>
        </p:txBody>
      </p:sp>
    </p:spTree>
    <p:extLst>
      <p:ext uri="{BB962C8B-B14F-4D97-AF65-F5344CB8AC3E}">
        <p14:creationId xmlns:p14="http://schemas.microsoft.com/office/powerpoint/2010/main" val="401785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Date Placeholder 2"/>
          <p:cNvSpPr>
            <a:spLocks noGrp="1"/>
          </p:cNvSpPr>
          <p:nvPr>
            <p:ph type="dt" sz="half" idx="10"/>
          </p:nvPr>
        </p:nvSpPr>
        <p:spPr/>
        <p:txBody>
          <a:bodyPr/>
          <a:lstStyle/>
          <a:p>
            <a:fld id="{DF8C5CDB-1AEF-4522-8EAF-CE1F4E5D863E}" type="datetimeFigureOut">
              <a:rPr lang="ko-KR" altLang="en-US" smtClean="0"/>
              <a:t>2024-04-05</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83B0A39C-9AA3-4A83-82D7-24ADE085033F}" type="slidenum">
              <a:rPr lang="ko-KR" altLang="en-US" smtClean="0"/>
              <a:t>‹N›</a:t>
            </a:fld>
            <a:endParaRPr lang="ko-KR" altLang="en-US"/>
          </a:p>
        </p:txBody>
      </p:sp>
    </p:spTree>
    <p:extLst>
      <p:ext uri="{BB962C8B-B14F-4D97-AF65-F5344CB8AC3E}">
        <p14:creationId xmlns:p14="http://schemas.microsoft.com/office/powerpoint/2010/main" val="2176104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C5CDB-1AEF-4522-8EAF-CE1F4E5D863E}" type="datetimeFigureOut">
              <a:rPr lang="ko-KR" altLang="en-US" smtClean="0"/>
              <a:t>2024-04-05</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83B0A39C-9AA3-4A83-82D7-24ADE085033F}" type="slidenum">
              <a:rPr lang="ko-KR" altLang="en-US" smtClean="0"/>
              <a:t>‹N›</a:t>
            </a:fld>
            <a:endParaRPr lang="ko-KR" altLang="en-US"/>
          </a:p>
        </p:txBody>
      </p:sp>
    </p:spTree>
    <p:extLst>
      <p:ext uri="{BB962C8B-B14F-4D97-AF65-F5344CB8AC3E}">
        <p14:creationId xmlns:p14="http://schemas.microsoft.com/office/powerpoint/2010/main" val="83728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
        <p:nvSpPr>
          <p:cNvPr id="5" name="Date Placeholder 4"/>
          <p:cNvSpPr>
            <a:spLocks noGrp="1"/>
          </p:cNvSpPr>
          <p:nvPr>
            <p:ph type="dt" sz="half" idx="10"/>
          </p:nvPr>
        </p:nvSpPr>
        <p:spPr/>
        <p:txBody>
          <a:bodyPr/>
          <a:lstStyle/>
          <a:p>
            <a:fld id="{DF8C5CDB-1AEF-4522-8EAF-CE1F4E5D863E}" type="datetimeFigureOut">
              <a:rPr lang="ko-KR" altLang="en-US" smtClean="0"/>
              <a:t>2024-04-05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3B0A39C-9AA3-4A83-82D7-24ADE085033F}" type="slidenum">
              <a:rPr lang="ko-KR" altLang="en-US" smtClean="0"/>
              <a:t>‹N›</a:t>
            </a:fld>
            <a:endParaRPr lang="ko-KR" altLang="en-US"/>
          </a:p>
        </p:txBody>
      </p:sp>
    </p:spTree>
    <p:extLst>
      <p:ext uri="{BB962C8B-B14F-4D97-AF65-F5344CB8AC3E}">
        <p14:creationId xmlns:p14="http://schemas.microsoft.com/office/powerpoint/2010/main" val="336700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
        <p:nvSpPr>
          <p:cNvPr id="5" name="Date Placeholder 4"/>
          <p:cNvSpPr>
            <a:spLocks noGrp="1"/>
          </p:cNvSpPr>
          <p:nvPr>
            <p:ph type="dt" sz="half" idx="10"/>
          </p:nvPr>
        </p:nvSpPr>
        <p:spPr/>
        <p:txBody>
          <a:bodyPr/>
          <a:lstStyle/>
          <a:p>
            <a:fld id="{DF8C5CDB-1AEF-4522-8EAF-CE1F4E5D863E}" type="datetimeFigureOut">
              <a:rPr lang="ko-KR" altLang="en-US" smtClean="0"/>
              <a:t>2024-04-05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3B0A39C-9AA3-4A83-82D7-24ADE085033F}" type="slidenum">
              <a:rPr lang="ko-KR" altLang="en-US" smtClean="0"/>
              <a:t>‹N›</a:t>
            </a:fld>
            <a:endParaRPr lang="ko-KR" altLang="en-US"/>
          </a:p>
        </p:txBody>
      </p:sp>
    </p:spTree>
    <p:extLst>
      <p:ext uri="{BB962C8B-B14F-4D97-AF65-F5344CB8AC3E}">
        <p14:creationId xmlns:p14="http://schemas.microsoft.com/office/powerpoint/2010/main" val="171359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216"/>
            <a:ext cx="6948264" cy="857250"/>
          </a:xfrm>
          <a:prstGeom prst="rect">
            <a:avLst/>
          </a:prstGeom>
        </p:spPr>
        <p:txBody>
          <a:bodyPr vert="horz" lIns="91440" tIns="45720" rIns="91440" bIns="45720" rtlCol="0" anchor="ctr">
            <a:normAutofit/>
          </a:bodyPr>
          <a:lstStyle/>
          <a:p>
            <a:r>
              <a:rPr lang="en-US" altLang="ko-KR"/>
              <a:t>Click to edit Master title style</a:t>
            </a:r>
            <a:endParaRPr lang="ko-KR" alt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F8C5CDB-1AEF-4522-8EAF-CE1F4E5D863E}" type="datetimeFigureOut">
              <a:rPr lang="ko-KR" altLang="en-US" smtClean="0"/>
              <a:t>2024-04-05</a:t>
            </a:fld>
            <a:endParaRPr lang="ko-KR" alt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3B0A39C-9AA3-4A83-82D7-24ADE085033F}" type="slidenum">
              <a:rPr lang="ko-KR" altLang="en-US" smtClean="0"/>
              <a:t>‹N›</a:t>
            </a:fld>
            <a:endParaRPr lang="ko-KR" altLang="en-US"/>
          </a:p>
        </p:txBody>
      </p:sp>
    </p:spTree>
    <p:extLst>
      <p:ext uri="{BB962C8B-B14F-4D97-AF65-F5344CB8AC3E}">
        <p14:creationId xmlns:p14="http://schemas.microsoft.com/office/powerpoint/2010/main" val="4252391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latinLnBrk="0"/>
            <a:fld id="{7A3B0CF9-4B58-4E44-B69B-18CB08223B2C}" type="datetimeFigureOut">
              <a:rPr lang="it-IT" smtClean="0">
                <a:solidFill>
                  <a:prstClr val="black">
                    <a:tint val="75000"/>
                  </a:prstClr>
                </a:solidFill>
              </a:rPr>
              <a:pPr latinLnBrk="0"/>
              <a:t>05/04/2024</a:t>
            </a:fld>
            <a:endParaRPr lang="it-IT">
              <a:solidFill>
                <a:prstClr val="black">
                  <a:tint val="75000"/>
                </a:prstClr>
              </a:solidFill>
            </a:endParaRPr>
          </a:p>
        </p:txBody>
      </p:sp>
      <p:sp>
        <p:nvSpPr>
          <p:cNvPr id="5" name="Segnaposto piè di pagina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latinLnBrk="0"/>
            <a:endParaRPr lang="it-IT">
              <a:solidFill>
                <a:prstClr val="black">
                  <a:tint val="75000"/>
                </a:prstClr>
              </a:solidFill>
            </a:endParaRPr>
          </a:p>
        </p:txBody>
      </p:sp>
      <p:sp>
        <p:nvSpPr>
          <p:cNvPr id="6" name="Segnaposto numero diapositiva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latinLnBrk="0"/>
            <a:fld id="{1D0EB55F-C20C-4525-A6ED-F2DC3ED2E45B}" type="slidenum">
              <a:rPr lang="it-IT" smtClean="0">
                <a:solidFill>
                  <a:prstClr val="black">
                    <a:tint val="75000"/>
                  </a:prstClr>
                </a:solidFill>
              </a:rPr>
              <a:pPr latinLnBrk="0"/>
              <a:t>‹N›</a:t>
            </a:fld>
            <a:endParaRPr lang="it-IT">
              <a:solidFill>
                <a:prstClr val="black">
                  <a:tint val="75000"/>
                </a:prstClr>
              </a:solidFill>
            </a:endParaRPr>
          </a:p>
        </p:txBody>
      </p:sp>
    </p:spTree>
    <p:extLst>
      <p:ext uri="{BB962C8B-B14F-4D97-AF65-F5344CB8AC3E}">
        <p14:creationId xmlns:p14="http://schemas.microsoft.com/office/powerpoint/2010/main" val="3448994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ree-powerpoint-templates-design.com/free-powerpoint-templates-desig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290.png"/></Relationships>
</file>

<file path=ppt/slides/_rels/slide14.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36.wmf"/><Relationship Id="rId11" Type="http://schemas.openxmlformats.org/officeDocument/2006/relationships/slide" Target="slide28.xml"/><Relationship Id="rId5" Type="http://schemas.openxmlformats.org/officeDocument/2006/relationships/oleObject" Target="../embeddings/oleObject12.bin"/><Relationship Id="rId10" Type="http://schemas.openxmlformats.org/officeDocument/2006/relationships/image" Target="../media/image38.wmf"/><Relationship Id="rId4" Type="http://schemas.openxmlformats.org/officeDocument/2006/relationships/image" Target="../media/image35.wmf"/><Relationship Id="rId9"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5.pn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26.xml"/><Relationship Id="rId3" Type="http://schemas.openxmlformats.org/officeDocument/2006/relationships/slide" Target="slide5.xml"/><Relationship Id="rId7" Type="http://schemas.openxmlformats.org/officeDocument/2006/relationships/slide" Target="slide11.xml"/><Relationship Id="rId12" Type="http://schemas.openxmlformats.org/officeDocument/2006/relationships/slide" Target="slide1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8.xml"/><Relationship Id="rId5" Type="http://schemas.openxmlformats.org/officeDocument/2006/relationships/slide" Target="slide8.xml"/><Relationship Id="rId15" Type="http://schemas.openxmlformats.org/officeDocument/2006/relationships/slide" Target="slide21.xml"/><Relationship Id="rId10" Type="http://schemas.openxmlformats.org/officeDocument/2006/relationships/slide" Target="slide16.xml"/><Relationship Id="rId4" Type="http://schemas.openxmlformats.org/officeDocument/2006/relationships/slide" Target="slide6.xml"/><Relationship Id="rId9" Type="http://schemas.openxmlformats.org/officeDocument/2006/relationships/slide" Target="slide15.xml"/><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14.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33.xml"/><Relationship Id="rId7" Type="http://schemas.openxmlformats.org/officeDocument/2006/relationships/slide" Target="slide37.xml"/><Relationship Id="rId2" Type="http://schemas.openxmlformats.org/officeDocument/2006/relationships/slide" Target="slide31.xml"/><Relationship Id="rId1" Type="http://schemas.openxmlformats.org/officeDocument/2006/relationships/slideLayout" Target="../slideLayouts/slideLayout2.xml"/><Relationship Id="rId6" Type="http://schemas.openxmlformats.org/officeDocument/2006/relationships/slide" Target="slide36.xml"/><Relationship Id="rId11" Type="http://schemas.openxmlformats.org/officeDocument/2006/relationships/slide" Target="slide42.xml"/><Relationship Id="rId5" Type="http://schemas.openxmlformats.org/officeDocument/2006/relationships/slide" Target="slide35.xml"/><Relationship Id="rId10" Type="http://schemas.openxmlformats.org/officeDocument/2006/relationships/image" Target="../media/image4.png"/><Relationship Id="rId4" Type="http://schemas.openxmlformats.org/officeDocument/2006/relationships/slide" Target="slide34.xml"/><Relationship Id="rId9" Type="http://schemas.openxmlformats.org/officeDocument/2006/relationships/slide" Target="slide41.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 Target="slide36.xml"/><Relationship Id="rId5" Type="http://schemas.openxmlformats.org/officeDocument/2006/relationships/slide" Target="slide34.xml"/><Relationship Id="rId4" Type="http://schemas.openxmlformats.org/officeDocument/2006/relationships/slide" Target="slide3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2.xml"/><Relationship Id="rId7" Type="http://schemas.openxmlformats.org/officeDocument/2006/relationships/image" Target="../media/image2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6.jpeg"/><Relationship Id="rId5" Type="http://schemas.openxmlformats.org/officeDocument/2006/relationships/image" Target="../media/image4.png"/><Relationship Id="rId4" Type="http://schemas.openxmlformats.org/officeDocument/2006/relationships/image" Target="../media/image11.jpg"/><Relationship Id="rId9"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30.xml"/><Relationship Id="rId2" Type="http://schemas.openxmlformats.org/officeDocument/2006/relationships/image" Target="../media/image11.jpg"/><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24.pn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1.png"/><Relationship Id="rId7" Type="http://schemas.openxmlformats.org/officeDocument/2006/relationships/image" Target="../media/image74.wm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oleObject" Target="../embeddings/oleObject15.bin"/><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 Target="slide30.xml"/><Relationship Id="rId5" Type="http://schemas.openxmlformats.org/officeDocument/2006/relationships/image" Target="../media/image11.jp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39.xml.rels><?xml version="1.0" encoding="UTF-8" standalone="yes"?>
<Relationships xmlns="http://schemas.openxmlformats.org/package/2006/relationships"><Relationship Id="rId8" Type="http://schemas.openxmlformats.org/officeDocument/2006/relationships/image" Target="../media/image81.gif"/><Relationship Id="rId3" Type="http://schemas.openxmlformats.org/officeDocument/2006/relationships/image" Target="../media/image78.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53.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1.gi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24.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png"/><Relationship Id="rId7" Type="http://schemas.openxmlformats.org/officeDocument/2006/relationships/image" Target="../media/image86.emf"/><Relationship Id="rId12"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2.xml"/><Relationship Id="rId6" Type="http://schemas.openxmlformats.org/officeDocument/2006/relationships/package" Target="../embeddings/Microsoft_Excel_Worksheet.xlsx"/><Relationship Id="rId11" Type="http://schemas.openxmlformats.org/officeDocument/2006/relationships/image" Target="../media/image34.png"/><Relationship Id="rId5" Type="http://schemas.openxmlformats.org/officeDocument/2006/relationships/image" Target="../media/image85.wmf"/><Relationship Id="rId10" Type="http://schemas.openxmlformats.org/officeDocument/2006/relationships/image" Target="../media/image88.jpeg"/><Relationship Id="rId4" Type="http://schemas.openxmlformats.org/officeDocument/2006/relationships/oleObject" Target="../embeddings/oleObject16.bin"/><Relationship Id="rId9" Type="http://schemas.openxmlformats.org/officeDocument/2006/relationships/image" Target="../media/image53.png"/></Relationships>
</file>

<file path=ppt/slides/_rels/slide4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9.png"/><Relationship Id="rId7" Type="http://schemas.openxmlformats.org/officeDocument/2006/relationships/image" Target="../media/image90.wm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oleObject" Target="../embeddings/oleObject18.bin"/><Relationship Id="rId5" Type="http://schemas.openxmlformats.org/officeDocument/2006/relationships/image" Target="../media/image85.wmf"/><Relationship Id="rId4" Type="http://schemas.openxmlformats.org/officeDocument/2006/relationships/oleObject" Target="../embeddings/oleObject17.bin"/><Relationship Id="rId9"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hyperlink" Target="http://oposite.stsci.edu/pubinfo/pr/2000/03/content/0003w.jpg" TargetMode="External"/><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93.jpeg"/><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4.png"/><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12.xml"/><Relationship Id="rId7" Type="http://schemas.openxmlformats.org/officeDocument/2006/relationships/image" Target="../media/image9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5.png"/><Relationship Id="rId5" Type="http://schemas.openxmlformats.org/officeDocument/2006/relationships/image" Target="../media/image4.png"/><Relationship Id="rId4" Type="http://schemas.openxmlformats.org/officeDocument/2006/relationships/image" Target="../media/image97.png"/><Relationship Id="rId9"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102.jp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5.jpeg"/><Relationship Id="rId7" Type="http://schemas.openxmlformats.org/officeDocument/2006/relationships/image" Target="../media/image17.wmf"/><Relationship Id="rId12" Type="http://schemas.openxmlformats.org/officeDocument/2006/relationships/image" Target="../media/image20.wm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16.wmf"/><Relationship Id="rId10" Type="http://schemas.openxmlformats.org/officeDocument/2006/relationships/image" Target="../media/image19.w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1.wmf"/><Relationship Id="rId5" Type="http://schemas.openxmlformats.org/officeDocument/2006/relationships/oleObject" Target="../embeddings/oleObject6.bin"/><Relationship Id="rId10" Type="http://schemas.openxmlformats.org/officeDocument/2006/relationships/image" Target="../media/image24.png"/><Relationship Id="rId4" Type="http://schemas.openxmlformats.org/officeDocument/2006/relationships/image" Target="../media/image19.wmf"/><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8.bin"/><Relationship Id="rId7"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2.wmf"/><Relationship Id="rId5" Type="http://schemas.openxmlformats.org/officeDocument/2006/relationships/oleObject" Target="../embeddings/oleObject9.bin"/><Relationship Id="rId10" Type="http://schemas.openxmlformats.org/officeDocument/2006/relationships/image" Target="../media/image17.wmf"/><Relationship Id="rId4" Type="http://schemas.openxmlformats.org/officeDocument/2006/relationships/image" Target="../media/image21.wmf"/><Relationship Id="rId9"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859782"/>
            <a:ext cx="6156176" cy="1800200"/>
          </a:xfrm>
          <a:prstGeom prst="rect">
            <a:avLst/>
          </a:prstGeom>
          <a:gradFill flip="none" rotWithShape="1">
            <a:gsLst>
              <a:gs pos="0">
                <a:schemeClr val="tx1">
                  <a:lumMod val="96000"/>
                  <a:lumOff val="4000"/>
                  <a:alpha val="62000"/>
                </a:schemeClr>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611560" y="4011910"/>
            <a:ext cx="5436096" cy="276999"/>
          </a:xfrm>
          <a:prstGeom prst="rect">
            <a:avLst/>
          </a:prstGeom>
          <a:noFill/>
        </p:spPr>
        <p:txBody>
          <a:bodyPr wrap="square">
            <a:spAutoFit/>
          </a:bodyPr>
          <a:lstStyle/>
          <a:p>
            <a:pPr fontAlgn="auto">
              <a:spcBef>
                <a:spcPts val="0"/>
              </a:spcBef>
              <a:spcAft>
                <a:spcPts val="0"/>
              </a:spcAft>
              <a:defRPr/>
            </a:pPr>
            <a:r>
              <a:rPr kumimoji="0" lang="en-US" altLang="ko-KR" sz="1200" b="1" i="1" dirty="0" err="1">
                <a:solidFill>
                  <a:schemeClr val="bg1">
                    <a:lumMod val="95000"/>
                  </a:schemeClr>
                </a:solidFill>
                <a:latin typeface="Arial" pitchFamily="34" charset="0"/>
                <a:cs typeface="Arial" pitchFamily="34" charset="0"/>
              </a:rPr>
              <a:t>Dalla</a:t>
            </a:r>
            <a:r>
              <a:rPr kumimoji="0" lang="en-US" altLang="ko-KR" sz="1200" b="1" i="1" dirty="0">
                <a:solidFill>
                  <a:schemeClr val="bg1">
                    <a:lumMod val="95000"/>
                  </a:schemeClr>
                </a:solidFill>
                <a:latin typeface="Arial" pitchFamily="34" charset="0"/>
                <a:cs typeface="Arial" pitchFamily="34" charset="0"/>
              </a:rPr>
              <a:t> </a:t>
            </a:r>
            <a:r>
              <a:rPr kumimoji="0" lang="en-US" altLang="ko-KR" sz="1200" b="1" i="1" dirty="0" err="1">
                <a:solidFill>
                  <a:schemeClr val="bg1">
                    <a:lumMod val="95000"/>
                  </a:schemeClr>
                </a:solidFill>
                <a:latin typeface="Arial" pitchFamily="34" charset="0"/>
                <a:cs typeface="Arial" pitchFamily="34" charset="0"/>
              </a:rPr>
              <a:t>formazione</a:t>
            </a:r>
            <a:r>
              <a:rPr kumimoji="0" lang="en-US" altLang="ko-KR" sz="1200" b="1" i="1" dirty="0">
                <a:solidFill>
                  <a:schemeClr val="bg1">
                    <a:lumMod val="95000"/>
                  </a:schemeClr>
                </a:solidFill>
                <a:latin typeface="Arial" pitchFamily="34" charset="0"/>
                <a:cs typeface="Arial" pitchFamily="34" charset="0"/>
              </a:rPr>
              <a:t> </a:t>
            </a:r>
            <a:r>
              <a:rPr kumimoji="0" lang="en-US" altLang="ko-KR" sz="1200" b="1" i="1" dirty="0" err="1">
                <a:solidFill>
                  <a:schemeClr val="bg1">
                    <a:lumMod val="95000"/>
                  </a:schemeClr>
                </a:solidFill>
                <a:latin typeface="Arial" pitchFamily="34" charset="0"/>
                <a:cs typeface="Arial" pitchFamily="34" charset="0"/>
              </a:rPr>
              <a:t>stellare</a:t>
            </a:r>
            <a:r>
              <a:rPr kumimoji="0" lang="en-US" altLang="ko-KR" sz="1200" b="1" i="1" dirty="0">
                <a:solidFill>
                  <a:schemeClr val="bg1">
                    <a:lumMod val="95000"/>
                  </a:schemeClr>
                </a:solidFill>
                <a:latin typeface="Arial" pitchFamily="34" charset="0"/>
                <a:cs typeface="Arial" pitchFamily="34" charset="0"/>
              </a:rPr>
              <a:t> </a:t>
            </a:r>
            <a:r>
              <a:rPr kumimoji="0" lang="en-US" altLang="ko-KR" sz="1200" b="1" i="1" dirty="0" err="1">
                <a:solidFill>
                  <a:schemeClr val="bg1">
                    <a:lumMod val="95000"/>
                  </a:schemeClr>
                </a:solidFill>
                <a:latin typeface="Arial" pitchFamily="34" charset="0"/>
                <a:cs typeface="Arial" pitchFamily="34" charset="0"/>
              </a:rPr>
              <a:t>ai</a:t>
            </a:r>
            <a:r>
              <a:rPr kumimoji="0" lang="en-US" altLang="ko-KR" sz="1200" b="1" i="1" dirty="0">
                <a:solidFill>
                  <a:schemeClr val="bg1">
                    <a:lumMod val="95000"/>
                  </a:schemeClr>
                </a:solidFill>
                <a:latin typeface="Arial" pitchFamily="34" charset="0"/>
                <a:cs typeface="Arial" pitchFamily="34" charset="0"/>
              </a:rPr>
              <a:t> </a:t>
            </a:r>
            <a:r>
              <a:rPr kumimoji="0" lang="en-US" altLang="ko-KR" sz="1200" b="1" i="1" dirty="0" err="1">
                <a:solidFill>
                  <a:schemeClr val="bg1">
                    <a:lumMod val="95000"/>
                  </a:schemeClr>
                </a:solidFill>
                <a:latin typeface="Arial" pitchFamily="34" charset="0"/>
                <a:cs typeface="Arial" pitchFamily="34" charset="0"/>
              </a:rPr>
              <a:t>buchi</a:t>
            </a:r>
            <a:r>
              <a:rPr kumimoji="0" lang="en-US" altLang="ko-KR" sz="1200" b="1" i="1" dirty="0">
                <a:solidFill>
                  <a:schemeClr val="bg1">
                    <a:lumMod val="95000"/>
                  </a:schemeClr>
                </a:solidFill>
                <a:latin typeface="Arial" pitchFamily="34" charset="0"/>
                <a:cs typeface="Arial" pitchFamily="34" charset="0"/>
              </a:rPr>
              <a:t> </a:t>
            </a:r>
            <a:r>
              <a:rPr kumimoji="0" lang="en-US" altLang="ko-KR" sz="1200" b="1" i="1" dirty="0" err="1">
                <a:solidFill>
                  <a:schemeClr val="bg1">
                    <a:lumMod val="95000"/>
                  </a:schemeClr>
                </a:solidFill>
                <a:latin typeface="Arial" pitchFamily="34" charset="0"/>
                <a:cs typeface="Arial" pitchFamily="34" charset="0"/>
              </a:rPr>
              <a:t>neri</a:t>
            </a:r>
            <a:endParaRPr kumimoji="0" lang="en-US" altLang="ko-KR" sz="1200" b="1" i="1" dirty="0">
              <a:solidFill>
                <a:schemeClr val="bg1">
                  <a:lumMod val="95000"/>
                </a:schemeClr>
              </a:solidFill>
              <a:latin typeface="Arial" pitchFamily="34" charset="0"/>
              <a:cs typeface="Arial" pitchFamily="34" charset="0"/>
            </a:endParaRPr>
          </a:p>
        </p:txBody>
      </p:sp>
      <p:sp>
        <p:nvSpPr>
          <p:cNvPr id="10" name="TextBox 1"/>
          <p:cNvSpPr txBox="1">
            <a:spLocks noChangeArrowheads="1"/>
          </p:cNvSpPr>
          <p:nvPr/>
        </p:nvSpPr>
        <p:spPr bwMode="auto">
          <a:xfrm>
            <a:off x="539552" y="3003798"/>
            <a:ext cx="6336704" cy="584775"/>
          </a:xfrm>
          <a:prstGeom prst="rect">
            <a:avLst/>
          </a:prstGeom>
          <a:noFill/>
          <a:ln w="9525">
            <a:noFill/>
            <a:miter lim="800000"/>
            <a:headEnd/>
            <a:tailEnd/>
          </a:ln>
        </p:spPr>
        <p:txBody>
          <a:bodyPr wrap="square">
            <a:spAutoFit/>
          </a:bodyPr>
          <a:lstStyle/>
          <a:p>
            <a:r>
              <a:rPr lang="en-US" altLang="ko-KR" sz="3200" b="1" i="1" dirty="0" err="1">
                <a:solidFill>
                  <a:schemeClr val="bg2">
                    <a:lumMod val="90000"/>
                  </a:schemeClr>
                </a:solidFill>
                <a:effectLst>
                  <a:outerShdw blurRad="38100" dist="38100" dir="2700000" algn="tl">
                    <a:srgbClr val="000000">
                      <a:alpha val="43137"/>
                    </a:srgbClr>
                  </a:outerShdw>
                </a:effectLst>
                <a:latin typeface="Arial" pitchFamily="34" charset="0"/>
                <a:ea typeface="맑은 고딕" pitchFamily="50" charset="-127"/>
                <a:cs typeface="Arial" pitchFamily="34" charset="0"/>
              </a:rPr>
              <a:t>Nascita</a:t>
            </a:r>
            <a:r>
              <a:rPr lang="en-US" altLang="ko-KR" sz="3200" b="1" i="1" dirty="0">
                <a:solidFill>
                  <a:schemeClr val="bg2">
                    <a:lumMod val="90000"/>
                  </a:schemeClr>
                </a:solidFill>
                <a:effectLst>
                  <a:outerShdw blurRad="38100" dist="38100" dir="2700000" algn="tl">
                    <a:srgbClr val="000000">
                      <a:alpha val="43137"/>
                    </a:srgbClr>
                  </a:outerShdw>
                </a:effectLst>
                <a:latin typeface="Arial" pitchFamily="34" charset="0"/>
                <a:ea typeface="맑은 고딕" pitchFamily="50" charset="-127"/>
                <a:cs typeface="Arial" pitchFamily="34" charset="0"/>
              </a:rPr>
              <a:t> vita e </a:t>
            </a:r>
            <a:r>
              <a:rPr lang="en-US" altLang="ko-KR" sz="3200" b="1" i="1" dirty="0" err="1">
                <a:solidFill>
                  <a:schemeClr val="bg2">
                    <a:lumMod val="90000"/>
                  </a:schemeClr>
                </a:solidFill>
                <a:effectLst>
                  <a:outerShdw blurRad="38100" dist="38100" dir="2700000" algn="tl">
                    <a:srgbClr val="000000">
                      <a:alpha val="43137"/>
                    </a:srgbClr>
                  </a:outerShdw>
                </a:effectLst>
                <a:latin typeface="Arial" pitchFamily="34" charset="0"/>
                <a:ea typeface="맑은 고딕" pitchFamily="50" charset="-127"/>
                <a:cs typeface="Arial" pitchFamily="34" charset="0"/>
              </a:rPr>
              <a:t>morte</a:t>
            </a:r>
            <a:r>
              <a:rPr lang="en-US" altLang="ko-KR" sz="3200" b="1" i="1" dirty="0">
                <a:solidFill>
                  <a:schemeClr val="bg2">
                    <a:lumMod val="90000"/>
                  </a:schemeClr>
                </a:solidFill>
                <a:effectLst>
                  <a:outerShdw blurRad="38100" dist="38100" dir="2700000" algn="tl">
                    <a:srgbClr val="000000">
                      <a:alpha val="43137"/>
                    </a:srgbClr>
                  </a:outerShdw>
                </a:effectLst>
                <a:latin typeface="Arial" pitchFamily="34" charset="0"/>
                <a:ea typeface="맑은 고딕" pitchFamily="50" charset="-127"/>
                <a:cs typeface="Arial" pitchFamily="34" charset="0"/>
              </a:rPr>
              <a:t> </a:t>
            </a:r>
            <a:r>
              <a:rPr lang="en-US" altLang="ko-KR" sz="3200" b="1" i="1" dirty="0" err="1">
                <a:solidFill>
                  <a:schemeClr val="bg2">
                    <a:lumMod val="90000"/>
                  </a:schemeClr>
                </a:solidFill>
                <a:effectLst>
                  <a:outerShdw blurRad="38100" dist="38100" dir="2700000" algn="tl">
                    <a:srgbClr val="000000">
                      <a:alpha val="43137"/>
                    </a:srgbClr>
                  </a:outerShdw>
                </a:effectLst>
                <a:latin typeface="Arial" pitchFamily="34" charset="0"/>
                <a:ea typeface="맑은 고딕" pitchFamily="50" charset="-127"/>
                <a:cs typeface="Arial" pitchFamily="34" charset="0"/>
              </a:rPr>
              <a:t>della</a:t>
            </a:r>
            <a:r>
              <a:rPr lang="en-US" altLang="ko-KR" sz="3200" b="1" i="1" dirty="0">
                <a:solidFill>
                  <a:schemeClr val="bg2">
                    <a:lumMod val="90000"/>
                  </a:schemeClr>
                </a:solidFill>
                <a:effectLst>
                  <a:outerShdw blurRad="38100" dist="38100" dir="2700000" algn="tl">
                    <a:srgbClr val="000000">
                      <a:alpha val="43137"/>
                    </a:srgbClr>
                  </a:outerShdw>
                </a:effectLst>
                <a:latin typeface="Arial" pitchFamily="34" charset="0"/>
                <a:ea typeface="맑은 고딕" pitchFamily="50" charset="-127"/>
                <a:cs typeface="Arial" pitchFamily="34" charset="0"/>
              </a:rPr>
              <a:t> </a:t>
            </a:r>
            <a:r>
              <a:rPr lang="en-US" altLang="ko-KR" sz="3200" b="1" i="1" dirty="0" err="1">
                <a:solidFill>
                  <a:schemeClr val="bg2">
                    <a:lumMod val="90000"/>
                  </a:schemeClr>
                </a:solidFill>
                <a:effectLst>
                  <a:outerShdw blurRad="38100" dist="38100" dir="2700000" algn="tl">
                    <a:srgbClr val="000000">
                      <a:alpha val="43137"/>
                    </a:srgbClr>
                  </a:outerShdw>
                </a:effectLst>
                <a:latin typeface="Arial" pitchFamily="34" charset="0"/>
                <a:ea typeface="맑은 고딕" pitchFamily="50" charset="-127"/>
                <a:cs typeface="Arial" pitchFamily="34" charset="0"/>
              </a:rPr>
              <a:t>stella</a:t>
            </a:r>
            <a:r>
              <a:rPr lang="en-US" altLang="ko-KR" sz="3200" b="1" i="1" dirty="0">
                <a:solidFill>
                  <a:schemeClr val="bg2">
                    <a:lumMod val="90000"/>
                  </a:schemeClr>
                </a:solidFill>
                <a:effectLst>
                  <a:outerShdw blurRad="38100" dist="38100" dir="2700000" algn="tl">
                    <a:srgbClr val="000000">
                      <a:alpha val="43137"/>
                    </a:srgbClr>
                  </a:outerShdw>
                </a:effectLst>
                <a:latin typeface="Arial" pitchFamily="34" charset="0"/>
                <a:ea typeface="맑은 고딕" pitchFamily="50" charset="-127"/>
                <a:cs typeface="Arial" pitchFamily="34" charset="0"/>
              </a:rPr>
              <a:t> </a:t>
            </a:r>
          </a:p>
        </p:txBody>
      </p:sp>
      <p:sp>
        <p:nvSpPr>
          <p:cNvPr id="12" name="TextBox 11">
            <a:hlinkClick r:id="rId3"/>
          </p:cNvPr>
          <p:cNvSpPr txBox="1"/>
          <p:nvPr/>
        </p:nvSpPr>
        <p:spPr>
          <a:xfrm>
            <a:off x="611560" y="4803998"/>
            <a:ext cx="8532440" cy="215444"/>
          </a:xfrm>
          <a:prstGeom prst="rect">
            <a:avLst/>
          </a:prstGeom>
          <a:noFill/>
        </p:spPr>
        <p:txBody>
          <a:bodyPr wrap="square" rtlCol="0">
            <a:spAutoFit/>
          </a:bodyPr>
          <a:lstStyle/>
          <a:p>
            <a:r>
              <a:rPr lang="en-US" altLang="ko-KR" sz="800" dirty="0">
                <a:solidFill>
                  <a:schemeClr val="bg1">
                    <a:lumMod val="95000"/>
                  </a:schemeClr>
                </a:solidFill>
                <a:latin typeface="Arial" pitchFamily="34" charset="0"/>
                <a:cs typeface="Arial" pitchFamily="34" charset="0"/>
              </a:rPr>
              <a:t>GAEEB </a:t>
            </a:r>
            <a:r>
              <a:rPr lang="en-US" altLang="ko-KR" sz="800" dirty="0" err="1">
                <a:solidFill>
                  <a:schemeClr val="bg1">
                    <a:lumMod val="95000"/>
                  </a:schemeClr>
                </a:solidFill>
                <a:latin typeface="Arial" pitchFamily="34" charset="0"/>
                <a:cs typeface="Arial" pitchFamily="34" charset="0"/>
              </a:rPr>
              <a:t>Ciriè</a:t>
            </a:r>
            <a:r>
              <a:rPr lang="en-US" altLang="ko-KR" sz="800" dirty="0">
                <a:solidFill>
                  <a:schemeClr val="bg1">
                    <a:lumMod val="95000"/>
                  </a:schemeClr>
                </a:solidFill>
                <a:latin typeface="Arial" pitchFamily="34" charset="0"/>
                <a:cs typeface="Arial" pitchFamily="34" charset="0"/>
              </a:rPr>
              <a:t> (To) 03/04/2024</a:t>
            </a:r>
            <a:endParaRPr lang="ko-KR" altLang="en-US" sz="800" dirty="0">
              <a:solidFill>
                <a:schemeClr val="bg1">
                  <a:lumMod val="95000"/>
                </a:schemeClr>
              </a:solidFill>
              <a:latin typeface="Arial" pitchFamily="34" charset="0"/>
              <a:cs typeface="Arial" pitchFamily="34" charset="0"/>
            </a:endParaRPr>
          </a:p>
        </p:txBody>
      </p:sp>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95486"/>
            <a:ext cx="1368152" cy="1465703"/>
          </a:xfrm>
          <a:prstGeom prst="rect">
            <a:avLst/>
          </a:prstGeom>
        </p:spPr>
      </p:pic>
    </p:spTree>
    <p:extLst>
      <p:ext uri="{BB962C8B-B14F-4D97-AF65-F5344CB8AC3E}">
        <p14:creationId xmlns:p14="http://schemas.microsoft.com/office/powerpoint/2010/main" val="303447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Nascita di una stella: protostella</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26" name="CasellaDiTesto 25"/>
          <p:cNvSpPr txBox="1"/>
          <p:nvPr/>
        </p:nvSpPr>
        <p:spPr>
          <a:xfrm>
            <a:off x="4860032" y="771550"/>
            <a:ext cx="4116392" cy="584775"/>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Dalla fase iniziale di accumulazione si ottiene la </a:t>
            </a:r>
            <a:r>
              <a:rPr lang="it-IT" sz="1600" i="1" dirty="0"/>
              <a:t>protostella.</a:t>
            </a:r>
          </a:p>
        </p:txBody>
      </p:sp>
      <p:sp>
        <p:nvSpPr>
          <p:cNvPr id="29" name="Freccia in giù 28"/>
          <p:cNvSpPr/>
          <p:nvPr/>
        </p:nvSpPr>
        <p:spPr>
          <a:xfrm>
            <a:off x="6599645" y="1199189"/>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p:cNvSpPr txBox="1"/>
          <p:nvPr/>
        </p:nvSpPr>
        <p:spPr>
          <a:xfrm>
            <a:off x="4860032" y="1586803"/>
            <a:ext cx="4188400" cy="1077218"/>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Con l’aumento della densità del nucleo l’ulteriore materiale non cade verso il centro, ma si dispone attorno al nucleo con il </a:t>
            </a:r>
            <a:r>
              <a:rPr lang="it-IT" sz="1600" i="1" dirty="0"/>
              <a:t>disco di accrescimento</a:t>
            </a:r>
          </a:p>
        </p:txBody>
      </p:sp>
      <p:sp>
        <p:nvSpPr>
          <p:cNvPr id="31" name="Freccia in giù 30"/>
          <p:cNvSpPr/>
          <p:nvPr/>
        </p:nvSpPr>
        <p:spPr>
          <a:xfrm>
            <a:off x="6588120" y="2520017"/>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p:cNvSpPr txBox="1"/>
          <p:nvPr/>
        </p:nvSpPr>
        <p:spPr>
          <a:xfrm>
            <a:off x="4824851" y="2956574"/>
            <a:ext cx="3816424" cy="584775"/>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600" dirty="0"/>
              <a:t>La materia dal disco va verso il centro guidato dal campo magnetico</a:t>
            </a:r>
            <a:endParaRPr lang="it-IT" sz="1600" i="1" dirty="0"/>
          </a:p>
        </p:txBody>
      </p:sp>
      <p:sp>
        <p:nvSpPr>
          <p:cNvPr id="33" name="CasellaDiTesto 32"/>
          <p:cNvSpPr txBox="1"/>
          <p:nvPr/>
        </p:nvSpPr>
        <p:spPr>
          <a:xfrm>
            <a:off x="323528" y="4176778"/>
            <a:ext cx="8652896" cy="830997"/>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i="1" dirty="0"/>
              <a:t>Protostella classe I: </a:t>
            </a:r>
            <a:r>
              <a:rPr lang="it-IT" sz="1600" dirty="0"/>
              <a:t>circondate da gas della nebulosa e in fase di accrescimento</a:t>
            </a:r>
          </a:p>
          <a:p>
            <a:r>
              <a:rPr lang="it-IT" sz="1600" i="1" dirty="0"/>
              <a:t>Protostella di classe II: </a:t>
            </a:r>
            <a:r>
              <a:rPr lang="it-IT" sz="1600" dirty="0"/>
              <a:t>età intermedia con fine fase di accrescimento</a:t>
            </a:r>
          </a:p>
          <a:p>
            <a:r>
              <a:rPr lang="it-IT" sz="1600" i="1" dirty="0"/>
              <a:t>Protostella di classe III: </a:t>
            </a:r>
            <a:r>
              <a:rPr lang="it-IT" sz="1600" dirty="0"/>
              <a:t>prossime all’avvio di fusioni nucleari e hanno disperso il disco di accrescimento</a:t>
            </a:r>
          </a:p>
        </p:txBody>
      </p:sp>
      <p:pic>
        <p:nvPicPr>
          <p:cNvPr id="14" name="Immagin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663586"/>
            <a:ext cx="4420786" cy="2455991"/>
          </a:xfrm>
          <a:prstGeom prst="rect">
            <a:avLst/>
          </a:prstGeom>
        </p:spPr>
      </p:pic>
      <p:sp>
        <p:nvSpPr>
          <p:cNvPr id="16" name="Rettangolo 15"/>
          <p:cNvSpPr/>
          <p:nvPr/>
        </p:nvSpPr>
        <p:spPr>
          <a:xfrm>
            <a:off x="323527" y="1513543"/>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uppo 10"/>
          <p:cNvGrpSpPr/>
          <p:nvPr/>
        </p:nvGrpSpPr>
        <p:grpSpPr>
          <a:xfrm>
            <a:off x="152868" y="626298"/>
            <a:ext cx="2892256" cy="2565410"/>
            <a:chOff x="4647049" y="1561126"/>
            <a:chExt cx="2892256" cy="2565410"/>
          </a:xfrm>
        </p:grpSpPr>
        <p:pic>
          <p:nvPicPr>
            <p:cNvPr id="7" name="Immagine 6"/>
            <p:cNvPicPr>
              <a:picLocks noChangeAspect="1"/>
            </p:cNvPicPr>
            <p:nvPr/>
          </p:nvPicPr>
          <p:blipFill>
            <a:blip r:embed="rId5"/>
            <a:stretch>
              <a:fillRect/>
            </a:stretch>
          </p:blipFill>
          <p:spPr>
            <a:xfrm>
              <a:off x="4816323" y="1561126"/>
              <a:ext cx="2583460" cy="1919725"/>
            </a:xfrm>
            <a:prstGeom prst="rect">
              <a:avLst/>
            </a:prstGeom>
          </p:spPr>
        </p:pic>
        <p:sp>
          <p:nvSpPr>
            <p:cNvPr id="10" name="CasellaDiTesto 9"/>
            <p:cNvSpPr txBox="1"/>
            <p:nvPr/>
          </p:nvSpPr>
          <p:spPr>
            <a:xfrm>
              <a:off x="4647049" y="3480205"/>
              <a:ext cx="2892256" cy="646331"/>
            </a:xfrm>
            <a:prstGeom prst="rect">
              <a:avLst/>
            </a:prstGeom>
            <a:noFill/>
          </p:spPr>
          <p:txBody>
            <a:bodyPr wrap="square" rtlCol="0">
              <a:spAutoFit/>
            </a:bodyPr>
            <a:lstStyle/>
            <a:p>
              <a:pPr algn="ctr" defTabSz="457200" latinLnBrk="0"/>
              <a:r>
                <a:rPr lang="it-IT" sz="900" dirty="0"/>
                <a:t>Rappresentazione artistica di una protostella e del suo disco di accrescimento. Le linee gialle rappresentano </a:t>
              </a:r>
            </a:p>
            <a:p>
              <a:pPr algn="ctr" defTabSz="457200" latinLnBrk="0"/>
              <a:r>
                <a:rPr lang="it-IT" sz="900" dirty="0"/>
                <a:t>le linee di forza campo magnetico stellare, lungo le quali </a:t>
              </a:r>
            </a:p>
            <a:p>
              <a:pPr algn="ctr" defTabSz="457200" latinLnBrk="0"/>
              <a:r>
                <a:rPr lang="it-IT" sz="900" dirty="0"/>
                <a:t>avviene  l’accrescimento. Image Credit: NASA/JPL-Caltech</a:t>
              </a:r>
            </a:p>
          </p:txBody>
        </p:sp>
      </p:grpSp>
      <p:grpSp>
        <p:nvGrpSpPr>
          <p:cNvPr id="18" name="Gruppo 17"/>
          <p:cNvGrpSpPr>
            <a:grpSpLocks noChangeAspect="1"/>
          </p:cNvGrpSpPr>
          <p:nvPr/>
        </p:nvGrpSpPr>
        <p:grpSpPr>
          <a:xfrm>
            <a:off x="315822" y="596649"/>
            <a:ext cx="3165963" cy="3345578"/>
            <a:chOff x="5054169" y="852739"/>
            <a:chExt cx="3612762" cy="3817721"/>
          </a:xfrm>
        </p:grpSpPr>
        <p:pic>
          <p:nvPicPr>
            <p:cNvPr id="12" name="Immagin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3142" y="852739"/>
              <a:ext cx="3493008" cy="3130296"/>
            </a:xfrm>
            <a:prstGeom prst="rect">
              <a:avLst/>
            </a:prstGeom>
          </p:spPr>
        </p:pic>
        <p:sp>
          <p:nvSpPr>
            <p:cNvPr id="13" name="CasellaDiTesto 12"/>
            <p:cNvSpPr txBox="1"/>
            <p:nvPr/>
          </p:nvSpPr>
          <p:spPr>
            <a:xfrm>
              <a:off x="5054169" y="4038279"/>
              <a:ext cx="3612762" cy="632181"/>
            </a:xfrm>
            <a:prstGeom prst="rect">
              <a:avLst/>
            </a:prstGeom>
            <a:noFill/>
          </p:spPr>
          <p:txBody>
            <a:bodyPr wrap="square" rtlCol="0">
              <a:spAutoFit/>
            </a:bodyPr>
            <a:lstStyle/>
            <a:p>
              <a:r>
                <a:rPr lang="it-IT" sz="1000" dirty="0"/>
                <a:t>Formazione stellare R Corona </a:t>
              </a:r>
              <a:r>
                <a:rPr lang="it-IT" sz="1000" dirty="0" err="1"/>
                <a:t>Australis</a:t>
              </a:r>
              <a:r>
                <a:rPr lang="it-IT" sz="1000" dirty="0"/>
                <a:t>, a circa 500 a.l. </a:t>
              </a:r>
            </a:p>
            <a:p>
              <a:r>
                <a:rPr lang="it-IT" sz="1000" dirty="0"/>
                <a:t>Questa immagine è stata creata con il telescopio da 88’’</a:t>
              </a:r>
            </a:p>
            <a:p>
              <a:r>
                <a:rPr lang="it-IT" sz="1000" dirty="0"/>
                <a:t> dell'Università delle Hawaii.  Credit Nasa.gov</a:t>
              </a:r>
            </a:p>
          </p:txBody>
        </p:sp>
      </p:grpSp>
      <p:pic>
        <p:nvPicPr>
          <p:cNvPr id="2" name="Immagine 1" descr="Schema dell'accrescimento magnetico. Credit: MPIA graphics department">
            <a:extLst>
              <a:ext uri="{FF2B5EF4-FFF2-40B4-BE49-F238E27FC236}">
                <a16:creationId xmlns:a16="http://schemas.microsoft.com/office/drawing/2014/main" id="{32828697-CD2D-88B4-844D-D015F7ACEE6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1817" y="3148196"/>
            <a:ext cx="2527999" cy="1896000"/>
          </a:xfrm>
          <a:prstGeom prst="rect">
            <a:avLst/>
          </a:prstGeom>
          <a:noFill/>
          <a:ln>
            <a:noFill/>
          </a:ln>
        </p:spPr>
      </p:pic>
    </p:spTree>
    <p:extLst>
      <p:ext uri="{BB962C8B-B14F-4D97-AF65-F5344CB8AC3E}">
        <p14:creationId xmlns:p14="http://schemas.microsoft.com/office/powerpoint/2010/main" val="29689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6.17284E-7 L 0.08489 -0.0037 " pathEditMode="relative" rAng="0" ptsTypes="AA">
                                      <p:cBhvr>
                                        <p:cTn id="6" dur="2000" fill="hold"/>
                                        <p:tgtEl>
                                          <p:spTgt spid="16"/>
                                        </p:tgtEl>
                                        <p:attrNameLst>
                                          <p:attrName>ppt_x</p:attrName>
                                          <p:attrName>ppt_y</p:attrName>
                                        </p:attrNameLst>
                                      </p:cBhvr>
                                      <p:rCtr x="4236" y="-185"/>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00"/>
                                        <p:tgtEl>
                                          <p:spTgt spid="14"/>
                                        </p:tgtEl>
                                      </p:cBhvr>
                                    </p:animEffect>
                                    <p:set>
                                      <p:cBhvr>
                                        <p:cTn id="11" dur="1" fill="hold">
                                          <p:stCondLst>
                                            <p:cond delay="999"/>
                                          </p:stCondLst>
                                        </p:cTn>
                                        <p:tgtEl>
                                          <p:spTgt spid="14"/>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22" presetClass="entr" presetSubtype="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500"/>
                                        <p:tgtEl>
                                          <p:spTgt spid="2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par>
                                <p:cTn id="30" presetID="14" presetClass="entr" presetSubtype="10"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2"/>
                                        </p:tgtEl>
                                        <p:attrNameLst>
                                          <p:attrName>ppt_x</p:attrName>
                                        </p:attrNameLst>
                                      </p:cBhvr>
                                      <p:tavLst>
                                        <p:tav tm="0">
                                          <p:val>
                                            <p:strVal val="ppt_x"/>
                                          </p:val>
                                        </p:tav>
                                        <p:tav tm="100000">
                                          <p:val>
                                            <p:strVal val="ppt_x"/>
                                          </p:val>
                                        </p:tav>
                                      </p:tavLst>
                                    </p:anim>
                                    <p:anim calcmode="lin" valueType="num">
                                      <p:cBhvr additive="base">
                                        <p:cTn id="45" dur="500"/>
                                        <p:tgtEl>
                                          <p:spTgt spid="2"/>
                                        </p:tgtEl>
                                        <p:attrNameLst>
                                          <p:attrName>ppt_y</p:attrName>
                                        </p:attrNameLst>
                                      </p:cBhvr>
                                      <p:tavLst>
                                        <p:tav tm="0">
                                          <p:val>
                                            <p:strVal val="ppt_y"/>
                                          </p:val>
                                        </p:tav>
                                        <p:tav tm="100000">
                                          <p:val>
                                            <p:strVal val="1+ppt_h/2"/>
                                          </p:val>
                                        </p:tav>
                                      </p:tavLst>
                                    </p:anim>
                                    <p:set>
                                      <p:cBhvr>
                                        <p:cTn id="46" dur="1" fill="hold">
                                          <p:stCondLst>
                                            <p:cond delay="499"/>
                                          </p:stCondLst>
                                        </p:cTn>
                                        <p:tgtEl>
                                          <p:spTgt spid="2"/>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31"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style.rotation</p:attrName>
                                        </p:attrNameLst>
                                      </p:cBhvr>
                                      <p:tavLst>
                                        <p:tav tm="0">
                                          <p:val>
                                            <p:fltVal val="90"/>
                                          </p:val>
                                        </p:tav>
                                        <p:tav tm="100000">
                                          <p:val>
                                            <p:fltVal val="0"/>
                                          </p:val>
                                        </p:tav>
                                      </p:tavLst>
                                    </p:anim>
                                    <p:animEffect transition="in" filter="fade">
                                      <p:cBhvr>
                                        <p:cTn id="5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0" grpId="0"/>
      <p:bldP spid="31" grpId="0" animBg="1"/>
      <p:bldP spid="32" grpId="0"/>
      <p:bldP spid="33" grpId="0"/>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Sole</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77968"/>
            <a:ext cx="3168352" cy="1782198"/>
          </a:xfrm>
          <a:prstGeom prst="rect">
            <a:avLst/>
          </a:prstGeom>
        </p:spPr>
      </p:pic>
      <p:sp>
        <p:nvSpPr>
          <p:cNvPr id="3" name="CasellaDiTesto 2"/>
          <p:cNvSpPr txBox="1"/>
          <p:nvPr/>
        </p:nvSpPr>
        <p:spPr>
          <a:xfrm>
            <a:off x="3779912" y="677968"/>
            <a:ext cx="4824536" cy="1785104"/>
          </a:xfrm>
          <a:prstGeom prst="rect">
            <a:avLst/>
          </a:prstGeom>
          <a:noFill/>
          <a:ln>
            <a:solidFill>
              <a:schemeClr val="tx1"/>
            </a:solidFill>
          </a:ln>
        </p:spPr>
        <p:txBody>
          <a:bodyPr wrap="square" rtlCol="0">
            <a:spAutoFit/>
          </a:bodyPr>
          <a:lstStyle/>
          <a:p>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Diametro equatoriale: 1392000 km</a:t>
            </a:r>
          </a:p>
          <a:p>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Periodo di rotazione (all’equatore): 27 giorni </a:t>
            </a:r>
          </a:p>
          <a:p>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Massa: 1,989X10</a:t>
            </a:r>
            <a:r>
              <a:rPr lang="it-IT" sz="1100" baseline="30000" dirty="0">
                <a:latin typeface="Arial Unicode MS" panose="020B0604020202020204" pitchFamily="34" charset="-128"/>
                <a:ea typeface="Arial Unicode MS" panose="020B0604020202020204" pitchFamily="34" charset="-128"/>
                <a:cs typeface="Arial Unicode MS" panose="020B0604020202020204" pitchFamily="34" charset="-128"/>
              </a:rPr>
              <a:t>30</a:t>
            </a:r>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 kg</a:t>
            </a:r>
          </a:p>
          <a:p>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Volume: 1,41X10</a:t>
            </a:r>
            <a:r>
              <a:rPr lang="it-IT" sz="1100" baseline="30000" dirty="0">
                <a:latin typeface="Arial Unicode MS" panose="020B0604020202020204" pitchFamily="34" charset="-128"/>
                <a:ea typeface="Arial Unicode MS" panose="020B0604020202020204" pitchFamily="34" charset="-128"/>
                <a:cs typeface="Arial Unicode MS" panose="020B0604020202020204" pitchFamily="34" charset="-128"/>
              </a:rPr>
              <a:t>27</a:t>
            </a:r>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 m</a:t>
            </a:r>
            <a:r>
              <a:rPr lang="it-IT" sz="1100" baseline="30000" dirty="0">
                <a:latin typeface="Arial Unicode MS" panose="020B0604020202020204" pitchFamily="34" charset="-128"/>
                <a:ea typeface="Arial Unicode MS" panose="020B0604020202020204" pitchFamily="34" charset="-128"/>
                <a:cs typeface="Arial Unicode MS" panose="020B0604020202020204" pitchFamily="34" charset="-128"/>
              </a:rPr>
              <a:t>3</a:t>
            </a:r>
          </a:p>
          <a:p>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Densità: 1,41 g/cm</a:t>
            </a:r>
            <a:r>
              <a:rPr lang="it-IT" sz="1100" baseline="30000" dirty="0">
                <a:latin typeface="Arial Unicode MS" panose="020B0604020202020204" pitchFamily="34" charset="-128"/>
                <a:ea typeface="Arial Unicode MS" panose="020B0604020202020204" pitchFamily="34" charset="-128"/>
                <a:cs typeface="Arial Unicode MS" panose="020B0604020202020204" pitchFamily="34" charset="-128"/>
              </a:rPr>
              <a:t>3</a:t>
            </a:r>
          </a:p>
          <a:p>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Densità nel nucleo: 150 g/cm</a:t>
            </a:r>
            <a:r>
              <a:rPr lang="it-IT" sz="1100" baseline="30000" dirty="0">
                <a:latin typeface="Arial Unicode MS" panose="020B0604020202020204" pitchFamily="34" charset="-128"/>
                <a:ea typeface="Arial Unicode MS" panose="020B0604020202020204" pitchFamily="34" charset="-128"/>
                <a:cs typeface="Arial Unicode MS" panose="020B0604020202020204" pitchFamily="34" charset="-128"/>
              </a:rPr>
              <a:t>3</a:t>
            </a:r>
          </a:p>
          <a:p>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Temperatura alla superficie: 5770 °C</a:t>
            </a:r>
          </a:p>
          <a:p>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Temperatura nel nucleo: 14000000°C</a:t>
            </a:r>
          </a:p>
          <a:p>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Distanza dalla Terra (media): 14960000000 km</a:t>
            </a:r>
          </a:p>
          <a:p>
            <a:r>
              <a:rPr lang="it-IT" sz="1100" dirty="0">
                <a:latin typeface="Arial Unicode MS" panose="020B0604020202020204" pitchFamily="34" charset="-128"/>
                <a:ea typeface="Arial Unicode MS" panose="020B0604020202020204" pitchFamily="34" charset="-128"/>
                <a:cs typeface="Arial Unicode MS" panose="020B0604020202020204" pitchFamily="34" charset="-128"/>
              </a:rPr>
              <a:t>Periodo di rivoluzione attorno al centro della Galassia: 225 milioni di anni</a:t>
            </a:r>
          </a:p>
        </p:txBody>
      </p:sp>
      <p:pic>
        <p:nvPicPr>
          <p:cNvPr id="7" name="Immagine 6"/>
          <p:cNvPicPr>
            <a:picLocks noChangeAspect="1"/>
          </p:cNvPicPr>
          <p:nvPr/>
        </p:nvPicPr>
        <p:blipFill>
          <a:blip r:embed="rId4"/>
          <a:stretch>
            <a:fillRect/>
          </a:stretch>
        </p:blipFill>
        <p:spPr>
          <a:xfrm>
            <a:off x="3419872" y="2486869"/>
            <a:ext cx="2232248" cy="2228897"/>
          </a:xfrm>
          <a:prstGeom prst="rect">
            <a:avLst/>
          </a:prstGeom>
        </p:spPr>
      </p:pic>
      <p:sp>
        <p:nvSpPr>
          <p:cNvPr id="15" name="CasellaDiTesto 14"/>
          <p:cNvSpPr txBox="1"/>
          <p:nvPr/>
        </p:nvSpPr>
        <p:spPr>
          <a:xfrm>
            <a:off x="2591780" y="4748997"/>
            <a:ext cx="3600400" cy="307777"/>
          </a:xfrm>
          <a:prstGeom prst="rect">
            <a:avLst/>
          </a:prstGeom>
          <a:noFill/>
        </p:spPr>
        <p:txBody>
          <a:bodyPr wrap="square" rtlCol="0">
            <a:spAutoFit/>
          </a:bodyPr>
          <a:lstStyle/>
          <a:p>
            <a:pPr algn="ctr"/>
            <a:r>
              <a:rPr lang="it-IT" sz="1400" dirty="0"/>
              <a:t>Daniel K. </a:t>
            </a:r>
            <a:r>
              <a:rPr lang="it-IT" sz="1400" dirty="0" err="1"/>
              <a:t>Inouye</a:t>
            </a:r>
            <a:r>
              <a:rPr lang="it-IT" sz="1400" dirty="0"/>
              <a:t> Solar </a:t>
            </a:r>
            <a:r>
              <a:rPr lang="it-IT" sz="1400" dirty="0" err="1"/>
              <a:t>Telescope</a:t>
            </a:r>
            <a:r>
              <a:rPr lang="it-IT" sz="1400" dirty="0"/>
              <a:t> (</a:t>
            </a:r>
            <a:r>
              <a:rPr lang="it-IT" sz="1400" dirty="0" err="1"/>
              <a:t>Maui</a:t>
            </a:r>
            <a:r>
              <a:rPr lang="it-IT" sz="1400" dirty="0"/>
              <a:t>)</a:t>
            </a:r>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663586"/>
            <a:ext cx="4420786" cy="2455991"/>
          </a:xfrm>
          <a:prstGeom prst="rect">
            <a:avLst/>
          </a:prstGeom>
        </p:spPr>
      </p:pic>
      <p:sp>
        <p:nvSpPr>
          <p:cNvPr id="11" name="Rettangolo 10"/>
          <p:cNvSpPr/>
          <p:nvPr/>
        </p:nvSpPr>
        <p:spPr>
          <a:xfrm>
            <a:off x="1043608" y="1491630"/>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8387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2.96296E-6 L 0.05156 -0.15618 " pathEditMode="relative" rAng="0" ptsTypes="AA">
                                      <p:cBhvr>
                                        <p:cTn id="6" dur="2000" fill="hold"/>
                                        <p:tgtEl>
                                          <p:spTgt spid="11"/>
                                        </p:tgtEl>
                                        <p:attrNameLst>
                                          <p:attrName>ppt_x</p:attrName>
                                          <p:attrName>ppt_y</p:attrName>
                                        </p:attrNameLst>
                                      </p:cBhvr>
                                      <p:rCtr x="2569" y="-7809"/>
                                    </p:animMotion>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10"/>
                                        </p:tgtEl>
                                      </p:cBhvr>
                                    </p:animEffect>
                                    <p:anim calcmode="lin" valueType="num">
                                      <p:cBhvr>
                                        <p:cTn id="11" dur="1000"/>
                                        <p:tgtEl>
                                          <p:spTgt spid="10"/>
                                        </p:tgtEl>
                                        <p:attrNameLst>
                                          <p:attrName>ppt_x</p:attrName>
                                        </p:attrNameLst>
                                      </p:cBhvr>
                                      <p:tavLst>
                                        <p:tav tm="0">
                                          <p:val>
                                            <p:strVal val="ppt_x"/>
                                          </p:val>
                                        </p:tav>
                                        <p:tav tm="100000">
                                          <p:val>
                                            <p:strVal val="ppt_x"/>
                                          </p:val>
                                        </p:tav>
                                      </p:tavLst>
                                    </p:anim>
                                    <p:anim calcmode="lin" valueType="num">
                                      <p:cBhvr>
                                        <p:cTn id="12" dur="1000"/>
                                        <p:tgtEl>
                                          <p:spTgt spid="10"/>
                                        </p:tgtEl>
                                        <p:attrNameLst>
                                          <p:attrName>ppt_y</p:attrName>
                                        </p:attrNameLst>
                                      </p:cBhvr>
                                      <p:tavLst>
                                        <p:tav tm="0">
                                          <p:val>
                                            <p:strVal val="ppt_y"/>
                                          </p:val>
                                        </p:tav>
                                        <p:tav tm="100000">
                                          <p:val>
                                            <p:strVal val="ppt_y+.1"/>
                                          </p:val>
                                        </p:tav>
                                      </p:tavLst>
                                    </p:anim>
                                    <p:set>
                                      <p:cBhvr>
                                        <p:cTn id="13" dur="1" fill="hold">
                                          <p:stCondLst>
                                            <p:cond delay="999"/>
                                          </p:stCondLst>
                                        </p:cTn>
                                        <p:tgtEl>
                                          <p:spTgt spid="10"/>
                                        </p:tgtEl>
                                        <p:attrNameLst>
                                          <p:attrName>style.visibility</p:attrName>
                                        </p:attrNameLst>
                                      </p:cBhvr>
                                      <p:to>
                                        <p:strVal val="hidden"/>
                                      </p:to>
                                    </p:set>
                                  </p:childTnLst>
                                </p:cTn>
                              </p:par>
                              <p:par>
                                <p:cTn id="14" presetID="42" presetClass="exit" presetSubtype="0" fill="hold" grpId="1" nodeType="withEffect">
                                  <p:stCondLst>
                                    <p:cond delay="0"/>
                                  </p:stCondLst>
                                  <p:childTnLst>
                                    <p:animEffect transition="out" filter="fade">
                                      <p:cBhvr>
                                        <p:cTn id="15" dur="1000"/>
                                        <p:tgtEl>
                                          <p:spTgt spid="11"/>
                                        </p:tgtEl>
                                      </p:cBhvr>
                                    </p:animEffect>
                                    <p:anim calcmode="lin" valueType="num">
                                      <p:cBhvr>
                                        <p:cTn id="16" dur="1000"/>
                                        <p:tgtEl>
                                          <p:spTgt spid="11"/>
                                        </p:tgtEl>
                                        <p:attrNameLst>
                                          <p:attrName>ppt_x</p:attrName>
                                        </p:attrNameLst>
                                      </p:cBhvr>
                                      <p:tavLst>
                                        <p:tav tm="0">
                                          <p:val>
                                            <p:strVal val="ppt_x"/>
                                          </p:val>
                                        </p:tav>
                                        <p:tav tm="100000">
                                          <p:val>
                                            <p:strVal val="ppt_x"/>
                                          </p:val>
                                        </p:tav>
                                      </p:tavLst>
                                    </p:anim>
                                    <p:anim calcmode="lin" valueType="num">
                                      <p:cBhvr>
                                        <p:cTn id="17" dur="1000"/>
                                        <p:tgtEl>
                                          <p:spTgt spid="11"/>
                                        </p:tgtEl>
                                        <p:attrNameLst>
                                          <p:attrName>ppt_y</p:attrName>
                                        </p:attrNameLst>
                                      </p:cBhvr>
                                      <p:tavLst>
                                        <p:tav tm="0">
                                          <p:val>
                                            <p:strVal val="ppt_y"/>
                                          </p:val>
                                        </p:tav>
                                        <p:tav tm="100000">
                                          <p:val>
                                            <p:strVal val="ppt_y+.1"/>
                                          </p:val>
                                        </p:tav>
                                      </p:tavLst>
                                    </p:anim>
                                    <p:set>
                                      <p:cBhvr>
                                        <p:cTn id="18" dur="1" fill="hold">
                                          <p:stCondLst>
                                            <p:cond delay="999"/>
                                          </p:stCondLst>
                                        </p:cTn>
                                        <p:tgtEl>
                                          <p:spTgt spid="11"/>
                                        </p:tgtEl>
                                        <p:attrNameLst>
                                          <p:attrName>style.visibility</p:attrName>
                                        </p:attrNameLst>
                                      </p:cBhvr>
                                      <p:to>
                                        <p:strVal val="hidden"/>
                                      </p:to>
                                    </p:set>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Effect transition="in" filter="fade">
                                      <p:cBhvr>
                                        <p:cTn id="23" dur="1000"/>
                                        <p:tgtEl>
                                          <p:spTgt spid="2"/>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Struttura del Sole: Nucleo</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843558"/>
            <a:ext cx="4359403" cy="4032448"/>
          </a:xfrm>
          <a:prstGeom prst="rect">
            <a:avLst/>
          </a:prstGeom>
        </p:spPr>
      </p:pic>
      <p:cxnSp>
        <p:nvCxnSpPr>
          <p:cNvPr id="10" name="Connettore 2 9"/>
          <p:cNvCxnSpPr/>
          <p:nvPr/>
        </p:nvCxnSpPr>
        <p:spPr>
          <a:xfrm flipH="1">
            <a:off x="2699792" y="1707654"/>
            <a:ext cx="2232248" cy="1008112"/>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5012605" y="1157720"/>
            <a:ext cx="4139952" cy="2585323"/>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defTabSz="914400" latinLnBrk="1"/>
            <a:r>
              <a:rPr lang="it-IT" sz="1400" i="1" dirty="0">
                <a:solidFill>
                  <a:schemeClr val="accent4">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Nucleo</a:t>
            </a:r>
          </a:p>
          <a:p>
            <a:pPr marL="285750" indent="-285750">
              <a:buFont typeface="Wingdings" panose="05000000000000000000" pitchFamily="2" charset="2"/>
              <a:buChar char="Ø"/>
            </a:pPr>
            <a:r>
              <a:rPr lang="it-IT" sz="1400" dirty="0"/>
              <a:t>Temperatura: 15 milioni °C</a:t>
            </a:r>
          </a:p>
          <a:p>
            <a:pPr marL="285750" indent="-285750">
              <a:buFont typeface="Wingdings" panose="05000000000000000000" pitchFamily="2" charset="2"/>
              <a:buChar char="Ø"/>
            </a:pPr>
            <a:r>
              <a:rPr lang="it-IT" sz="1400" dirty="0"/>
              <a:t>L’idrogeno (H) si trasforma in Elio (He)</a:t>
            </a:r>
          </a:p>
          <a:p>
            <a:pPr marL="285750" indent="-285750">
              <a:buFont typeface="Wingdings" panose="05000000000000000000" pitchFamily="2" charset="2"/>
              <a:buChar char="Ø"/>
            </a:pPr>
            <a:r>
              <a:rPr lang="it-IT" sz="1400" dirty="0"/>
              <a:t>Con le reazioni nucleari il sistema è in equilibrio con la gravità</a:t>
            </a:r>
          </a:p>
          <a:p>
            <a:pPr marL="285750" indent="-285750">
              <a:buFont typeface="Wingdings" panose="05000000000000000000" pitchFamily="2" charset="2"/>
              <a:buChar char="Ø"/>
            </a:pPr>
            <a:r>
              <a:rPr lang="it-IT" sz="1400" dirty="0"/>
              <a:t>Le uniche particelle che riescono a sfuggire sono i neutrini</a:t>
            </a:r>
          </a:p>
          <a:p>
            <a:pPr marL="285750" indent="-285750">
              <a:buFont typeface="Wingdings" panose="05000000000000000000" pitchFamily="2" charset="2"/>
              <a:buChar char="Ø"/>
            </a:pPr>
            <a:r>
              <a:rPr lang="it-IT" sz="1400" dirty="0"/>
              <a:t>Pressione stimata: 340 miliardi di volte rispetto a quella atmosferica sul livello del mare</a:t>
            </a:r>
          </a:p>
          <a:p>
            <a:endParaRPr lang="it-IT" dirty="0"/>
          </a:p>
          <a:p>
            <a:endParaRPr lang="it-IT" dirty="0"/>
          </a:p>
        </p:txBody>
      </p:sp>
      <p:pic>
        <p:nvPicPr>
          <p:cNvPr id="11" name="Immagine 10"/>
          <p:cNvPicPr>
            <a:picLocks noChangeAspect="1"/>
          </p:cNvPicPr>
          <p:nvPr/>
        </p:nvPicPr>
        <p:blipFill rotWithShape="1">
          <a:blip r:embed="rId4" cstate="print">
            <a:extLst>
              <a:ext uri="{28A0092B-C50C-407E-A947-70E740481C1C}">
                <a14:useLocalDpi xmlns:a14="http://schemas.microsoft.com/office/drawing/2010/main" val="0"/>
              </a:ext>
            </a:extLst>
          </a:blip>
          <a:srcRect r="15981"/>
          <a:stretch/>
        </p:blipFill>
        <p:spPr>
          <a:xfrm>
            <a:off x="7118097" y="3318319"/>
            <a:ext cx="1890474" cy="1587315"/>
          </a:xfrm>
          <a:prstGeom prst="rect">
            <a:avLst/>
          </a:prstGeom>
        </p:spPr>
      </p:pic>
      <p:sp>
        <p:nvSpPr>
          <p:cNvPr id="2" name="CasellaDiTesto 1">
            <a:extLst>
              <a:ext uri="{FF2B5EF4-FFF2-40B4-BE49-F238E27FC236}">
                <a16:creationId xmlns:a16="http://schemas.microsoft.com/office/drawing/2014/main" id="{F7757B3C-FFBD-F06A-38DF-567AB23BDFEB}"/>
              </a:ext>
            </a:extLst>
          </p:cNvPr>
          <p:cNvSpPr txBox="1"/>
          <p:nvPr/>
        </p:nvSpPr>
        <p:spPr>
          <a:xfrm>
            <a:off x="5012605" y="624615"/>
            <a:ext cx="4139952" cy="584775"/>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defTabSz="914400" latinLnBrk="1"/>
            <a:r>
              <a:rPr lang="it-IT" sz="1400" i="1" dirty="0">
                <a:solidFill>
                  <a:schemeClr val="accent4">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Nucleo</a:t>
            </a:r>
          </a:p>
          <a:p>
            <a:r>
              <a:rPr lang="it-IT" dirty="0"/>
              <a:t>Diametro: 400000 km (stimato)</a:t>
            </a:r>
          </a:p>
        </p:txBody>
      </p:sp>
      <p:sp>
        <p:nvSpPr>
          <p:cNvPr id="3" name="CasellaDiTesto 2">
            <a:extLst>
              <a:ext uri="{FF2B5EF4-FFF2-40B4-BE49-F238E27FC236}">
                <a16:creationId xmlns:a16="http://schemas.microsoft.com/office/drawing/2014/main" id="{06100980-A9CB-3ABD-DDC7-8E1B0975C515}"/>
              </a:ext>
            </a:extLst>
          </p:cNvPr>
          <p:cNvSpPr txBox="1"/>
          <p:nvPr/>
        </p:nvSpPr>
        <p:spPr>
          <a:xfrm>
            <a:off x="5076056" y="3325165"/>
            <a:ext cx="2105492" cy="1384995"/>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defTabSz="914400" latinLnBrk="1"/>
            <a:r>
              <a:rPr lang="it-IT" sz="1400" i="1" dirty="0">
                <a:solidFill>
                  <a:schemeClr val="accent4">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Equilibrio idrostatico</a:t>
            </a:r>
          </a:p>
          <a:p>
            <a:r>
              <a:rPr lang="it-IT" sz="1400" dirty="0"/>
              <a:t>La pressione verso l’esterno esercitato dal gas impedisce il collasso gravitazionale delle parti esterne</a:t>
            </a:r>
          </a:p>
        </p:txBody>
      </p:sp>
    </p:spTree>
    <p:extLst>
      <p:ext uri="{BB962C8B-B14F-4D97-AF65-F5344CB8AC3E}">
        <p14:creationId xmlns:p14="http://schemas.microsoft.com/office/powerpoint/2010/main" val="2438819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Struttura del Sole: Nucleo</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pic>
        <p:nvPicPr>
          <p:cNvPr id="2" name="Immagine 1"/>
          <p:cNvPicPr>
            <a:picLocks noChangeAspect="1"/>
          </p:cNvPicPr>
          <p:nvPr/>
        </p:nvPicPr>
        <p:blipFill>
          <a:blip r:embed="rId3"/>
          <a:stretch>
            <a:fillRect/>
          </a:stretch>
        </p:blipFill>
        <p:spPr>
          <a:xfrm>
            <a:off x="572197" y="1428535"/>
            <a:ext cx="4045006" cy="2488368"/>
          </a:xfrm>
          <a:prstGeom prst="rect">
            <a:avLst/>
          </a:prstGeom>
        </p:spPr>
      </p:pic>
      <p:sp>
        <p:nvSpPr>
          <p:cNvPr id="3" name="Rettangolo arrotondato 2"/>
          <p:cNvSpPr/>
          <p:nvPr/>
        </p:nvSpPr>
        <p:spPr>
          <a:xfrm>
            <a:off x="530861" y="1219940"/>
            <a:ext cx="1512168" cy="92426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5220071" y="657456"/>
            <a:ext cx="2088232" cy="307777"/>
          </a:xfrm>
          <a:prstGeom prst="rect">
            <a:avLst/>
          </a:prstGeom>
          <a:noFill/>
          <a:ln>
            <a:solidFill>
              <a:schemeClr val="tx1"/>
            </a:solidFill>
          </a:ln>
        </p:spPr>
        <p:txBody>
          <a:bodyPr wrap="square" rtlCol="0">
            <a:spAutoFit/>
          </a:bodyPr>
          <a:lstStyle>
            <a:defPPr>
              <a:defRPr lang="ko-KR"/>
            </a:defPPr>
            <a:lvl1pPr>
              <a:defRPr sz="1400" i="1">
                <a:solidFill>
                  <a:schemeClr val="accent4">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i="0" baseline="30000" dirty="0">
                <a:solidFill>
                  <a:schemeClr val="accent1">
                    <a:lumMod val="75000"/>
                  </a:schemeClr>
                </a:solidFill>
              </a:rPr>
              <a:t>1</a:t>
            </a:r>
            <a:r>
              <a:rPr lang="it-IT" i="0" dirty="0">
                <a:solidFill>
                  <a:schemeClr val="accent1">
                    <a:lumMod val="75000"/>
                  </a:schemeClr>
                </a:solidFill>
              </a:rPr>
              <a:t>H + </a:t>
            </a:r>
            <a:r>
              <a:rPr lang="it-IT" i="0" baseline="30000" dirty="0">
                <a:solidFill>
                  <a:schemeClr val="accent1">
                    <a:lumMod val="75000"/>
                  </a:schemeClr>
                </a:solidFill>
              </a:rPr>
              <a:t>1</a:t>
            </a:r>
            <a:r>
              <a:rPr lang="it-IT" i="0" dirty="0">
                <a:solidFill>
                  <a:schemeClr val="accent1">
                    <a:lumMod val="75000"/>
                  </a:schemeClr>
                </a:solidFill>
              </a:rPr>
              <a:t>H= </a:t>
            </a:r>
            <a:r>
              <a:rPr lang="it-IT" i="0" baseline="30000" dirty="0">
                <a:solidFill>
                  <a:schemeClr val="accent1">
                    <a:lumMod val="75000"/>
                  </a:schemeClr>
                </a:solidFill>
              </a:rPr>
              <a:t>2</a:t>
            </a:r>
            <a:r>
              <a:rPr lang="it-IT" i="0" dirty="0">
                <a:solidFill>
                  <a:schemeClr val="accent1">
                    <a:lumMod val="75000"/>
                  </a:schemeClr>
                </a:solidFill>
              </a:rPr>
              <a:t>H + e</a:t>
            </a:r>
            <a:r>
              <a:rPr lang="it-IT" i="0" baseline="30000" dirty="0">
                <a:solidFill>
                  <a:schemeClr val="accent1">
                    <a:lumMod val="75000"/>
                  </a:schemeClr>
                </a:solidFill>
              </a:rPr>
              <a:t>+</a:t>
            </a:r>
            <a:r>
              <a:rPr lang="it-IT" i="0" dirty="0">
                <a:solidFill>
                  <a:schemeClr val="accent1">
                    <a:lumMod val="75000"/>
                  </a:schemeClr>
                </a:solidFill>
              </a:rPr>
              <a:t>+ v</a:t>
            </a:r>
            <a:r>
              <a:rPr lang="it-IT" i="0" baseline="-25000" dirty="0">
                <a:solidFill>
                  <a:schemeClr val="accent1">
                    <a:lumMod val="75000"/>
                  </a:schemeClr>
                </a:solidFill>
              </a:rPr>
              <a:t>e</a:t>
            </a:r>
          </a:p>
        </p:txBody>
      </p:sp>
      <p:sp>
        <p:nvSpPr>
          <p:cNvPr id="13" name="CasellaDiTesto 12"/>
          <p:cNvSpPr txBox="1"/>
          <p:nvPr/>
        </p:nvSpPr>
        <p:spPr>
          <a:xfrm>
            <a:off x="504056" y="653913"/>
            <a:ext cx="4139952" cy="30777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defTabSz="914400" latinLnBrk="1"/>
            <a:r>
              <a:rPr lang="it-IT" sz="1400" i="1" dirty="0">
                <a:solidFill>
                  <a:schemeClr val="accent4">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Tipo di reazione: </a:t>
            </a:r>
            <a:r>
              <a:rPr lang="it-IT" sz="1400" i="1" dirty="0">
                <a:solidFill>
                  <a:schemeClr val="accent1">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protone-protone</a:t>
            </a:r>
            <a:endParaRPr lang="it-IT" sz="1600" dirty="0">
              <a:solidFill>
                <a:schemeClr val="accent1">
                  <a:lumMod val="75000"/>
                </a:schemeClr>
              </a:solidFill>
            </a:endParaRPr>
          </a:p>
        </p:txBody>
      </p:sp>
      <p:sp>
        <p:nvSpPr>
          <p:cNvPr id="18" name="Ovale 17"/>
          <p:cNvSpPr/>
          <p:nvPr/>
        </p:nvSpPr>
        <p:spPr>
          <a:xfrm>
            <a:off x="1619673" y="1410038"/>
            <a:ext cx="423356" cy="5856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p:cNvSpPr/>
          <p:nvPr/>
        </p:nvSpPr>
        <p:spPr>
          <a:xfrm>
            <a:off x="1289576" y="1848784"/>
            <a:ext cx="288032" cy="3139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p:cNvSpPr/>
          <p:nvPr/>
        </p:nvSpPr>
        <p:spPr>
          <a:xfrm>
            <a:off x="1283178" y="1377166"/>
            <a:ext cx="288032" cy="3139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p:cNvSpPr txBox="1"/>
          <p:nvPr/>
        </p:nvSpPr>
        <p:spPr>
          <a:xfrm>
            <a:off x="5272709" y="1149073"/>
            <a:ext cx="3744416" cy="307777"/>
          </a:xfrm>
          <a:prstGeom prst="rect">
            <a:avLst/>
          </a:prstGeom>
          <a:noFill/>
        </p:spPr>
        <p:txBody>
          <a:bodyPr wrap="square" rtlCol="0">
            <a:spAutoFit/>
          </a:bodyPr>
          <a:lstStyle>
            <a:defPPr>
              <a:defRPr lang="ko-KR"/>
            </a:defPPr>
            <a:lvl1pPr>
              <a:defRPr sz="1400" i="1">
                <a:solidFill>
                  <a:schemeClr val="accent4">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marL="285750" indent="-285750">
              <a:buFont typeface="Wingdings" panose="05000000000000000000" pitchFamily="2" charset="2"/>
              <a:buChar char="Ø"/>
            </a:pPr>
            <a:r>
              <a:rPr lang="it-IT" i="0" dirty="0"/>
              <a:t>Deuterio </a:t>
            </a:r>
            <a:r>
              <a:rPr lang="it-IT" i="0" baseline="30000" dirty="0"/>
              <a:t>2</a:t>
            </a:r>
            <a:r>
              <a:rPr lang="it-IT" i="0" dirty="0"/>
              <a:t>H</a:t>
            </a:r>
            <a:endParaRPr lang="it-IT" i="0" baseline="-25000" dirty="0"/>
          </a:p>
        </p:txBody>
      </p:sp>
      <p:sp>
        <p:nvSpPr>
          <p:cNvPr id="22" name="CasellaDiTesto 21"/>
          <p:cNvSpPr txBox="1"/>
          <p:nvPr/>
        </p:nvSpPr>
        <p:spPr>
          <a:xfrm>
            <a:off x="5272709" y="1755282"/>
            <a:ext cx="3816424" cy="523220"/>
          </a:xfrm>
          <a:prstGeom prst="rect">
            <a:avLst/>
          </a:prstGeom>
          <a:noFill/>
        </p:spPr>
        <p:txBody>
          <a:bodyPr wrap="square" rtlCol="0">
            <a:spAutoFit/>
          </a:bodyPr>
          <a:lstStyle>
            <a:defPPr>
              <a:defRPr lang="ko-KR"/>
            </a:defPPr>
            <a:lvl1pPr>
              <a:defRPr sz="1400" i="1">
                <a:solidFill>
                  <a:schemeClr val="accent4">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marL="285750" indent="-285750">
              <a:buFont typeface="Wingdings" panose="05000000000000000000" pitchFamily="2" charset="2"/>
              <a:buChar char="Ø"/>
            </a:pPr>
            <a:r>
              <a:rPr lang="it-IT" i="0" dirty="0"/>
              <a:t>Positrone e</a:t>
            </a:r>
            <a:r>
              <a:rPr lang="it-IT" i="0" baseline="30000" dirty="0"/>
              <a:t>+</a:t>
            </a:r>
            <a:r>
              <a:rPr lang="it-IT" i="0" dirty="0"/>
              <a:t> </a:t>
            </a:r>
            <a:r>
              <a:rPr lang="it-IT" i="0" dirty="0">
                <a:solidFill>
                  <a:schemeClr val="accent5">
                    <a:lumMod val="75000"/>
                  </a:schemeClr>
                </a:solidFill>
              </a:rPr>
              <a:t>(carica uguale e opposta all’        elettrone e stessa massa)</a:t>
            </a:r>
          </a:p>
        </p:txBody>
      </p:sp>
      <mc:AlternateContent xmlns:mc="http://schemas.openxmlformats.org/markup-compatibility/2006" xmlns:a14="http://schemas.microsoft.com/office/drawing/2010/main">
        <mc:Choice Requires="a14">
          <p:sp>
            <p:nvSpPr>
              <p:cNvPr id="23" name="CasellaDiTesto 22"/>
              <p:cNvSpPr txBox="1"/>
              <p:nvPr/>
            </p:nvSpPr>
            <p:spPr>
              <a:xfrm>
                <a:off x="4590645" y="2393684"/>
                <a:ext cx="4707324" cy="738664"/>
              </a:xfrm>
              <a:prstGeom prst="rect">
                <a:avLst/>
              </a:prstGeom>
              <a:noFill/>
            </p:spPr>
            <p:txBody>
              <a:bodyPr wrap="square" rtlCol="0">
                <a:spAutoFit/>
              </a:bodyPr>
              <a:lstStyle>
                <a:defPPr>
                  <a:defRPr lang="ko-KR"/>
                </a:defPPr>
                <a:lvl1pPr>
                  <a:defRPr sz="1400" i="1">
                    <a:solidFill>
                      <a:schemeClr val="accent4">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marL="285750" indent="-285750" defTabSz="457200" latinLnBrk="0">
                  <a:buFont typeface="Wingdings" panose="05000000000000000000" pitchFamily="2" charset="2"/>
                  <a:buChar char="Ø"/>
                </a:pPr>
                <a:r>
                  <a:rPr lang="it-IT" i="0" dirty="0">
                    <a:solidFill>
                      <a:schemeClr val="accent1">
                        <a:lumMod val="50000"/>
                      </a:schemeClr>
                    </a:solidFill>
                    <a:latin typeface="+mn-lt"/>
                    <a:ea typeface="+mn-ea"/>
                    <a:cs typeface="+mn-cs"/>
                  </a:rPr>
                  <a:t>La massa del nuovo nucleo non è pari alla somma delle componenti. La differenza sviluppa una energia di circa 0,42MeV secondo l’equazione di Einstein</a:t>
                </a:r>
                <a14:m>
                  <m:oMath xmlns:m="http://schemas.openxmlformats.org/officeDocument/2006/math">
                    <m:r>
                      <a:rPr lang="it-IT" b="0" i="0" smtClean="0">
                        <a:solidFill>
                          <a:schemeClr val="accent1">
                            <a:lumMod val="50000"/>
                          </a:schemeClr>
                        </a:solidFill>
                        <a:latin typeface="Cambria Math" panose="02040503050406030204" pitchFamily="18" charset="0"/>
                        <a:ea typeface="+mn-ea"/>
                        <a:cs typeface="+mn-cs"/>
                      </a:rPr>
                      <m:t> </m:t>
                    </m:r>
                    <m:r>
                      <a:rPr lang="it-IT" b="0" i="1" smtClean="0">
                        <a:solidFill>
                          <a:schemeClr val="accent1">
                            <a:lumMod val="50000"/>
                          </a:schemeClr>
                        </a:solidFill>
                        <a:latin typeface="Cambria Math" panose="02040503050406030204" pitchFamily="18" charset="0"/>
                        <a:ea typeface="Cambria Math" panose="02040503050406030204" pitchFamily="18" charset="0"/>
                        <a:cs typeface="+mn-cs"/>
                      </a:rPr>
                      <m:t>∆</m:t>
                    </m:r>
                    <m:r>
                      <a:rPr lang="it-IT" b="0" i="1" smtClean="0">
                        <a:solidFill>
                          <a:schemeClr val="accent1">
                            <a:lumMod val="50000"/>
                          </a:schemeClr>
                        </a:solidFill>
                        <a:latin typeface="Cambria Math" panose="02040503050406030204" pitchFamily="18" charset="0"/>
                        <a:ea typeface="Cambria Math" panose="02040503050406030204" pitchFamily="18" charset="0"/>
                        <a:cs typeface="+mn-cs"/>
                      </a:rPr>
                      <m:t>𝐸</m:t>
                    </m:r>
                    <m:r>
                      <a:rPr lang="it-IT" i="1" smtClean="0">
                        <a:solidFill>
                          <a:schemeClr val="accent1">
                            <a:lumMod val="50000"/>
                          </a:schemeClr>
                        </a:solidFill>
                        <a:latin typeface="Cambria Math" panose="02040503050406030204" pitchFamily="18" charset="0"/>
                        <a:ea typeface="+mn-ea"/>
                        <a:cs typeface="+mn-cs"/>
                      </a:rPr>
                      <m:t>=</m:t>
                    </m:r>
                    <m:r>
                      <a:rPr lang="it-IT" i="1" smtClean="0">
                        <a:solidFill>
                          <a:schemeClr val="accent1">
                            <a:lumMod val="50000"/>
                          </a:schemeClr>
                        </a:solidFill>
                        <a:latin typeface="Cambria Math" panose="02040503050406030204" pitchFamily="18" charset="0"/>
                        <a:ea typeface="Cambria Math" panose="02040503050406030204" pitchFamily="18" charset="0"/>
                        <a:cs typeface="+mn-cs"/>
                      </a:rPr>
                      <m:t>∆</m:t>
                    </m:r>
                    <m:r>
                      <a:rPr lang="it-IT" b="0" i="1" smtClean="0">
                        <a:solidFill>
                          <a:schemeClr val="accent1">
                            <a:lumMod val="50000"/>
                          </a:schemeClr>
                        </a:solidFill>
                        <a:latin typeface="Cambria Math" panose="02040503050406030204" pitchFamily="18" charset="0"/>
                        <a:ea typeface="Cambria Math" panose="02040503050406030204" pitchFamily="18" charset="0"/>
                        <a:cs typeface="+mn-cs"/>
                      </a:rPr>
                      <m:t>𝑚</m:t>
                    </m:r>
                    <m:r>
                      <a:rPr lang="it-IT" b="0" i="1" smtClean="0">
                        <a:solidFill>
                          <a:schemeClr val="accent1">
                            <a:lumMod val="50000"/>
                          </a:schemeClr>
                        </a:solidFill>
                        <a:latin typeface="Cambria Math" panose="02040503050406030204" pitchFamily="18" charset="0"/>
                        <a:ea typeface="Cambria Math" panose="02040503050406030204" pitchFamily="18" charset="0"/>
                        <a:cs typeface="+mn-cs"/>
                      </a:rPr>
                      <m:t>∙</m:t>
                    </m:r>
                    <m:sSup>
                      <m:sSupPr>
                        <m:ctrlPr>
                          <a:rPr lang="it-IT" i="1" smtClean="0">
                            <a:solidFill>
                              <a:schemeClr val="accent1">
                                <a:lumMod val="50000"/>
                              </a:schemeClr>
                            </a:solidFill>
                            <a:latin typeface="Cambria Math" panose="02040503050406030204" pitchFamily="18" charset="0"/>
                            <a:ea typeface="+mn-ea"/>
                            <a:cs typeface="+mn-cs"/>
                          </a:rPr>
                        </m:ctrlPr>
                      </m:sSupPr>
                      <m:e>
                        <m:r>
                          <a:rPr lang="it-IT" b="0" i="1" smtClean="0">
                            <a:solidFill>
                              <a:schemeClr val="accent1">
                                <a:lumMod val="50000"/>
                              </a:schemeClr>
                            </a:solidFill>
                            <a:latin typeface="Cambria Math" panose="02040503050406030204" pitchFamily="18" charset="0"/>
                            <a:ea typeface="+mn-ea"/>
                            <a:cs typeface="+mn-cs"/>
                          </a:rPr>
                          <m:t>𝑐</m:t>
                        </m:r>
                      </m:e>
                      <m:sup>
                        <m:r>
                          <a:rPr lang="it-IT" i="1" smtClean="0">
                            <a:solidFill>
                              <a:schemeClr val="accent1">
                                <a:lumMod val="50000"/>
                              </a:schemeClr>
                            </a:solidFill>
                            <a:latin typeface="Cambria Math" panose="02040503050406030204" pitchFamily="18" charset="0"/>
                            <a:ea typeface="+mn-ea"/>
                            <a:cs typeface="+mn-cs"/>
                          </a:rPr>
                          <m:t>2</m:t>
                        </m:r>
                      </m:sup>
                    </m:sSup>
                  </m:oMath>
                </a14:m>
                <a:endParaRPr lang="it-IT" i="0" dirty="0">
                  <a:solidFill>
                    <a:schemeClr val="accent1">
                      <a:lumMod val="50000"/>
                    </a:schemeClr>
                  </a:solidFill>
                  <a:latin typeface="+mn-lt"/>
                  <a:ea typeface="+mn-ea"/>
                  <a:cs typeface="+mn-cs"/>
                </a:endParaRPr>
              </a:p>
            </p:txBody>
          </p:sp>
        </mc:Choice>
        <mc:Fallback xmlns="">
          <p:sp>
            <p:nvSpPr>
              <p:cNvPr id="23" name="CasellaDiTesto 22"/>
              <p:cNvSpPr txBox="1">
                <a:spLocks noRot="1" noChangeAspect="1" noMove="1" noResize="1" noEditPoints="1" noAdjustHandles="1" noChangeArrowheads="1" noChangeShapeType="1" noTextEdit="1"/>
              </p:cNvSpPr>
              <p:nvPr/>
            </p:nvSpPr>
            <p:spPr>
              <a:xfrm>
                <a:off x="4590645" y="2393684"/>
                <a:ext cx="4707324" cy="738664"/>
              </a:xfrm>
              <a:prstGeom prst="rect">
                <a:avLst/>
              </a:prstGeom>
              <a:blipFill rotWithShape="0">
                <a:blip r:embed="rId4"/>
                <a:stretch>
                  <a:fillRect l="-130" t="-1653" b="-8264"/>
                </a:stretch>
              </a:blipFill>
            </p:spPr>
            <p:txBody>
              <a:bodyPr/>
              <a:lstStyle/>
              <a:p>
                <a:r>
                  <a:rPr lang="it-IT">
                    <a:noFill/>
                  </a:rPr>
                  <a:t> </a:t>
                </a:r>
              </a:p>
            </p:txBody>
          </p:sp>
        </mc:Fallback>
      </mc:AlternateContent>
      <p:sp>
        <p:nvSpPr>
          <p:cNvPr id="24" name="CasellaDiTesto 23"/>
          <p:cNvSpPr txBox="1"/>
          <p:nvPr/>
        </p:nvSpPr>
        <p:spPr>
          <a:xfrm>
            <a:off x="5076056" y="3378991"/>
            <a:ext cx="2604607" cy="307777"/>
          </a:xfrm>
          <a:prstGeom prst="rect">
            <a:avLst/>
          </a:prstGeom>
          <a:noFill/>
          <a:ln>
            <a:solidFill>
              <a:schemeClr val="tx1"/>
            </a:solidFill>
          </a:ln>
        </p:spPr>
        <p:txBody>
          <a:bodyPr wrap="square" rtlCol="0">
            <a:spAutoFit/>
          </a:bodyPr>
          <a:lstStyle>
            <a:defPPr>
              <a:defRPr lang="ko-KR"/>
            </a:defPPr>
            <a:lvl1pPr>
              <a:defRPr sz="1400" i="1">
                <a:solidFill>
                  <a:schemeClr val="accent4">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i="0" baseline="30000" dirty="0">
                <a:solidFill>
                  <a:schemeClr val="accent1">
                    <a:lumMod val="75000"/>
                  </a:schemeClr>
                </a:solidFill>
              </a:rPr>
              <a:t>2</a:t>
            </a:r>
            <a:r>
              <a:rPr lang="it-IT" i="0" dirty="0">
                <a:solidFill>
                  <a:schemeClr val="accent1">
                    <a:lumMod val="75000"/>
                  </a:schemeClr>
                </a:solidFill>
              </a:rPr>
              <a:t>H + </a:t>
            </a:r>
            <a:r>
              <a:rPr lang="it-IT" i="0" baseline="30000" dirty="0">
                <a:solidFill>
                  <a:schemeClr val="accent1">
                    <a:lumMod val="75000"/>
                  </a:schemeClr>
                </a:solidFill>
              </a:rPr>
              <a:t>1</a:t>
            </a:r>
            <a:r>
              <a:rPr lang="it-IT" i="0" dirty="0">
                <a:solidFill>
                  <a:schemeClr val="accent1">
                    <a:lumMod val="75000"/>
                  </a:schemeClr>
                </a:solidFill>
              </a:rPr>
              <a:t>H= </a:t>
            </a:r>
            <a:r>
              <a:rPr lang="it-IT" i="0" baseline="30000" dirty="0">
                <a:solidFill>
                  <a:schemeClr val="accent1">
                    <a:lumMod val="75000"/>
                  </a:schemeClr>
                </a:solidFill>
              </a:rPr>
              <a:t>3</a:t>
            </a:r>
            <a:r>
              <a:rPr lang="it-IT" i="0" dirty="0">
                <a:solidFill>
                  <a:schemeClr val="accent1">
                    <a:lumMod val="75000"/>
                  </a:schemeClr>
                </a:solidFill>
              </a:rPr>
              <a:t>He + </a:t>
            </a:r>
            <a:r>
              <a:rPr lang="it-IT" i="0" dirty="0">
                <a:solidFill>
                  <a:schemeClr val="accent1">
                    <a:lumMod val="75000"/>
                  </a:schemeClr>
                </a:solidFill>
                <a:latin typeface="Symbol" panose="05050102010706020507" pitchFamily="18" charset="2"/>
              </a:rPr>
              <a:t>g </a:t>
            </a:r>
            <a:r>
              <a:rPr lang="it-IT" i="0" dirty="0">
                <a:solidFill>
                  <a:schemeClr val="accent1">
                    <a:lumMod val="75000"/>
                  </a:schemeClr>
                </a:solidFill>
              </a:rPr>
              <a:t>+ 5,49 </a:t>
            </a:r>
            <a:r>
              <a:rPr lang="it-IT" i="0" dirty="0" err="1">
                <a:solidFill>
                  <a:schemeClr val="accent1">
                    <a:lumMod val="75000"/>
                  </a:schemeClr>
                </a:solidFill>
              </a:rPr>
              <a:t>MeV</a:t>
            </a:r>
            <a:endParaRPr lang="it-IT" i="0" baseline="-25000" dirty="0">
              <a:solidFill>
                <a:schemeClr val="accent1">
                  <a:lumMod val="75000"/>
                </a:schemeClr>
              </a:solidFill>
            </a:endParaRPr>
          </a:p>
        </p:txBody>
      </p:sp>
      <p:sp>
        <p:nvSpPr>
          <p:cNvPr id="25" name="CasellaDiTesto 24"/>
          <p:cNvSpPr txBox="1"/>
          <p:nvPr/>
        </p:nvSpPr>
        <p:spPr>
          <a:xfrm>
            <a:off x="4932040" y="3665358"/>
            <a:ext cx="4139952" cy="738664"/>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marL="285750" indent="-285750">
              <a:buFont typeface="Wingdings" panose="05000000000000000000" pitchFamily="2" charset="2"/>
              <a:buChar char="Ø"/>
            </a:pPr>
            <a:r>
              <a:rPr lang="it-IT" sz="1400" dirty="0"/>
              <a:t>Il positrone si annichila con un elettrone ottenendo un fotone nella banda del raggio gamma</a:t>
            </a:r>
            <a:endParaRPr lang="it-IT" sz="1600" dirty="0"/>
          </a:p>
        </p:txBody>
      </p:sp>
      <p:sp>
        <p:nvSpPr>
          <p:cNvPr id="26" name="Ovale 25"/>
          <p:cNvSpPr/>
          <p:nvPr/>
        </p:nvSpPr>
        <p:spPr>
          <a:xfrm>
            <a:off x="2430016" y="1320973"/>
            <a:ext cx="288032" cy="3139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p:cNvSpPr/>
          <p:nvPr/>
        </p:nvSpPr>
        <p:spPr>
          <a:xfrm>
            <a:off x="2838859" y="1329431"/>
            <a:ext cx="288032" cy="3139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p:cNvSpPr txBox="1"/>
          <p:nvPr/>
        </p:nvSpPr>
        <p:spPr>
          <a:xfrm>
            <a:off x="4932040" y="4519204"/>
            <a:ext cx="4139952" cy="30777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marL="285750" indent="-285750">
              <a:buFont typeface="Wingdings" panose="05000000000000000000" pitchFamily="2" charset="2"/>
              <a:buChar char="Ø"/>
            </a:pPr>
            <a:r>
              <a:rPr lang="it-IT" sz="1400" dirty="0"/>
              <a:t>Isotopo leggero dell’Elio</a:t>
            </a:r>
            <a:endParaRPr lang="it-IT" sz="1600" dirty="0"/>
          </a:p>
        </p:txBody>
      </p:sp>
      <p:pic>
        <p:nvPicPr>
          <p:cNvPr id="7" name="Immagine 6"/>
          <p:cNvPicPr>
            <a:picLocks noChangeAspect="1"/>
          </p:cNvPicPr>
          <p:nvPr/>
        </p:nvPicPr>
        <p:blipFill rotWithShape="1">
          <a:blip r:embed="rId5"/>
          <a:srcRect t="654" b="3437"/>
          <a:stretch/>
        </p:blipFill>
        <p:spPr>
          <a:xfrm>
            <a:off x="7128284" y="962892"/>
            <a:ext cx="767018" cy="828548"/>
          </a:xfrm>
          <a:prstGeom prst="rect">
            <a:avLst/>
          </a:prstGeom>
        </p:spPr>
      </p:pic>
      <p:sp>
        <p:nvSpPr>
          <p:cNvPr id="33" name="CasellaDiTesto 32"/>
          <p:cNvSpPr txBox="1"/>
          <p:nvPr/>
        </p:nvSpPr>
        <p:spPr>
          <a:xfrm>
            <a:off x="251520" y="4074605"/>
            <a:ext cx="4139952" cy="954107"/>
          </a:xfrm>
          <a:prstGeom prst="rect">
            <a:avLst/>
          </a:prstGeom>
          <a:noFill/>
          <a:ln>
            <a:solidFill>
              <a:schemeClr val="tx1"/>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Condizioni:</a:t>
            </a:r>
          </a:p>
          <a:p>
            <a:pPr marL="285750" indent="-285750">
              <a:buFont typeface="Wingdings" panose="05000000000000000000" pitchFamily="2" charset="2"/>
              <a:buChar char="Ø"/>
            </a:pPr>
            <a:r>
              <a:rPr lang="it-IT" sz="1400" dirty="0"/>
              <a:t>Superamento del tunnel elettrostatico dovuto alle cariche dello stesso segno;</a:t>
            </a:r>
          </a:p>
          <a:p>
            <a:pPr marL="285750" indent="-285750">
              <a:buFont typeface="Wingdings" panose="05000000000000000000" pitchFamily="2" charset="2"/>
              <a:buChar char="Ø"/>
            </a:pPr>
            <a:r>
              <a:rPr lang="it-IT" sz="1400" dirty="0"/>
              <a:t>Temperatura di almeno 10 milioni K</a:t>
            </a:r>
          </a:p>
        </p:txBody>
      </p:sp>
      <p:grpSp>
        <p:nvGrpSpPr>
          <p:cNvPr id="11" name="Gruppo 10">
            <a:extLst>
              <a:ext uri="{FF2B5EF4-FFF2-40B4-BE49-F238E27FC236}">
                <a16:creationId xmlns:a16="http://schemas.microsoft.com/office/drawing/2014/main" id="{198D0999-559D-56DF-F1B8-C63DC0C2D18D}"/>
              </a:ext>
            </a:extLst>
          </p:cNvPr>
          <p:cNvGrpSpPr/>
          <p:nvPr/>
        </p:nvGrpSpPr>
        <p:grpSpPr>
          <a:xfrm>
            <a:off x="5369520" y="1067162"/>
            <a:ext cx="2100774" cy="2052497"/>
            <a:chOff x="5369520" y="1067162"/>
            <a:chExt cx="2100774" cy="2052497"/>
          </a:xfrm>
        </p:grpSpPr>
        <p:grpSp>
          <p:nvGrpSpPr>
            <p:cNvPr id="4" name="Gruppo 3"/>
            <p:cNvGrpSpPr/>
            <p:nvPr/>
          </p:nvGrpSpPr>
          <p:grpSpPr>
            <a:xfrm>
              <a:off x="5369520" y="1067162"/>
              <a:ext cx="2100774" cy="2052497"/>
              <a:chOff x="1026117" y="2741507"/>
              <a:chExt cx="2100774" cy="2052497"/>
            </a:xfrm>
          </p:grpSpPr>
          <p:grpSp>
            <p:nvGrpSpPr>
              <p:cNvPr id="29" name="Gruppo 28"/>
              <p:cNvGrpSpPr/>
              <p:nvPr/>
            </p:nvGrpSpPr>
            <p:grpSpPr>
              <a:xfrm>
                <a:off x="1026117" y="2741507"/>
                <a:ext cx="2100774" cy="2052497"/>
                <a:chOff x="1988509" y="3083146"/>
                <a:chExt cx="2100774" cy="2052497"/>
              </a:xfrm>
            </p:grpSpPr>
            <p:pic>
              <p:nvPicPr>
                <p:cNvPr id="30" name="Immagine 29"/>
                <p:cNvPicPr>
                  <a:picLocks noChangeAspect="1"/>
                </p:cNvPicPr>
                <p:nvPr/>
              </p:nvPicPr>
              <p:blipFill>
                <a:blip r:embed="rId6"/>
                <a:stretch>
                  <a:fillRect/>
                </a:stretch>
              </p:blipFill>
              <p:spPr>
                <a:xfrm>
                  <a:off x="2415301" y="3083146"/>
                  <a:ext cx="1247191" cy="1563508"/>
                </a:xfrm>
                <a:prstGeom prst="rect">
                  <a:avLst/>
                </a:prstGeom>
              </p:spPr>
            </p:pic>
            <p:sp>
              <p:nvSpPr>
                <p:cNvPr id="31" name="CasellaDiTesto 30"/>
                <p:cNvSpPr txBox="1"/>
                <p:nvPr/>
              </p:nvSpPr>
              <p:spPr>
                <a:xfrm>
                  <a:off x="1988509" y="4676771"/>
                  <a:ext cx="2100774" cy="458872"/>
                </a:xfrm>
                <a:prstGeom prst="rect">
                  <a:avLst/>
                </a:prstGeom>
                <a:noFill/>
              </p:spPr>
              <p:txBody>
                <a:bodyPr wrap="square" rtlCol="0">
                  <a:spAutoFit/>
                </a:bodyPr>
                <a:lstStyle/>
                <a:p>
                  <a:pPr algn="ctr"/>
                  <a:r>
                    <a:rPr lang="it-IT" sz="1200" dirty="0"/>
                    <a:t>Hans </a:t>
                  </a:r>
                  <a:r>
                    <a:rPr lang="it-IT" sz="1200" dirty="0" err="1"/>
                    <a:t>Bethe</a:t>
                  </a:r>
                  <a:endParaRPr lang="it-IT" sz="1200" dirty="0"/>
                </a:p>
                <a:p>
                  <a:pPr algn="ctr"/>
                  <a:r>
                    <a:rPr lang="it-IT" sz="1200" dirty="0"/>
                    <a:t>(02/07/1906-06/03/2005)</a:t>
                  </a:r>
                </a:p>
              </p:txBody>
            </p:sp>
          </p:grpSp>
          <p:pic>
            <p:nvPicPr>
              <p:cNvPr id="32" name="Immagine 31"/>
              <p:cNvPicPr>
                <a:picLocks noChangeAspect="1"/>
              </p:cNvPicPr>
              <p:nvPr/>
            </p:nvPicPr>
            <p:blipFill>
              <a:blip r:embed="rId7"/>
              <a:stretch>
                <a:fillRect/>
              </a:stretch>
            </p:blipFill>
            <p:spPr>
              <a:xfrm>
                <a:off x="2340060" y="2758497"/>
                <a:ext cx="360040" cy="218809"/>
              </a:xfrm>
              <a:prstGeom prst="rect">
                <a:avLst/>
              </a:prstGeom>
            </p:spPr>
          </p:pic>
        </p:grpSp>
        <p:pic>
          <p:nvPicPr>
            <p:cNvPr id="10" name="Immagine 9">
              <a:extLst>
                <a:ext uri="{FF2B5EF4-FFF2-40B4-BE49-F238E27FC236}">
                  <a16:creationId xmlns:a16="http://schemas.microsoft.com/office/drawing/2014/main" id="{1F148C1B-A29A-70D4-4A10-7AF6AF14100D}"/>
                </a:ext>
              </a:extLst>
            </p:cNvPr>
            <p:cNvPicPr>
              <a:picLocks noChangeAspect="1"/>
            </p:cNvPicPr>
            <p:nvPr/>
          </p:nvPicPr>
          <p:blipFill>
            <a:blip r:embed="rId8"/>
            <a:stretch>
              <a:fillRect/>
            </a:stretch>
          </p:blipFill>
          <p:spPr>
            <a:xfrm>
              <a:off x="5796764" y="2321559"/>
              <a:ext cx="312834" cy="315456"/>
            </a:xfrm>
            <a:prstGeom prst="rect">
              <a:avLst/>
            </a:prstGeom>
          </p:spPr>
        </p:pic>
      </p:grpSp>
    </p:spTree>
    <p:extLst>
      <p:ext uri="{BB962C8B-B14F-4D97-AF65-F5344CB8AC3E}">
        <p14:creationId xmlns:p14="http://schemas.microsoft.com/office/powerpoint/2010/main" val="95482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0" nodeType="clickEffect">
                                  <p:stCondLst>
                                    <p:cond delay="0"/>
                                  </p:stCondLst>
                                  <p:childTnLst>
                                    <p:animMotion origin="layout" path="M 5E-6 -1.85185E-6 L 0.12709 0.04074 " pathEditMode="relative" rAng="0" ptsTypes="AA">
                                      <p:cBhvr>
                                        <p:cTn id="43" dur="2000" fill="hold"/>
                                        <p:tgtEl>
                                          <p:spTgt spid="3"/>
                                        </p:tgtEl>
                                        <p:attrNameLst>
                                          <p:attrName>ppt_x</p:attrName>
                                          <p:attrName>ppt_y</p:attrName>
                                        </p:attrNameLst>
                                      </p:cBhvr>
                                      <p:rCtr x="6354" y="2037"/>
                                    </p:animMotion>
                                  </p:childTnLst>
                                </p:cTn>
                              </p:par>
                              <p:par>
                                <p:cTn id="44" presetID="6"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20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1000"/>
                                        <p:tgtEl>
                                          <p:spTgt spid="33"/>
                                        </p:tgtEl>
                                      </p:cBhvr>
                                    </p:animEffect>
                                    <p:anim calcmode="lin" valueType="num">
                                      <p:cBhvr>
                                        <p:cTn id="68" dur="1000" fill="hold"/>
                                        <p:tgtEl>
                                          <p:spTgt spid="33"/>
                                        </p:tgtEl>
                                        <p:attrNameLst>
                                          <p:attrName>ppt_x</p:attrName>
                                        </p:attrNameLst>
                                      </p:cBhvr>
                                      <p:tavLst>
                                        <p:tav tm="0">
                                          <p:val>
                                            <p:strVal val="#ppt_x"/>
                                          </p:val>
                                        </p:tav>
                                        <p:tav tm="100000">
                                          <p:val>
                                            <p:strVal val="#ppt_x"/>
                                          </p:val>
                                        </p:tav>
                                      </p:tavLst>
                                    </p:anim>
                                    <p:anim calcmode="lin" valueType="num">
                                      <p:cBhvr>
                                        <p:cTn id="6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p:bldP spid="22" grpId="0"/>
      <p:bldP spid="23" grpId="0"/>
      <p:bldP spid="24" grpId="0" animBg="1"/>
      <p:bldP spid="25" grpId="0"/>
      <p:bldP spid="26" grpId="0" animBg="1"/>
      <p:bldP spid="27" grpId="0" animBg="1"/>
      <p:bldP spid="28" grpId="0"/>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Magnitudine assoluta: Esercizio</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15" name="CasellaDiTesto 14"/>
          <p:cNvSpPr txBox="1"/>
          <p:nvPr/>
        </p:nvSpPr>
        <p:spPr>
          <a:xfrm>
            <a:off x="291345" y="767593"/>
            <a:ext cx="3960440" cy="369332"/>
          </a:xfrm>
          <a:prstGeom prst="rect">
            <a:avLst/>
          </a:prstGeom>
          <a:noFill/>
        </p:spPr>
        <p:txBody>
          <a:bodyPr wrap="square" rtlCol="0">
            <a:spAutoFit/>
          </a:bodyPr>
          <a:lstStyle/>
          <a:p>
            <a:r>
              <a:rPr lang="it-IT" dirty="0">
                <a:solidFill>
                  <a:schemeClr val="accent1">
                    <a:lumMod val="50000"/>
                  </a:schemeClr>
                </a:solidFill>
              </a:rPr>
              <a:t>Sole (Sistema Solare) = -26,8</a:t>
            </a:r>
          </a:p>
        </p:txBody>
      </p:sp>
      <p:graphicFrame>
        <p:nvGraphicFramePr>
          <p:cNvPr id="11" name="Oggetto 10"/>
          <p:cNvGraphicFramePr>
            <a:graphicFrameLocks noChangeAspect="1"/>
          </p:cNvGraphicFramePr>
          <p:nvPr>
            <p:extLst>
              <p:ext uri="{D42A27DB-BD31-4B8C-83A1-F6EECF244321}">
                <p14:modId xmlns:p14="http://schemas.microsoft.com/office/powerpoint/2010/main" val="559337836"/>
              </p:ext>
            </p:extLst>
          </p:nvPr>
        </p:nvGraphicFramePr>
        <p:xfrm>
          <a:off x="611560" y="1419622"/>
          <a:ext cx="2781300" cy="441325"/>
        </p:xfrm>
        <a:graphic>
          <a:graphicData uri="http://schemas.openxmlformats.org/presentationml/2006/ole">
            <mc:AlternateContent xmlns:mc="http://schemas.openxmlformats.org/markup-compatibility/2006">
              <mc:Choice xmlns:v="urn:schemas-microsoft-com:vml" Requires="v">
                <p:oleObj name="Equazione" r:id="rId3" imgW="1282680" imgH="203040" progId="Equation.3">
                  <p:embed/>
                </p:oleObj>
              </mc:Choice>
              <mc:Fallback>
                <p:oleObj name="Equazione" r:id="rId3" imgW="1282680" imgH="203040" progId="Equation.3">
                  <p:embed/>
                  <p:pic>
                    <p:nvPicPr>
                      <p:cNvPr id="0" name=""/>
                      <p:cNvPicPr/>
                      <p:nvPr/>
                    </p:nvPicPr>
                    <p:blipFill>
                      <a:blip r:embed="rId4"/>
                      <a:stretch>
                        <a:fillRect/>
                      </a:stretch>
                    </p:blipFill>
                    <p:spPr>
                      <a:xfrm>
                        <a:off x="611560" y="1419622"/>
                        <a:ext cx="2781300" cy="441325"/>
                      </a:xfrm>
                      <a:prstGeom prst="rect">
                        <a:avLst/>
                      </a:prstGeom>
                      <a:ln w="28575">
                        <a:solidFill>
                          <a:schemeClr val="accent1">
                            <a:lumMod val="75000"/>
                          </a:schemeClr>
                        </a:solidFill>
                      </a:ln>
                    </p:spPr>
                  </p:pic>
                </p:oleObj>
              </mc:Fallback>
            </mc:AlternateContent>
          </a:graphicData>
        </a:graphic>
      </p:graphicFrame>
      <p:graphicFrame>
        <p:nvGraphicFramePr>
          <p:cNvPr id="12" name="Oggetto 11"/>
          <p:cNvGraphicFramePr>
            <a:graphicFrameLocks noChangeAspect="1"/>
          </p:cNvGraphicFramePr>
          <p:nvPr>
            <p:extLst>
              <p:ext uri="{D42A27DB-BD31-4B8C-83A1-F6EECF244321}">
                <p14:modId xmlns:p14="http://schemas.microsoft.com/office/powerpoint/2010/main" val="2440542141"/>
              </p:ext>
            </p:extLst>
          </p:nvPr>
        </p:nvGraphicFramePr>
        <p:xfrm>
          <a:off x="5017798" y="1417165"/>
          <a:ext cx="2589212" cy="441325"/>
        </p:xfrm>
        <a:graphic>
          <a:graphicData uri="http://schemas.openxmlformats.org/presentationml/2006/ole">
            <mc:AlternateContent xmlns:mc="http://schemas.openxmlformats.org/markup-compatibility/2006">
              <mc:Choice xmlns:v="urn:schemas-microsoft-com:vml" Requires="v">
                <p:oleObj name="Equazione" r:id="rId5" imgW="1193760" imgH="203040" progId="Equation.3">
                  <p:embed/>
                </p:oleObj>
              </mc:Choice>
              <mc:Fallback>
                <p:oleObj name="Equazione" r:id="rId5" imgW="1193760" imgH="203040" progId="Equation.3">
                  <p:embed/>
                  <p:pic>
                    <p:nvPicPr>
                      <p:cNvPr id="0" name=""/>
                      <p:cNvPicPr/>
                      <p:nvPr/>
                    </p:nvPicPr>
                    <p:blipFill>
                      <a:blip r:embed="rId6"/>
                      <a:stretch>
                        <a:fillRect/>
                      </a:stretch>
                    </p:blipFill>
                    <p:spPr>
                      <a:xfrm>
                        <a:off x="5017798" y="1417165"/>
                        <a:ext cx="2589212" cy="441325"/>
                      </a:xfrm>
                      <a:prstGeom prst="rect">
                        <a:avLst/>
                      </a:prstGeom>
                      <a:solidFill>
                        <a:schemeClr val="accent4">
                          <a:lumMod val="20000"/>
                          <a:lumOff val="80000"/>
                        </a:schemeClr>
                      </a:solidFill>
                      <a:ln w="28575">
                        <a:solidFill>
                          <a:srgbClr val="FF0000"/>
                        </a:solidFill>
                      </a:ln>
                    </p:spPr>
                  </p:pic>
                </p:oleObj>
              </mc:Fallback>
            </mc:AlternateContent>
          </a:graphicData>
        </a:graphic>
      </p:graphicFrame>
      <p:sp>
        <p:nvSpPr>
          <p:cNvPr id="13" name="Freccia in giù 12"/>
          <p:cNvSpPr/>
          <p:nvPr/>
        </p:nvSpPr>
        <p:spPr>
          <a:xfrm rot="16200000">
            <a:off x="3959932" y="1418651"/>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179512" y="2755969"/>
            <a:ext cx="1944216" cy="646331"/>
          </a:xfrm>
          <a:prstGeom prst="rect">
            <a:avLst/>
          </a:prstGeom>
          <a:noFill/>
        </p:spPr>
        <p:txBody>
          <a:bodyPr wrap="square" rtlCol="0">
            <a:spAutoFit/>
          </a:bodyPr>
          <a:lstStyle/>
          <a:p>
            <a:r>
              <a:rPr lang="it-IT" dirty="0">
                <a:solidFill>
                  <a:schemeClr val="accent1">
                    <a:lumMod val="50000"/>
                  </a:schemeClr>
                </a:solidFill>
              </a:rPr>
              <a:t>Distanza in parsec: </a:t>
            </a:r>
          </a:p>
          <a:p>
            <a:r>
              <a:rPr lang="it-IT" dirty="0">
                <a:solidFill>
                  <a:schemeClr val="accent1">
                    <a:lumMod val="50000"/>
                  </a:schemeClr>
                </a:solidFill>
              </a:rPr>
              <a:t>1pc ≈ 206265 UA</a:t>
            </a:r>
          </a:p>
        </p:txBody>
      </p:sp>
      <p:sp>
        <p:nvSpPr>
          <p:cNvPr id="16" name="Freccia in giù 15"/>
          <p:cNvSpPr/>
          <p:nvPr/>
        </p:nvSpPr>
        <p:spPr>
          <a:xfrm rot="16200000">
            <a:off x="2319689" y="2905357"/>
            <a:ext cx="288032" cy="347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2735796" y="2788615"/>
            <a:ext cx="1944216" cy="646331"/>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dirty="0"/>
              <a:t>Il Sole è per definizione a 1UA</a:t>
            </a:r>
          </a:p>
        </p:txBody>
      </p:sp>
      <p:sp>
        <p:nvSpPr>
          <p:cNvPr id="18" name="Freccia in giù 17"/>
          <p:cNvSpPr/>
          <p:nvPr/>
        </p:nvSpPr>
        <p:spPr>
          <a:xfrm rot="16200000">
            <a:off x="4714857" y="2905359"/>
            <a:ext cx="288032" cy="347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9" name="Oggetto 18"/>
          <p:cNvGraphicFramePr>
            <a:graphicFrameLocks noChangeAspect="1"/>
          </p:cNvGraphicFramePr>
          <p:nvPr>
            <p:extLst>
              <p:ext uri="{D42A27DB-BD31-4B8C-83A1-F6EECF244321}">
                <p14:modId xmlns:p14="http://schemas.microsoft.com/office/powerpoint/2010/main" val="759470072"/>
              </p:ext>
            </p:extLst>
          </p:nvPr>
        </p:nvGraphicFramePr>
        <p:xfrm>
          <a:off x="5143970" y="2858470"/>
          <a:ext cx="3800475" cy="441325"/>
        </p:xfrm>
        <a:graphic>
          <a:graphicData uri="http://schemas.openxmlformats.org/presentationml/2006/ole">
            <mc:AlternateContent xmlns:mc="http://schemas.openxmlformats.org/markup-compatibility/2006">
              <mc:Choice xmlns:v="urn:schemas-microsoft-com:vml" Requires="v">
                <p:oleObj name="Equazione" r:id="rId7" imgW="1752480" imgH="203040" progId="Equation.3">
                  <p:embed/>
                </p:oleObj>
              </mc:Choice>
              <mc:Fallback>
                <p:oleObj name="Equazione" r:id="rId7" imgW="1752480" imgH="203040" progId="Equation.3">
                  <p:embed/>
                  <p:pic>
                    <p:nvPicPr>
                      <p:cNvPr id="0" name=""/>
                      <p:cNvPicPr/>
                      <p:nvPr/>
                    </p:nvPicPr>
                    <p:blipFill>
                      <a:blip r:embed="rId8"/>
                      <a:stretch>
                        <a:fillRect/>
                      </a:stretch>
                    </p:blipFill>
                    <p:spPr>
                      <a:xfrm>
                        <a:off x="5143970" y="2858470"/>
                        <a:ext cx="3800475" cy="441325"/>
                      </a:xfrm>
                      <a:prstGeom prst="rect">
                        <a:avLst/>
                      </a:prstGeom>
                      <a:ln w="28575">
                        <a:noFill/>
                      </a:ln>
                    </p:spPr>
                  </p:pic>
                </p:oleObj>
              </mc:Fallback>
            </mc:AlternateContent>
          </a:graphicData>
        </a:graphic>
      </p:graphicFrame>
      <p:graphicFrame>
        <p:nvGraphicFramePr>
          <p:cNvPr id="21" name="Oggetto 20"/>
          <p:cNvGraphicFramePr>
            <a:graphicFrameLocks noChangeAspect="1"/>
          </p:cNvGraphicFramePr>
          <p:nvPr>
            <p:extLst>
              <p:ext uri="{D42A27DB-BD31-4B8C-83A1-F6EECF244321}">
                <p14:modId xmlns:p14="http://schemas.microsoft.com/office/powerpoint/2010/main" val="387607173"/>
              </p:ext>
            </p:extLst>
          </p:nvPr>
        </p:nvGraphicFramePr>
        <p:xfrm>
          <a:off x="718914" y="4094035"/>
          <a:ext cx="7850188" cy="441325"/>
        </p:xfrm>
        <a:graphic>
          <a:graphicData uri="http://schemas.openxmlformats.org/presentationml/2006/ole">
            <mc:AlternateContent xmlns:mc="http://schemas.openxmlformats.org/markup-compatibility/2006">
              <mc:Choice xmlns:v="urn:schemas-microsoft-com:vml" Requires="v">
                <p:oleObj name="Equazione" r:id="rId9" imgW="3619440" imgH="203040" progId="Equation.3">
                  <p:embed/>
                </p:oleObj>
              </mc:Choice>
              <mc:Fallback>
                <p:oleObj name="Equazione" r:id="rId9" imgW="3619440" imgH="203040" progId="Equation.3">
                  <p:embed/>
                  <p:pic>
                    <p:nvPicPr>
                      <p:cNvPr id="0" name=""/>
                      <p:cNvPicPr/>
                      <p:nvPr/>
                    </p:nvPicPr>
                    <p:blipFill>
                      <a:blip r:embed="rId10"/>
                      <a:stretch>
                        <a:fillRect/>
                      </a:stretch>
                    </p:blipFill>
                    <p:spPr>
                      <a:xfrm>
                        <a:off x="718914" y="4094035"/>
                        <a:ext cx="7850188" cy="441325"/>
                      </a:xfrm>
                      <a:prstGeom prst="rect">
                        <a:avLst/>
                      </a:prstGeom>
                      <a:ln w="28575">
                        <a:solidFill>
                          <a:schemeClr val="accent1">
                            <a:lumMod val="75000"/>
                          </a:schemeClr>
                        </a:solidFill>
                      </a:ln>
                    </p:spPr>
                  </p:pic>
                </p:oleObj>
              </mc:Fallback>
            </mc:AlternateContent>
          </a:graphicData>
        </a:graphic>
      </p:graphicFrame>
      <p:sp>
        <p:nvSpPr>
          <p:cNvPr id="22" name="CasellaDiTesto 21"/>
          <p:cNvSpPr txBox="1"/>
          <p:nvPr/>
        </p:nvSpPr>
        <p:spPr>
          <a:xfrm>
            <a:off x="251307" y="2293514"/>
            <a:ext cx="3456597"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Calcolo Distanza in parsec (pc)</a:t>
            </a:r>
            <a:endParaRPr lang="it-IT" sz="1600" i="1" dirty="0">
              <a:solidFill>
                <a:schemeClr val="accent4">
                  <a:lumMod val="75000"/>
                </a:schemeClr>
              </a:solidFill>
            </a:endParaRPr>
          </a:p>
        </p:txBody>
      </p:sp>
      <p:sp>
        <p:nvSpPr>
          <p:cNvPr id="23" name="CasellaDiTesto 22"/>
          <p:cNvSpPr txBox="1"/>
          <p:nvPr/>
        </p:nvSpPr>
        <p:spPr>
          <a:xfrm>
            <a:off x="291345" y="3543415"/>
            <a:ext cx="3456597"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Magnitudine assoluta</a:t>
            </a:r>
            <a:endParaRPr lang="it-IT" sz="1600" i="1" dirty="0">
              <a:solidFill>
                <a:schemeClr val="accent4">
                  <a:lumMod val="75000"/>
                </a:schemeClr>
              </a:solidFill>
            </a:endParaRPr>
          </a:p>
        </p:txBody>
      </p:sp>
      <p:sp>
        <p:nvSpPr>
          <p:cNvPr id="20" name="CasellaDiTesto 19">
            <a:hlinkClick r:id="rId11" action="ppaction://hlinksldjump"/>
          </p:cNvPr>
          <p:cNvSpPr txBox="1"/>
          <p:nvPr/>
        </p:nvSpPr>
        <p:spPr>
          <a:xfrm>
            <a:off x="8360921" y="4742153"/>
            <a:ext cx="540060" cy="369332"/>
          </a:xfrm>
          <a:prstGeom prst="rect">
            <a:avLst/>
          </a:prstGeom>
          <a:noFill/>
        </p:spPr>
        <p:txBody>
          <a:bodyPr wrap="square" rtlCol="0">
            <a:spAutoFit/>
          </a:bodyPr>
          <a:lstStyle/>
          <a:p>
            <a:pPr algn="ctr"/>
            <a:r>
              <a:rPr lang="it-IT" i="1" dirty="0">
                <a:solidFill>
                  <a:schemeClr val="accent1">
                    <a:lumMod val="75000"/>
                  </a:schemeClr>
                </a:solidFill>
              </a:rPr>
              <a:t>HR</a:t>
            </a:r>
          </a:p>
        </p:txBody>
      </p:sp>
    </p:spTree>
    <p:extLst>
      <p:ext uri="{BB962C8B-B14F-4D97-AF65-F5344CB8AC3E}">
        <p14:creationId xmlns:p14="http://schemas.microsoft.com/office/powerpoint/2010/main" val="22151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12"/>
                                        </p:tgtEl>
                                      </p:cBhvr>
                                    </p:animEffect>
                                    <p:animScale>
                                      <p:cBhvr>
                                        <p:cTn id="7"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Spettroscopia</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23" name="CasellaDiTesto 22"/>
          <p:cNvSpPr txBox="1"/>
          <p:nvPr/>
        </p:nvSpPr>
        <p:spPr>
          <a:xfrm>
            <a:off x="327754" y="592760"/>
            <a:ext cx="8352928" cy="338554"/>
          </a:xfrm>
          <a:prstGeom prst="rect">
            <a:avLst/>
          </a:prstGeom>
          <a:noFill/>
        </p:spPr>
        <p:txBody>
          <a:bodyPr wrap="square" rtlCol="0">
            <a:spAutoFit/>
          </a:bodyPr>
          <a:lstStyle/>
          <a:p>
            <a:r>
              <a:rPr lang="it-IT" sz="1600">
                <a:solidFill>
                  <a:schemeClr val="accent4">
                    <a:lumMod val="75000"/>
                  </a:schemeClr>
                </a:solidFill>
              </a:rPr>
              <a:t>Spettroscopia</a:t>
            </a:r>
            <a:r>
              <a:rPr lang="it-IT" sz="1600">
                <a:solidFill>
                  <a:schemeClr val="accent1">
                    <a:lumMod val="50000"/>
                  </a:schemeClr>
                </a:solidFill>
              </a:rPr>
              <a:t>: </a:t>
            </a:r>
            <a:r>
              <a:rPr lang="it-IT" sz="1600">
                <a:solidFill>
                  <a:srgbClr val="0070C0"/>
                </a:solidFill>
              </a:rPr>
              <a:t>indica la misurazione e lo studio di uno spettro elettromagnetico</a:t>
            </a:r>
            <a:endParaRPr lang="it-IT" sz="1600" dirty="0">
              <a:solidFill>
                <a:srgbClr val="0070C0"/>
              </a:solidFill>
            </a:endParaRPr>
          </a:p>
        </p:txBody>
      </p:sp>
      <p:sp>
        <p:nvSpPr>
          <p:cNvPr id="26" name="CasellaDiTesto 25"/>
          <p:cNvSpPr txBox="1"/>
          <p:nvPr/>
        </p:nvSpPr>
        <p:spPr>
          <a:xfrm>
            <a:off x="4427984" y="3620160"/>
            <a:ext cx="4248472" cy="738664"/>
          </a:xfrm>
          <a:prstGeom prst="rect">
            <a:avLst/>
          </a:prstGeom>
          <a:noFill/>
        </p:spPr>
        <p:txBody>
          <a:bodyPr wrap="square" rtlCol="0">
            <a:spAutoFit/>
          </a:bodyPr>
          <a:lstStyle/>
          <a:p>
            <a:pPr defTabSz="457200" latinLnBrk="0"/>
            <a:r>
              <a:rPr lang="it-IT" sz="1400" dirty="0">
                <a:solidFill>
                  <a:schemeClr val="accent1">
                    <a:lumMod val="50000"/>
                  </a:schemeClr>
                </a:solidFill>
              </a:rPr>
              <a:t>Colpendo il prisma con un fascio di luce, la quota parte di luce che attraversa il prisma si scompone di diversi colori</a:t>
            </a:r>
          </a:p>
        </p:txBody>
      </p:sp>
      <p:graphicFrame>
        <p:nvGraphicFramePr>
          <p:cNvPr id="27" name="Tabella 26"/>
          <p:cNvGraphicFramePr>
            <a:graphicFrameLocks noGrp="1"/>
          </p:cNvGraphicFramePr>
          <p:nvPr>
            <p:extLst>
              <p:ext uri="{D42A27DB-BD31-4B8C-83A1-F6EECF244321}">
                <p14:modId xmlns:p14="http://schemas.microsoft.com/office/powerpoint/2010/main" val="2167715922"/>
              </p:ext>
            </p:extLst>
          </p:nvPr>
        </p:nvGraphicFramePr>
        <p:xfrm>
          <a:off x="7391085" y="1102976"/>
          <a:ext cx="1501395" cy="1698294"/>
        </p:xfrm>
        <a:graphic>
          <a:graphicData uri="http://schemas.openxmlformats.org/drawingml/2006/table">
            <a:tbl>
              <a:tblPr/>
              <a:tblGrid>
                <a:gridCol w="738186">
                  <a:extLst>
                    <a:ext uri="{9D8B030D-6E8A-4147-A177-3AD203B41FA5}">
                      <a16:colId xmlns:a16="http://schemas.microsoft.com/office/drawing/2014/main" val="20000"/>
                    </a:ext>
                  </a:extLst>
                </a:gridCol>
                <a:gridCol w="763209">
                  <a:extLst>
                    <a:ext uri="{9D8B030D-6E8A-4147-A177-3AD203B41FA5}">
                      <a16:colId xmlns:a16="http://schemas.microsoft.com/office/drawing/2014/main" val="20001"/>
                    </a:ext>
                  </a:extLst>
                </a:gridCol>
              </a:tblGrid>
              <a:tr h="361308">
                <a:tc>
                  <a:txBody>
                    <a:bodyPr/>
                    <a:lstStyle/>
                    <a:p>
                      <a:pPr algn="ctr" fontAlgn="auto"/>
                      <a:r>
                        <a:rPr lang="it-IT" sz="1100" b="0" i="0" u="none" strike="noStrike" dirty="0">
                          <a:solidFill>
                            <a:srgbClr val="000000"/>
                          </a:solidFill>
                          <a:effectLst/>
                          <a:latin typeface="Calibri" panose="020F0502020204030204" pitchFamily="34" charset="0"/>
                        </a:rPr>
                        <a:t>Colore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auto"/>
                      <a:r>
                        <a:rPr lang="it-IT" sz="1100" b="0" i="0" u="none" strike="noStrike" dirty="0">
                          <a:solidFill>
                            <a:srgbClr val="000000"/>
                          </a:solidFill>
                          <a:effectLst/>
                          <a:latin typeface="Calibri" panose="020F0502020204030204" pitchFamily="34" charset="0"/>
                        </a:rPr>
                        <a:t>Lunghezza d'onda [nm]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6233">
                <a:tc>
                  <a:txBody>
                    <a:bodyPr/>
                    <a:lstStyle/>
                    <a:p>
                      <a:pPr algn="ctr" fontAlgn="b"/>
                      <a:r>
                        <a:rPr lang="it-IT" sz="1100" b="0" i="0" u="none" strike="noStrike" dirty="0">
                          <a:solidFill>
                            <a:srgbClr val="000000"/>
                          </a:solidFill>
                          <a:effectLst/>
                          <a:latin typeface="Calibri" panose="020F0502020204030204" pitchFamily="34" charset="0"/>
                        </a:rPr>
                        <a:t>Violetto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t-IT" sz="1050" b="0" i="0" u="none" strike="noStrike">
                          <a:solidFill>
                            <a:srgbClr val="222222"/>
                          </a:solidFill>
                          <a:effectLst/>
                          <a:latin typeface="Arial" panose="020B0604020202020204" pitchFamily="34" charset="0"/>
                        </a:rPr>
                        <a:t>380-435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9FA"/>
                    </a:solidFill>
                  </a:tcPr>
                </a:tc>
                <a:extLst>
                  <a:ext uri="{0D108BD9-81ED-4DB2-BD59-A6C34878D82A}">
                    <a16:rowId xmlns:a16="http://schemas.microsoft.com/office/drawing/2014/main" val="10001"/>
                  </a:ext>
                </a:extLst>
              </a:tr>
              <a:tr h="186233">
                <a:tc>
                  <a:txBody>
                    <a:bodyPr/>
                    <a:lstStyle/>
                    <a:p>
                      <a:pPr algn="ctr" fontAlgn="b"/>
                      <a:r>
                        <a:rPr lang="it-IT" sz="1100" b="0" i="0" u="none" strike="noStrike" dirty="0">
                          <a:solidFill>
                            <a:srgbClr val="000000"/>
                          </a:solidFill>
                          <a:effectLst/>
                          <a:latin typeface="Calibri" panose="020F0502020204030204" pitchFamily="34" charset="0"/>
                        </a:rPr>
                        <a:t>Indaco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00CC"/>
                    </a:solidFill>
                  </a:tcPr>
                </a:tc>
                <a:tc>
                  <a:txBody>
                    <a:bodyPr/>
                    <a:lstStyle/>
                    <a:p>
                      <a:pPr algn="ctr" fontAlgn="ctr"/>
                      <a:r>
                        <a:rPr lang="it-IT" sz="1050" b="0" i="0" u="none" strike="noStrike">
                          <a:solidFill>
                            <a:srgbClr val="222222"/>
                          </a:solidFill>
                          <a:effectLst/>
                          <a:latin typeface="Arial" panose="020B0604020202020204" pitchFamily="34" charset="0"/>
                        </a:rPr>
                        <a:t>435-500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9FA"/>
                    </a:solidFill>
                  </a:tcPr>
                </a:tc>
                <a:extLst>
                  <a:ext uri="{0D108BD9-81ED-4DB2-BD59-A6C34878D82A}">
                    <a16:rowId xmlns:a16="http://schemas.microsoft.com/office/drawing/2014/main" val="10002"/>
                  </a:ext>
                </a:extLst>
              </a:tr>
              <a:tr h="186233">
                <a:tc>
                  <a:txBody>
                    <a:bodyPr/>
                    <a:lstStyle/>
                    <a:p>
                      <a:pPr algn="ctr" fontAlgn="b"/>
                      <a:r>
                        <a:rPr lang="it-IT" sz="1100" b="0" i="0" u="none" strike="noStrike" dirty="0">
                          <a:solidFill>
                            <a:srgbClr val="000000"/>
                          </a:solidFill>
                          <a:effectLst/>
                          <a:latin typeface="Calibri" panose="020F0502020204030204" pitchFamily="34" charset="0"/>
                        </a:rPr>
                        <a:t>Blu</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it-IT" sz="1050" b="0" i="0" u="none" strike="noStrike">
                          <a:solidFill>
                            <a:srgbClr val="222222"/>
                          </a:solidFill>
                          <a:effectLst/>
                          <a:latin typeface="Arial" panose="020B0604020202020204" pitchFamily="34" charset="0"/>
                        </a:rPr>
                        <a:t>500-520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9FA"/>
                    </a:solidFill>
                  </a:tcPr>
                </a:tc>
                <a:extLst>
                  <a:ext uri="{0D108BD9-81ED-4DB2-BD59-A6C34878D82A}">
                    <a16:rowId xmlns:a16="http://schemas.microsoft.com/office/drawing/2014/main" val="10003"/>
                  </a:ext>
                </a:extLst>
              </a:tr>
              <a:tr h="186233">
                <a:tc>
                  <a:txBody>
                    <a:bodyPr/>
                    <a:lstStyle/>
                    <a:p>
                      <a:pPr algn="ctr" fontAlgn="b"/>
                      <a:r>
                        <a:rPr lang="it-IT" sz="1100" b="0" i="0" u="none" strike="noStrike" dirty="0">
                          <a:solidFill>
                            <a:srgbClr val="000000"/>
                          </a:solidFill>
                          <a:effectLst/>
                          <a:latin typeface="Calibri" panose="020F0502020204030204" pitchFamily="34" charset="0"/>
                        </a:rPr>
                        <a:t>Verde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it-IT" sz="1050" b="0" i="0" u="none" strike="noStrike">
                          <a:solidFill>
                            <a:srgbClr val="222222"/>
                          </a:solidFill>
                          <a:effectLst/>
                          <a:latin typeface="Arial" panose="020B0604020202020204" pitchFamily="34" charset="0"/>
                        </a:rPr>
                        <a:t>520-565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9FA"/>
                    </a:solidFill>
                  </a:tcPr>
                </a:tc>
                <a:extLst>
                  <a:ext uri="{0D108BD9-81ED-4DB2-BD59-A6C34878D82A}">
                    <a16:rowId xmlns:a16="http://schemas.microsoft.com/office/drawing/2014/main" val="10004"/>
                  </a:ext>
                </a:extLst>
              </a:tr>
              <a:tr h="203693">
                <a:tc>
                  <a:txBody>
                    <a:bodyPr/>
                    <a:lstStyle/>
                    <a:p>
                      <a:pPr algn="ctr" fontAlgn="b"/>
                      <a:r>
                        <a:rPr lang="it-IT" sz="1100" b="0" i="0" u="none" strike="noStrike" dirty="0">
                          <a:solidFill>
                            <a:srgbClr val="000000"/>
                          </a:solidFill>
                          <a:effectLst/>
                          <a:latin typeface="Calibri" panose="020F0502020204030204" pitchFamily="34" charset="0"/>
                        </a:rPr>
                        <a:t>Giallo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it-IT" sz="1050" b="0" i="0" u="none" strike="noStrike">
                          <a:solidFill>
                            <a:srgbClr val="222222"/>
                          </a:solidFill>
                          <a:effectLst/>
                          <a:latin typeface="Arial" panose="020B0604020202020204" pitchFamily="34" charset="0"/>
                        </a:rPr>
                        <a:t>565-590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9FA"/>
                    </a:solidFill>
                  </a:tcPr>
                </a:tc>
                <a:extLst>
                  <a:ext uri="{0D108BD9-81ED-4DB2-BD59-A6C34878D82A}">
                    <a16:rowId xmlns:a16="http://schemas.microsoft.com/office/drawing/2014/main" val="10005"/>
                  </a:ext>
                </a:extLst>
              </a:tr>
              <a:tr h="203693">
                <a:tc>
                  <a:txBody>
                    <a:bodyPr/>
                    <a:lstStyle/>
                    <a:p>
                      <a:pPr algn="ctr" fontAlgn="b"/>
                      <a:r>
                        <a:rPr lang="it-IT" sz="1100" b="0" i="0" u="none" strike="noStrike" dirty="0">
                          <a:solidFill>
                            <a:srgbClr val="000000"/>
                          </a:solidFill>
                          <a:effectLst/>
                          <a:latin typeface="Calibri" panose="020F0502020204030204" pitchFamily="34" charset="0"/>
                        </a:rPr>
                        <a:t>Arancione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it-IT" sz="1050" b="0" i="0" u="none" strike="noStrike">
                          <a:solidFill>
                            <a:srgbClr val="222222"/>
                          </a:solidFill>
                          <a:effectLst/>
                          <a:latin typeface="Arial" panose="020B0604020202020204" pitchFamily="34" charset="0"/>
                        </a:rPr>
                        <a:t>590-625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9FA"/>
                    </a:solidFill>
                  </a:tcPr>
                </a:tc>
                <a:extLst>
                  <a:ext uri="{0D108BD9-81ED-4DB2-BD59-A6C34878D82A}">
                    <a16:rowId xmlns:a16="http://schemas.microsoft.com/office/drawing/2014/main" val="10006"/>
                  </a:ext>
                </a:extLst>
              </a:tr>
              <a:tr h="184668">
                <a:tc>
                  <a:txBody>
                    <a:bodyPr/>
                    <a:lstStyle/>
                    <a:p>
                      <a:pPr algn="ctr" fontAlgn="b"/>
                      <a:r>
                        <a:rPr lang="it-IT" sz="1100" b="0" i="0" u="none" strike="noStrike" dirty="0">
                          <a:solidFill>
                            <a:srgbClr val="000000"/>
                          </a:solidFill>
                          <a:effectLst/>
                          <a:latin typeface="Calibri" panose="020F0502020204030204" pitchFamily="34" charset="0"/>
                        </a:rPr>
                        <a:t>Rosso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1050" b="0" i="0" u="none" strike="noStrike" dirty="0">
                          <a:solidFill>
                            <a:srgbClr val="222222"/>
                          </a:solidFill>
                          <a:effectLst/>
                          <a:latin typeface="Arial" panose="020B0604020202020204" pitchFamily="34" charset="0"/>
                        </a:rPr>
                        <a:t>625-740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9FA"/>
                    </a:solidFill>
                  </a:tcPr>
                </a:tc>
                <a:extLst>
                  <a:ext uri="{0D108BD9-81ED-4DB2-BD59-A6C34878D82A}">
                    <a16:rowId xmlns:a16="http://schemas.microsoft.com/office/drawing/2014/main" val="10007"/>
                  </a:ext>
                </a:extLst>
              </a:tr>
            </a:tbl>
          </a:graphicData>
        </a:graphic>
      </p:graphicFrame>
      <p:grpSp>
        <p:nvGrpSpPr>
          <p:cNvPr id="43" name="Gruppo 42"/>
          <p:cNvGrpSpPr/>
          <p:nvPr/>
        </p:nvGrpSpPr>
        <p:grpSpPr>
          <a:xfrm>
            <a:off x="115154" y="1160601"/>
            <a:ext cx="4415296" cy="1658475"/>
            <a:chOff x="2083206" y="2564880"/>
            <a:chExt cx="4502256" cy="1544583"/>
          </a:xfrm>
        </p:grpSpPr>
        <p:grpSp>
          <p:nvGrpSpPr>
            <p:cNvPr id="42" name="Gruppo 41"/>
            <p:cNvGrpSpPr/>
            <p:nvPr/>
          </p:nvGrpSpPr>
          <p:grpSpPr>
            <a:xfrm>
              <a:off x="2083206" y="2581210"/>
              <a:ext cx="4502256" cy="1528253"/>
              <a:chOff x="2087970" y="2000594"/>
              <a:chExt cx="4502256" cy="1528253"/>
            </a:xfrm>
          </p:grpSpPr>
          <p:pic>
            <p:nvPicPr>
              <p:cNvPr id="13" name="Immagine 12"/>
              <p:cNvPicPr>
                <a:picLocks noChangeAspect="1"/>
              </p:cNvPicPr>
              <p:nvPr/>
            </p:nvPicPr>
            <p:blipFill rotWithShape="1">
              <a:blip r:embed="rId3" cstate="print">
                <a:extLst>
                  <a:ext uri="{28A0092B-C50C-407E-A947-70E740481C1C}">
                    <a14:useLocalDpi xmlns:a14="http://schemas.microsoft.com/office/drawing/2010/main" val="0"/>
                  </a:ext>
                </a:extLst>
              </a:blip>
              <a:srcRect t="8225"/>
              <a:stretch/>
            </p:blipFill>
            <p:spPr>
              <a:xfrm>
                <a:off x="2699792" y="2000594"/>
                <a:ext cx="3347864" cy="1528253"/>
              </a:xfrm>
              <a:prstGeom prst="rect">
                <a:avLst/>
              </a:prstGeom>
            </p:spPr>
          </p:pic>
          <p:cxnSp>
            <p:nvCxnSpPr>
              <p:cNvPr id="32" name="Connettore 4 31"/>
              <p:cNvCxnSpPr/>
              <p:nvPr/>
            </p:nvCxnSpPr>
            <p:spPr>
              <a:xfrm rot="10800000" flipV="1">
                <a:off x="2087970" y="2988604"/>
                <a:ext cx="648072" cy="451835"/>
              </a:xfrm>
              <a:prstGeom prst="bentConnector3">
                <a:avLst>
                  <a:gd name="adj1" fmla="val 13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ttore 4 34"/>
              <p:cNvCxnSpPr/>
              <p:nvPr/>
            </p:nvCxnSpPr>
            <p:spPr>
              <a:xfrm>
                <a:off x="6031284" y="3377531"/>
                <a:ext cx="558942" cy="62908"/>
              </a:xfrm>
              <a:prstGeom prst="bentConnector3">
                <a:avLst>
                  <a:gd name="adj1" fmla="val -432"/>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CasellaDiTesto 39"/>
              <p:cNvSpPr txBox="1"/>
              <p:nvPr/>
            </p:nvSpPr>
            <p:spPr>
              <a:xfrm>
                <a:off x="2101213" y="3071107"/>
                <a:ext cx="504056" cy="369332"/>
              </a:xfrm>
              <a:prstGeom prst="rect">
                <a:avLst/>
              </a:prstGeom>
              <a:noFill/>
            </p:spPr>
            <p:txBody>
              <a:bodyPr wrap="square" rtlCol="0">
                <a:spAutoFit/>
              </a:bodyPr>
              <a:lstStyle/>
              <a:p>
                <a:pPr algn="ctr"/>
                <a:r>
                  <a:rPr lang="it-IT" dirty="0">
                    <a:solidFill>
                      <a:srgbClr val="7030A0"/>
                    </a:solidFill>
                  </a:rPr>
                  <a:t>UV</a:t>
                </a:r>
              </a:p>
            </p:txBody>
          </p:sp>
          <p:sp>
            <p:nvSpPr>
              <p:cNvPr id="41" name="CasellaDiTesto 40"/>
              <p:cNvSpPr txBox="1"/>
              <p:nvPr/>
            </p:nvSpPr>
            <p:spPr>
              <a:xfrm>
                <a:off x="6047432" y="3082340"/>
                <a:ext cx="504056" cy="369332"/>
              </a:xfrm>
              <a:prstGeom prst="rect">
                <a:avLst/>
              </a:prstGeom>
              <a:noFill/>
            </p:spPr>
            <p:txBody>
              <a:bodyPr wrap="square" rtlCol="0">
                <a:spAutoFit/>
              </a:bodyPr>
              <a:lstStyle/>
              <a:p>
                <a:pPr algn="ctr"/>
                <a:r>
                  <a:rPr lang="it-IT" dirty="0">
                    <a:solidFill>
                      <a:srgbClr val="FF0000"/>
                    </a:solidFill>
                  </a:rPr>
                  <a:t>IR</a:t>
                </a:r>
              </a:p>
            </p:txBody>
          </p:sp>
        </p:grpSp>
        <p:sp>
          <p:nvSpPr>
            <p:cNvPr id="28" name="Ovale 27"/>
            <p:cNvSpPr/>
            <p:nvPr/>
          </p:nvSpPr>
          <p:spPr>
            <a:xfrm>
              <a:off x="4116932" y="2564880"/>
              <a:ext cx="504056" cy="837247"/>
            </a:xfrm>
            <a:prstGeom prst="ellipse">
              <a:avLst/>
            </a:prstGeom>
            <a:noFill/>
            <a:ln w="190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 name="Gruppo 9"/>
          <p:cNvGrpSpPr/>
          <p:nvPr/>
        </p:nvGrpSpPr>
        <p:grpSpPr>
          <a:xfrm>
            <a:off x="128934" y="2944505"/>
            <a:ext cx="2163756" cy="2024165"/>
            <a:chOff x="6834189" y="965425"/>
            <a:chExt cx="2163756" cy="2024165"/>
          </a:xfrm>
        </p:grpSpPr>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076" y="965425"/>
              <a:ext cx="1635646" cy="1635646"/>
            </a:xfrm>
            <a:prstGeom prst="rect">
              <a:avLst/>
            </a:prstGeom>
          </p:spPr>
        </p:pic>
        <p:sp>
          <p:nvSpPr>
            <p:cNvPr id="24" name="CasellaDiTesto 23"/>
            <p:cNvSpPr txBox="1"/>
            <p:nvPr/>
          </p:nvSpPr>
          <p:spPr>
            <a:xfrm>
              <a:off x="6834189" y="2558703"/>
              <a:ext cx="2163756" cy="430887"/>
            </a:xfrm>
            <a:prstGeom prst="rect">
              <a:avLst/>
            </a:prstGeom>
            <a:noFill/>
          </p:spPr>
          <p:txBody>
            <a:bodyPr wrap="square" rtlCol="0">
              <a:spAutoFit/>
            </a:bodyPr>
            <a:lstStyle/>
            <a:p>
              <a:pPr algn="ctr"/>
              <a:r>
                <a:rPr lang="it-IT" sz="1050" dirty="0"/>
                <a:t>Isaac Newton</a:t>
              </a:r>
            </a:p>
            <a:p>
              <a:pPr algn="ctr"/>
              <a:r>
                <a:rPr lang="it-IT" sz="1050" dirty="0"/>
                <a:t>(04/01/1643 – 31/03/1727)</a:t>
              </a:r>
            </a:p>
          </p:txBody>
        </p:sp>
        <p:pic>
          <p:nvPicPr>
            <p:cNvPr id="25" name="Immagine 24"/>
            <p:cNvPicPr>
              <a:picLocks noChangeAspect="1"/>
            </p:cNvPicPr>
            <p:nvPr/>
          </p:nvPicPr>
          <p:blipFill>
            <a:blip r:embed="rId5"/>
            <a:stretch>
              <a:fillRect/>
            </a:stretch>
          </p:blipFill>
          <p:spPr>
            <a:xfrm>
              <a:off x="8396359" y="965998"/>
              <a:ext cx="367405" cy="187846"/>
            </a:xfrm>
            <a:prstGeom prst="rect">
              <a:avLst/>
            </a:prstGeom>
          </p:spPr>
        </p:pic>
      </p:grpSp>
      <p:grpSp>
        <p:nvGrpSpPr>
          <p:cNvPr id="29" name="Gruppo 28"/>
          <p:cNvGrpSpPr/>
          <p:nvPr/>
        </p:nvGrpSpPr>
        <p:grpSpPr>
          <a:xfrm>
            <a:off x="2322802" y="2918549"/>
            <a:ext cx="1970411" cy="2090247"/>
            <a:chOff x="3405325" y="3013822"/>
            <a:chExt cx="1970411" cy="2090247"/>
          </a:xfrm>
        </p:grpSpPr>
        <p:pic>
          <p:nvPicPr>
            <p:cNvPr id="30" name="Immagine 29"/>
            <p:cNvPicPr>
              <a:picLocks noChangeAspect="1"/>
            </p:cNvPicPr>
            <p:nvPr/>
          </p:nvPicPr>
          <p:blipFill>
            <a:blip r:embed="rId6"/>
            <a:stretch>
              <a:fillRect/>
            </a:stretch>
          </p:blipFill>
          <p:spPr>
            <a:xfrm>
              <a:off x="3507479" y="3013822"/>
              <a:ext cx="1802543" cy="1753438"/>
            </a:xfrm>
            <a:prstGeom prst="rect">
              <a:avLst/>
            </a:prstGeom>
          </p:spPr>
        </p:pic>
        <p:sp>
          <p:nvSpPr>
            <p:cNvPr id="31" name="Rettangolo 30"/>
            <p:cNvSpPr/>
            <p:nvPr/>
          </p:nvSpPr>
          <p:spPr>
            <a:xfrm>
              <a:off x="3405325" y="4734737"/>
              <a:ext cx="1970411" cy="369332"/>
            </a:xfrm>
            <a:prstGeom prst="rect">
              <a:avLst/>
            </a:prstGeom>
          </p:spPr>
          <p:txBody>
            <a:bodyPr wrap="none">
              <a:spAutoFit/>
            </a:bodyPr>
            <a:lstStyle/>
            <a:p>
              <a:pPr algn="ctr"/>
              <a:r>
                <a:rPr lang="it-IT" sz="900" dirty="0"/>
                <a:t>Copertina The Dark Side of The Moon </a:t>
              </a:r>
            </a:p>
            <a:p>
              <a:pPr algn="ctr"/>
              <a:r>
                <a:rPr lang="it-IT" sz="900" dirty="0"/>
                <a:t>- Pink Floyd - 1973</a:t>
              </a:r>
            </a:p>
          </p:txBody>
        </p:sp>
      </p:grpSp>
      <p:sp>
        <p:nvSpPr>
          <p:cNvPr id="33" name="CasellaDiTesto 32"/>
          <p:cNvSpPr txBox="1"/>
          <p:nvPr/>
        </p:nvSpPr>
        <p:spPr>
          <a:xfrm>
            <a:off x="4384955" y="1118592"/>
            <a:ext cx="3276364" cy="1323439"/>
          </a:xfrm>
          <a:prstGeom prst="rect">
            <a:avLst/>
          </a:prstGeom>
          <a:noFill/>
        </p:spPr>
        <p:txBody>
          <a:bodyPr wrap="square" rtlCol="0">
            <a:spAutoFit/>
          </a:bodyPr>
          <a:lstStyle/>
          <a:p>
            <a:pPr defTabSz="457200" latinLnBrk="0"/>
            <a:r>
              <a:rPr lang="it-IT" sz="1600" dirty="0">
                <a:solidFill>
                  <a:schemeClr val="accent4">
                    <a:lumMod val="75000"/>
                  </a:schemeClr>
                </a:solidFill>
              </a:rPr>
              <a:t>Radiazione luminosa</a:t>
            </a:r>
            <a:r>
              <a:rPr lang="it-IT" sz="1600" dirty="0">
                <a:solidFill>
                  <a:srgbClr val="0070C0"/>
                </a:solidFill>
              </a:rPr>
              <a:t>: l'intervallo dello spettro elettromagnetico da 400 nm a 700 nm in grado di generare una sensazione visiva al nostro occhio.</a:t>
            </a:r>
          </a:p>
        </p:txBody>
      </p:sp>
      <p:pic>
        <p:nvPicPr>
          <p:cNvPr id="3" name="Immagine 2">
            <a:extLst>
              <a:ext uri="{FF2B5EF4-FFF2-40B4-BE49-F238E27FC236}">
                <a16:creationId xmlns:a16="http://schemas.microsoft.com/office/drawing/2014/main" id="{8CFF999E-E369-C483-FAAE-4CF5BE80592F}"/>
              </a:ext>
            </a:extLst>
          </p:cNvPr>
          <p:cNvPicPr>
            <a:picLocks noChangeAspect="1"/>
          </p:cNvPicPr>
          <p:nvPr/>
        </p:nvPicPr>
        <p:blipFill rotWithShape="1">
          <a:blip r:embed="rId7"/>
          <a:srcRect t="435" b="2228"/>
          <a:stretch/>
        </p:blipFill>
        <p:spPr>
          <a:xfrm>
            <a:off x="859192" y="2941664"/>
            <a:ext cx="2866995" cy="1565320"/>
          </a:xfrm>
          <a:prstGeom prst="rect">
            <a:avLst/>
          </a:prstGeom>
        </p:spPr>
      </p:pic>
    </p:spTree>
    <p:extLst>
      <p:ext uri="{BB962C8B-B14F-4D97-AF65-F5344CB8AC3E}">
        <p14:creationId xmlns:p14="http://schemas.microsoft.com/office/powerpoint/2010/main" val="338958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par>
                                <p:cTn id="15" presetID="14"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Spettroscopia</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552662"/>
            <a:ext cx="3633857" cy="1065553"/>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979" y="931314"/>
            <a:ext cx="4037224" cy="2233487"/>
          </a:xfrm>
          <a:prstGeom prst="rect">
            <a:avLst/>
          </a:prstGeom>
        </p:spPr>
      </p:pic>
      <p:grpSp>
        <p:nvGrpSpPr>
          <p:cNvPr id="29" name="Gruppo 28"/>
          <p:cNvGrpSpPr/>
          <p:nvPr/>
        </p:nvGrpSpPr>
        <p:grpSpPr>
          <a:xfrm>
            <a:off x="0" y="1021875"/>
            <a:ext cx="2163756" cy="2188730"/>
            <a:chOff x="5052866" y="2291069"/>
            <a:chExt cx="2163756" cy="2188730"/>
          </a:xfrm>
        </p:grpSpPr>
        <p:pic>
          <p:nvPicPr>
            <p:cNvPr id="30" name="Immagine 29"/>
            <p:cNvPicPr>
              <a:picLocks noChangeAspect="1"/>
            </p:cNvPicPr>
            <p:nvPr/>
          </p:nvPicPr>
          <p:blipFill>
            <a:blip r:embed="rId5"/>
            <a:stretch>
              <a:fillRect/>
            </a:stretch>
          </p:blipFill>
          <p:spPr>
            <a:xfrm>
              <a:off x="5439017" y="2291069"/>
              <a:ext cx="1391455" cy="1784941"/>
            </a:xfrm>
            <a:prstGeom prst="rect">
              <a:avLst/>
            </a:prstGeom>
          </p:spPr>
        </p:pic>
        <p:sp>
          <p:nvSpPr>
            <p:cNvPr id="31" name="CasellaDiTesto 30"/>
            <p:cNvSpPr txBox="1"/>
            <p:nvPr/>
          </p:nvSpPr>
          <p:spPr>
            <a:xfrm>
              <a:off x="5052866" y="4048912"/>
              <a:ext cx="2163756" cy="430887"/>
            </a:xfrm>
            <a:prstGeom prst="rect">
              <a:avLst/>
            </a:prstGeom>
            <a:noFill/>
          </p:spPr>
          <p:txBody>
            <a:bodyPr wrap="square" rtlCol="0">
              <a:spAutoFit/>
            </a:bodyPr>
            <a:lstStyle/>
            <a:p>
              <a:pPr algn="ctr"/>
              <a:r>
                <a:rPr lang="it-IT" sz="1050" dirty="0"/>
                <a:t>Joseph Von </a:t>
              </a:r>
              <a:r>
                <a:rPr lang="it-IT" sz="1050" dirty="0" err="1"/>
                <a:t>Fraunhofer</a:t>
              </a:r>
              <a:endParaRPr lang="it-IT" sz="1050" dirty="0"/>
            </a:p>
            <a:p>
              <a:pPr algn="ctr"/>
              <a:r>
                <a:rPr lang="it-IT" sz="1050" dirty="0"/>
                <a:t>(06/03/1787 – 07/06/1826)</a:t>
              </a:r>
            </a:p>
          </p:txBody>
        </p:sp>
        <p:pic>
          <p:nvPicPr>
            <p:cNvPr id="33" name="Immagine 32"/>
            <p:cNvPicPr>
              <a:picLocks noChangeAspect="1"/>
            </p:cNvPicPr>
            <p:nvPr/>
          </p:nvPicPr>
          <p:blipFill>
            <a:blip r:embed="rId6"/>
            <a:stretch>
              <a:fillRect/>
            </a:stretch>
          </p:blipFill>
          <p:spPr>
            <a:xfrm>
              <a:off x="6470432" y="2291069"/>
              <a:ext cx="360040" cy="218809"/>
            </a:xfrm>
            <a:prstGeom prst="rect">
              <a:avLst/>
            </a:prstGeom>
          </p:spPr>
        </p:pic>
      </p:grpSp>
      <p:sp>
        <p:nvSpPr>
          <p:cNvPr id="34" name="CasellaDiTesto 33"/>
          <p:cNvSpPr txBox="1"/>
          <p:nvPr/>
        </p:nvSpPr>
        <p:spPr>
          <a:xfrm>
            <a:off x="327754" y="592760"/>
            <a:ext cx="8352928" cy="338554"/>
          </a:xfrm>
          <a:prstGeom prst="rect">
            <a:avLst/>
          </a:prstGeom>
          <a:noFill/>
        </p:spPr>
        <p:txBody>
          <a:bodyPr wrap="square" rtlCol="0">
            <a:spAutoFit/>
          </a:bodyPr>
          <a:lstStyle/>
          <a:p>
            <a:r>
              <a:rPr lang="it-IT" sz="1600" dirty="0">
                <a:solidFill>
                  <a:schemeClr val="accent4">
                    <a:lumMod val="75000"/>
                  </a:schemeClr>
                </a:solidFill>
              </a:rPr>
              <a:t>Spettroscopia</a:t>
            </a:r>
            <a:r>
              <a:rPr lang="it-IT" sz="1600" dirty="0">
                <a:solidFill>
                  <a:schemeClr val="accent1">
                    <a:lumMod val="50000"/>
                  </a:schemeClr>
                </a:solidFill>
              </a:rPr>
              <a:t>: </a:t>
            </a:r>
            <a:r>
              <a:rPr lang="it-IT" sz="1600" dirty="0">
                <a:solidFill>
                  <a:srgbClr val="0070C0"/>
                </a:solidFill>
              </a:rPr>
              <a:t>indica la misurazione e lo studio di uno spettro elettromagnetico</a:t>
            </a:r>
          </a:p>
        </p:txBody>
      </p:sp>
      <p:sp>
        <p:nvSpPr>
          <p:cNvPr id="36" name="CasellaDiTesto 35"/>
          <p:cNvSpPr txBox="1"/>
          <p:nvPr/>
        </p:nvSpPr>
        <p:spPr>
          <a:xfrm>
            <a:off x="1899103" y="1588932"/>
            <a:ext cx="2650378" cy="738664"/>
          </a:xfrm>
          <a:prstGeom prst="rect">
            <a:avLst/>
          </a:prstGeom>
          <a:noFill/>
        </p:spPr>
        <p:txBody>
          <a:bodyPr wrap="square" rtlCol="0">
            <a:spAutoFit/>
          </a:bodyPr>
          <a:lstStyle/>
          <a:p>
            <a:pPr defTabSz="457200" latinLnBrk="0"/>
            <a:r>
              <a:rPr lang="it-IT" sz="1400" dirty="0">
                <a:solidFill>
                  <a:schemeClr val="accent1">
                    <a:lumMod val="50000"/>
                  </a:schemeClr>
                </a:solidFill>
              </a:rPr>
              <a:t>Nel 1814 scoprì delle righe nere (righe spettrali) nella scomposizione della luce solare </a:t>
            </a:r>
          </a:p>
        </p:txBody>
      </p:sp>
      <p:grpSp>
        <p:nvGrpSpPr>
          <p:cNvPr id="6" name="Gruppo 5">
            <a:extLst>
              <a:ext uri="{FF2B5EF4-FFF2-40B4-BE49-F238E27FC236}">
                <a16:creationId xmlns:a16="http://schemas.microsoft.com/office/drawing/2014/main" id="{D7944FD6-7C80-8966-2173-2690F12A8952}"/>
              </a:ext>
            </a:extLst>
          </p:cNvPr>
          <p:cNvGrpSpPr/>
          <p:nvPr/>
        </p:nvGrpSpPr>
        <p:grpSpPr>
          <a:xfrm>
            <a:off x="5042601" y="3210605"/>
            <a:ext cx="2899857" cy="1815882"/>
            <a:chOff x="5042601" y="3210605"/>
            <a:chExt cx="2899857" cy="1815882"/>
          </a:xfrm>
        </p:grpSpPr>
        <p:sp>
          <p:nvSpPr>
            <p:cNvPr id="2" name="CasellaDiTesto 1">
              <a:extLst>
                <a:ext uri="{FF2B5EF4-FFF2-40B4-BE49-F238E27FC236}">
                  <a16:creationId xmlns:a16="http://schemas.microsoft.com/office/drawing/2014/main" id="{2C4AE8CC-1738-BAAA-F950-FEF665F33FFB}"/>
                </a:ext>
              </a:extLst>
            </p:cNvPr>
            <p:cNvSpPr txBox="1"/>
            <p:nvPr/>
          </p:nvSpPr>
          <p:spPr>
            <a:xfrm>
              <a:off x="5292080" y="3210605"/>
              <a:ext cx="2650378" cy="1815882"/>
            </a:xfrm>
            <a:prstGeom prst="rect">
              <a:avLst/>
            </a:prstGeom>
            <a:noFill/>
          </p:spPr>
          <p:txBody>
            <a:bodyPr wrap="square" rtlCol="0">
              <a:spAutoFit/>
            </a:bodyPr>
            <a:lstStyle/>
            <a:p>
              <a:pPr defTabSz="457200" latinLnBrk="0"/>
              <a:r>
                <a:rPr lang="it-IT" sz="1400" dirty="0">
                  <a:solidFill>
                    <a:schemeClr val="accent1">
                      <a:lumMod val="50000"/>
                    </a:schemeClr>
                  </a:solidFill>
                </a:rPr>
                <a:t>A: O2 -&gt;759,37 nm;</a:t>
              </a:r>
            </a:p>
            <a:p>
              <a:pPr defTabSz="457200" latinLnBrk="0"/>
              <a:r>
                <a:rPr lang="it-IT" sz="1400" dirty="0">
                  <a:solidFill>
                    <a:schemeClr val="accent1">
                      <a:lumMod val="50000"/>
                    </a:schemeClr>
                  </a:solidFill>
                </a:rPr>
                <a:t>B: O2 -&gt; 686,72 nm;</a:t>
              </a:r>
            </a:p>
            <a:p>
              <a:pPr defTabSz="457200" latinLnBrk="0"/>
              <a:r>
                <a:rPr lang="it-IT" sz="1400" dirty="0">
                  <a:solidFill>
                    <a:schemeClr val="accent1">
                      <a:lumMod val="50000"/>
                    </a:schemeClr>
                  </a:solidFill>
                </a:rPr>
                <a:t>C: H</a:t>
              </a:r>
              <a:r>
                <a:rPr lang="it-IT" sz="1400" dirty="0">
                  <a:solidFill>
                    <a:schemeClr val="accent1">
                      <a:lumMod val="50000"/>
                    </a:schemeClr>
                  </a:solidFill>
                  <a:latin typeface="Symbol" panose="05050102010706020507" pitchFamily="18" charset="2"/>
                </a:rPr>
                <a:t>a </a:t>
              </a:r>
              <a:r>
                <a:rPr lang="it-IT" sz="1400" dirty="0">
                  <a:solidFill>
                    <a:schemeClr val="accent1">
                      <a:lumMod val="50000"/>
                    </a:schemeClr>
                  </a:solidFill>
                </a:rPr>
                <a:t>-&gt; 656,28 nm;</a:t>
              </a:r>
            </a:p>
            <a:p>
              <a:pPr defTabSz="457200" latinLnBrk="0"/>
              <a:r>
                <a:rPr lang="it-IT" sz="1400" dirty="0">
                  <a:solidFill>
                    <a:schemeClr val="accent1">
                      <a:lumMod val="50000"/>
                    </a:schemeClr>
                  </a:solidFill>
                </a:rPr>
                <a:t>D: Na -&gt; 588 nm;</a:t>
              </a:r>
            </a:p>
            <a:p>
              <a:pPr defTabSz="457200" latinLnBrk="0"/>
              <a:r>
                <a:rPr lang="it-IT" sz="1400" dirty="0">
                  <a:solidFill>
                    <a:schemeClr val="accent1">
                      <a:lumMod val="50000"/>
                    </a:schemeClr>
                  </a:solidFill>
                </a:rPr>
                <a:t>D3: He -&gt; 587,6 nm;</a:t>
              </a:r>
            </a:p>
            <a:p>
              <a:pPr defTabSz="457200" latinLnBrk="0"/>
              <a:r>
                <a:rPr lang="it-IT" sz="1400" dirty="0">
                  <a:solidFill>
                    <a:schemeClr val="accent1">
                      <a:lumMod val="50000"/>
                    </a:schemeClr>
                  </a:solidFill>
                </a:rPr>
                <a:t>E2: Fe -&gt; 527 nm;</a:t>
              </a:r>
            </a:p>
            <a:p>
              <a:pPr defTabSz="457200" latinLnBrk="0"/>
              <a:r>
                <a:rPr lang="it-IT" sz="1400" dirty="0">
                  <a:solidFill>
                    <a:schemeClr val="accent1">
                      <a:lumMod val="50000"/>
                    </a:schemeClr>
                  </a:solidFill>
                </a:rPr>
                <a:t>F: </a:t>
              </a:r>
              <a:r>
                <a:rPr lang="it-IT" sz="1400" dirty="0" err="1">
                  <a:solidFill>
                    <a:schemeClr val="accent1">
                      <a:lumMod val="50000"/>
                    </a:schemeClr>
                  </a:solidFill>
                </a:rPr>
                <a:t>H</a:t>
              </a:r>
              <a:r>
                <a:rPr lang="it-IT" sz="1400" dirty="0" err="1">
                  <a:solidFill>
                    <a:schemeClr val="accent1">
                      <a:lumMod val="50000"/>
                    </a:schemeClr>
                  </a:solidFill>
                  <a:latin typeface="Symbol" panose="05050102010706020507" pitchFamily="18" charset="2"/>
                </a:rPr>
                <a:t>b</a:t>
              </a:r>
              <a:r>
                <a:rPr lang="it-IT" sz="1400" dirty="0">
                  <a:solidFill>
                    <a:schemeClr val="accent1">
                      <a:lumMod val="50000"/>
                    </a:schemeClr>
                  </a:solidFill>
                </a:rPr>
                <a:t> -&gt; 486,13 nm;</a:t>
              </a:r>
            </a:p>
            <a:p>
              <a:pPr defTabSz="457200" latinLnBrk="0"/>
              <a:r>
                <a:rPr lang="it-IT" sz="1400" dirty="0">
                  <a:solidFill>
                    <a:schemeClr val="accent1">
                      <a:lumMod val="50000"/>
                    </a:schemeClr>
                  </a:solidFill>
                </a:rPr>
                <a:t>G: Ca -&gt; 430,77 nm</a:t>
              </a:r>
            </a:p>
          </p:txBody>
        </p:sp>
        <p:sp>
          <p:nvSpPr>
            <p:cNvPr id="3" name="Parentesi graffa aperta 2">
              <a:extLst>
                <a:ext uri="{FF2B5EF4-FFF2-40B4-BE49-F238E27FC236}">
                  <a16:creationId xmlns:a16="http://schemas.microsoft.com/office/drawing/2014/main" id="{E80B1D4D-CA80-2FC5-DAF5-72383F61EF3F}"/>
                </a:ext>
              </a:extLst>
            </p:cNvPr>
            <p:cNvSpPr/>
            <p:nvPr/>
          </p:nvSpPr>
          <p:spPr>
            <a:xfrm>
              <a:off x="5042601" y="3210605"/>
              <a:ext cx="321487" cy="1809417"/>
            </a:xfrm>
            <a:prstGeom prst="lef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it-IT"/>
            </a:p>
          </p:txBody>
        </p:sp>
      </p:grpSp>
    </p:spTree>
    <p:extLst>
      <p:ext uri="{BB962C8B-B14F-4D97-AF65-F5344CB8AC3E}">
        <p14:creationId xmlns:p14="http://schemas.microsoft.com/office/powerpoint/2010/main" val="320482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Spettroscopia: Classificazione di Secchi</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11" name="CasellaDiTesto 10"/>
          <p:cNvSpPr txBox="1"/>
          <p:nvPr/>
        </p:nvSpPr>
        <p:spPr>
          <a:xfrm>
            <a:off x="2447764" y="1037361"/>
            <a:ext cx="3436134" cy="1384995"/>
          </a:xfrm>
          <a:prstGeom prst="rect">
            <a:avLst/>
          </a:prstGeom>
          <a:noFill/>
        </p:spPr>
        <p:txBody>
          <a:bodyPr wrap="square" rtlCol="0">
            <a:spAutoFit/>
          </a:bodyPr>
          <a:lstStyle/>
          <a:p>
            <a:r>
              <a:rPr lang="it-IT" sz="1400" dirty="0">
                <a:solidFill>
                  <a:schemeClr val="accent1">
                    <a:lumMod val="50000"/>
                  </a:schemeClr>
                </a:solidFill>
              </a:rPr>
              <a:t>Classificazione</a:t>
            </a:r>
          </a:p>
          <a:p>
            <a:r>
              <a:rPr lang="it-IT" sz="1400" dirty="0">
                <a:solidFill>
                  <a:schemeClr val="accent1">
                    <a:lumMod val="50000"/>
                  </a:schemeClr>
                </a:solidFill>
              </a:rPr>
              <a:t>Divisione degli spettri in 4 classi principali:</a:t>
            </a:r>
          </a:p>
          <a:p>
            <a:pPr marL="342900" indent="-342900">
              <a:buFont typeface="+mj-lt"/>
              <a:buAutoNum type="arabicPeriod"/>
            </a:pPr>
            <a:r>
              <a:rPr lang="it-IT" sz="1400" dirty="0">
                <a:solidFill>
                  <a:srgbClr val="00B0F0"/>
                </a:solidFill>
              </a:rPr>
              <a:t>Bianco-Azzurro</a:t>
            </a:r>
            <a:r>
              <a:rPr lang="it-IT" sz="1400" dirty="0">
                <a:solidFill>
                  <a:schemeClr val="accent1">
                    <a:lumMod val="50000"/>
                  </a:schemeClr>
                </a:solidFill>
              </a:rPr>
              <a:t>: </a:t>
            </a:r>
            <a:r>
              <a:rPr lang="it-IT" sz="1400" dirty="0" err="1">
                <a:solidFill>
                  <a:schemeClr val="accent1">
                    <a:lumMod val="50000"/>
                  </a:schemeClr>
                </a:solidFill>
              </a:rPr>
              <a:t>Riegel</a:t>
            </a:r>
            <a:r>
              <a:rPr lang="it-IT" sz="1400" dirty="0">
                <a:solidFill>
                  <a:schemeClr val="accent1">
                    <a:lumMod val="50000"/>
                  </a:schemeClr>
                </a:solidFill>
              </a:rPr>
              <a:t>, Sirio, Vega..</a:t>
            </a:r>
          </a:p>
          <a:p>
            <a:pPr marL="342900" indent="-342900">
              <a:buFont typeface="+mj-lt"/>
              <a:buAutoNum type="arabicPeriod"/>
            </a:pPr>
            <a:r>
              <a:rPr lang="it-IT" sz="1400" dirty="0">
                <a:solidFill>
                  <a:schemeClr val="accent4">
                    <a:lumMod val="60000"/>
                    <a:lumOff val="40000"/>
                  </a:schemeClr>
                </a:solidFill>
              </a:rPr>
              <a:t>Giallo</a:t>
            </a:r>
            <a:r>
              <a:rPr lang="it-IT" sz="1400" dirty="0">
                <a:solidFill>
                  <a:schemeClr val="accent1">
                    <a:lumMod val="50000"/>
                  </a:schemeClr>
                </a:solidFill>
              </a:rPr>
              <a:t>: Sole</a:t>
            </a:r>
          </a:p>
          <a:p>
            <a:pPr marL="342900" indent="-342900">
              <a:buFont typeface="+mj-lt"/>
              <a:buAutoNum type="arabicPeriod"/>
            </a:pPr>
            <a:r>
              <a:rPr lang="it-IT" sz="1400" dirty="0">
                <a:solidFill>
                  <a:schemeClr val="accent2">
                    <a:lumMod val="75000"/>
                  </a:schemeClr>
                </a:solidFill>
              </a:rPr>
              <a:t>Arancio</a:t>
            </a:r>
            <a:r>
              <a:rPr lang="it-IT" sz="1400" dirty="0">
                <a:solidFill>
                  <a:schemeClr val="accent1">
                    <a:lumMod val="50000"/>
                  </a:schemeClr>
                </a:solidFill>
              </a:rPr>
              <a:t>: </a:t>
            </a:r>
            <a:r>
              <a:rPr lang="it-IT" sz="1400" dirty="0" err="1">
                <a:solidFill>
                  <a:schemeClr val="accent1">
                    <a:lumMod val="50000"/>
                  </a:schemeClr>
                </a:solidFill>
              </a:rPr>
              <a:t>Aldebaran</a:t>
            </a:r>
            <a:endParaRPr lang="it-IT" sz="1400" dirty="0">
              <a:solidFill>
                <a:schemeClr val="accent1">
                  <a:lumMod val="50000"/>
                </a:schemeClr>
              </a:solidFill>
            </a:endParaRPr>
          </a:p>
          <a:p>
            <a:pPr marL="342900" indent="-342900">
              <a:buFont typeface="+mj-lt"/>
              <a:buAutoNum type="arabicPeriod"/>
            </a:pPr>
            <a:r>
              <a:rPr lang="it-IT" sz="1400" dirty="0">
                <a:solidFill>
                  <a:srgbClr val="FF0000"/>
                </a:solidFill>
              </a:rPr>
              <a:t>Rosso</a:t>
            </a:r>
            <a:r>
              <a:rPr lang="it-IT" sz="1400" dirty="0">
                <a:solidFill>
                  <a:schemeClr val="accent1">
                    <a:lumMod val="50000"/>
                  </a:schemeClr>
                </a:solidFill>
              </a:rPr>
              <a:t>: </a:t>
            </a:r>
            <a:r>
              <a:rPr lang="it-IT" sz="1400" dirty="0" err="1">
                <a:solidFill>
                  <a:schemeClr val="accent1">
                    <a:lumMod val="50000"/>
                  </a:schemeClr>
                </a:solidFill>
              </a:rPr>
              <a:t>Betelgeuse</a:t>
            </a:r>
            <a:r>
              <a:rPr lang="it-IT" sz="1400" dirty="0">
                <a:solidFill>
                  <a:schemeClr val="accent1">
                    <a:lumMod val="50000"/>
                  </a:schemeClr>
                </a:solidFill>
              </a:rPr>
              <a:t>, </a:t>
            </a:r>
            <a:r>
              <a:rPr lang="it-IT" sz="1400" dirty="0" err="1">
                <a:solidFill>
                  <a:schemeClr val="accent1">
                    <a:lumMod val="50000"/>
                  </a:schemeClr>
                </a:solidFill>
              </a:rPr>
              <a:t>Antares</a:t>
            </a:r>
            <a:r>
              <a:rPr lang="it-IT" sz="1400" dirty="0">
                <a:solidFill>
                  <a:schemeClr val="accent1">
                    <a:lumMod val="50000"/>
                  </a:schemeClr>
                </a:solidFill>
              </a:rPr>
              <a:t>…</a:t>
            </a:r>
          </a:p>
        </p:txBody>
      </p:sp>
      <p:grpSp>
        <p:nvGrpSpPr>
          <p:cNvPr id="3" name="Gruppo 2"/>
          <p:cNvGrpSpPr/>
          <p:nvPr/>
        </p:nvGrpSpPr>
        <p:grpSpPr>
          <a:xfrm>
            <a:off x="107504" y="699542"/>
            <a:ext cx="2163756" cy="2209087"/>
            <a:chOff x="15586" y="978896"/>
            <a:chExt cx="2163756" cy="2209087"/>
          </a:xfrm>
        </p:grpSpPr>
        <p:pic>
          <p:nvPicPr>
            <p:cNvPr id="2" name="Immagine 1"/>
            <p:cNvPicPr>
              <a:picLocks noChangeAspect="1"/>
            </p:cNvPicPr>
            <p:nvPr/>
          </p:nvPicPr>
          <p:blipFill>
            <a:blip r:embed="rId3"/>
            <a:stretch>
              <a:fillRect/>
            </a:stretch>
          </p:blipFill>
          <p:spPr>
            <a:xfrm>
              <a:off x="467544" y="978896"/>
              <a:ext cx="1338262" cy="1785937"/>
            </a:xfrm>
            <a:prstGeom prst="rect">
              <a:avLst/>
            </a:prstGeom>
          </p:spPr>
        </p:pic>
        <p:sp>
          <p:nvSpPr>
            <p:cNvPr id="15" name="CasellaDiTesto 14"/>
            <p:cNvSpPr txBox="1"/>
            <p:nvPr/>
          </p:nvSpPr>
          <p:spPr>
            <a:xfrm>
              <a:off x="15586" y="2726318"/>
              <a:ext cx="2163756" cy="461665"/>
            </a:xfrm>
            <a:prstGeom prst="rect">
              <a:avLst/>
            </a:prstGeom>
            <a:noFill/>
          </p:spPr>
          <p:txBody>
            <a:bodyPr wrap="square" rtlCol="0">
              <a:spAutoFit/>
            </a:bodyPr>
            <a:lstStyle/>
            <a:p>
              <a:pPr algn="ctr"/>
              <a:r>
                <a:rPr lang="it-IT" sz="1200" dirty="0"/>
                <a:t>Angelo Secchi</a:t>
              </a:r>
            </a:p>
            <a:p>
              <a:pPr algn="ctr"/>
              <a:r>
                <a:rPr lang="it-IT" sz="1200" dirty="0"/>
                <a:t>(28/06/1818-26/02/1878)</a:t>
              </a:r>
            </a:p>
          </p:txBody>
        </p:sp>
      </p:grpSp>
      <p:grpSp>
        <p:nvGrpSpPr>
          <p:cNvPr id="7" name="Gruppo 6"/>
          <p:cNvGrpSpPr/>
          <p:nvPr/>
        </p:nvGrpSpPr>
        <p:grpSpPr>
          <a:xfrm>
            <a:off x="1979712" y="1196414"/>
            <a:ext cx="6984776" cy="1119284"/>
            <a:chOff x="1963958" y="1236442"/>
            <a:chExt cx="6984776" cy="1119284"/>
          </a:xfrm>
        </p:grpSpPr>
        <p:sp>
          <p:nvSpPr>
            <p:cNvPr id="4" name="Parentesi graffa chiusa 3"/>
            <p:cNvSpPr/>
            <p:nvPr/>
          </p:nvSpPr>
          <p:spPr>
            <a:xfrm>
              <a:off x="5868144" y="1347614"/>
              <a:ext cx="288032" cy="100811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CasellaDiTesto 15"/>
            <p:cNvSpPr txBox="1"/>
            <p:nvPr/>
          </p:nvSpPr>
          <p:spPr>
            <a:xfrm>
              <a:off x="6228184" y="1620837"/>
              <a:ext cx="2720550" cy="52322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La differenza di colore rappresenta la differenza di temperatura</a:t>
              </a:r>
            </a:p>
          </p:txBody>
        </p:sp>
        <p:sp>
          <p:nvSpPr>
            <p:cNvPr id="6" name="Freccia a destra 5"/>
            <p:cNvSpPr/>
            <p:nvPr/>
          </p:nvSpPr>
          <p:spPr>
            <a:xfrm rot="16200000">
              <a:off x="1639922" y="1560478"/>
              <a:ext cx="1080120" cy="432048"/>
            </a:xfrm>
            <a:prstGeom prst="rightArrow">
              <a:avLst/>
            </a:prstGeom>
            <a:gradFill flip="none" rotWithShape="1">
              <a:gsLst>
                <a:gs pos="0">
                  <a:srgbClr val="FF0000"/>
                </a:gs>
                <a:gs pos="39000">
                  <a:schemeClr val="accent2">
                    <a:lumMod val="60000"/>
                    <a:lumOff val="40000"/>
                  </a:schemeClr>
                </a:gs>
                <a:gs pos="72000">
                  <a:schemeClr val="accent1">
                    <a:lumMod val="60000"/>
                    <a:lumOff val="40000"/>
                  </a:schemeClr>
                </a:gs>
                <a:gs pos="100000">
                  <a:schemeClr val="accent1">
                    <a:lumMod val="20000"/>
                    <a:lumOff val="8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0" name="Immagine 9"/>
          <p:cNvPicPr>
            <a:picLocks noChangeAspect="1"/>
          </p:cNvPicPr>
          <p:nvPr/>
        </p:nvPicPr>
        <p:blipFill>
          <a:blip r:embed="rId4"/>
          <a:stretch>
            <a:fillRect/>
          </a:stretch>
        </p:blipFill>
        <p:spPr>
          <a:xfrm>
            <a:off x="2987824" y="2859736"/>
            <a:ext cx="2943596" cy="1960895"/>
          </a:xfrm>
          <a:prstGeom prst="rect">
            <a:avLst/>
          </a:prstGeom>
        </p:spPr>
      </p:pic>
      <p:pic>
        <p:nvPicPr>
          <p:cNvPr id="22" name="Immagine 21"/>
          <p:cNvPicPr>
            <a:picLocks noChangeAspect="1"/>
          </p:cNvPicPr>
          <p:nvPr/>
        </p:nvPicPr>
        <p:blipFill>
          <a:blip r:embed="rId5"/>
          <a:stretch>
            <a:fillRect/>
          </a:stretch>
        </p:blipFill>
        <p:spPr>
          <a:xfrm>
            <a:off x="1594732" y="697575"/>
            <a:ext cx="299096" cy="202895"/>
          </a:xfrm>
          <a:prstGeom prst="rect">
            <a:avLst/>
          </a:prstGeom>
        </p:spPr>
      </p:pic>
    </p:spTree>
    <p:extLst>
      <p:ext uri="{BB962C8B-B14F-4D97-AF65-F5344CB8AC3E}">
        <p14:creationId xmlns:p14="http://schemas.microsoft.com/office/powerpoint/2010/main" val="118940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ella 28"/>
          <p:cNvGraphicFramePr>
            <a:graphicFrameLocks noGrp="1" noChangeAspect="1"/>
          </p:cNvGraphicFramePr>
          <p:nvPr>
            <p:extLst>
              <p:ext uri="{D42A27DB-BD31-4B8C-83A1-F6EECF244321}">
                <p14:modId xmlns:p14="http://schemas.microsoft.com/office/powerpoint/2010/main" val="2451142665"/>
              </p:ext>
            </p:extLst>
          </p:nvPr>
        </p:nvGraphicFramePr>
        <p:xfrm>
          <a:off x="158149" y="2965586"/>
          <a:ext cx="8755693" cy="2167618"/>
        </p:xfrm>
        <a:graphic>
          <a:graphicData uri="http://schemas.openxmlformats.org/drawingml/2006/table">
            <a:tbl>
              <a:tblPr/>
              <a:tblGrid>
                <a:gridCol w="491893">
                  <a:extLst>
                    <a:ext uri="{9D8B030D-6E8A-4147-A177-3AD203B41FA5}">
                      <a16:colId xmlns:a16="http://schemas.microsoft.com/office/drawing/2014/main" val="20000"/>
                    </a:ext>
                  </a:extLst>
                </a:gridCol>
                <a:gridCol w="4722171">
                  <a:extLst>
                    <a:ext uri="{9D8B030D-6E8A-4147-A177-3AD203B41FA5}">
                      <a16:colId xmlns:a16="http://schemas.microsoft.com/office/drawing/2014/main" val="20001"/>
                    </a:ext>
                  </a:extLst>
                </a:gridCol>
                <a:gridCol w="3541629">
                  <a:extLst>
                    <a:ext uri="{9D8B030D-6E8A-4147-A177-3AD203B41FA5}">
                      <a16:colId xmlns:a16="http://schemas.microsoft.com/office/drawing/2014/main" val="20002"/>
                    </a:ext>
                  </a:extLst>
                </a:gridCol>
              </a:tblGrid>
              <a:tr h="165946">
                <a:tc>
                  <a:txBody>
                    <a:bodyPr/>
                    <a:lstStyle/>
                    <a:p>
                      <a:pPr algn="ctr" fontAlgn="ctr"/>
                      <a:r>
                        <a:rPr lang="it-IT" sz="700" b="0" i="0" u="none" strike="noStrike" dirty="0">
                          <a:solidFill>
                            <a:srgbClr val="000000"/>
                          </a:solidFill>
                          <a:effectLst/>
                          <a:latin typeface="Calibri" panose="020F0502020204030204" pitchFamily="34" charset="0"/>
                        </a:rPr>
                        <a:t> </a:t>
                      </a:r>
                    </a:p>
                  </a:txBody>
                  <a:tcPr marL="4481" marR="4481" marT="44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rowSpan="9">
                  <a:txBody>
                    <a:bodyPr/>
                    <a:lstStyle/>
                    <a:p>
                      <a:pPr algn="ctr" fontAlgn="b"/>
                      <a:r>
                        <a:rPr lang="it-IT" sz="600" b="0" i="0" u="none" strike="noStrike" dirty="0">
                          <a:solidFill>
                            <a:srgbClr val="000000"/>
                          </a:solidFill>
                          <a:effectLst/>
                          <a:latin typeface="Calibri" panose="020F0502020204030204" pitchFamily="34" charset="0"/>
                        </a:rPr>
                        <a:t> </a:t>
                      </a:r>
                    </a:p>
                  </a:txBody>
                  <a:tcPr marL="4481" marR="4481" marT="44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t-IT" sz="600" b="0" i="0" u="none" strike="noStrike">
                          <a:solidFill>
                            <a:srgbClr val="000000"/>
                          </a:solidFill>
                          <a:effectLst/>
                          <a:latin typeface="Calibri" panose="020F0502020204030204" pitchFamily="34" charset="0"/>
                        </a:rPr>
                        <a:t> </a:t>
                      </a:r>
                    </a:p>
                  </a:txBody>
                  <a:tcPr marL="4481" marR="4481" marT="44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10000"/>
                  </a:ext>
                </a:extLst>
              </a:tr>
              <a:tr h="298703">
                <a:tc>
                  <a:txBody>
                    <a:bodyPr/>
                    <a:lstStyle/>
                    <a:p>
                      <a:pPr algn="ctr" fontAlgn="ctr"/>
                      <a:r>
                        <a:rPr lang="it-IT" sz="1100" b="0" i="0" u="none" strike="noStrike">
                          <a:solidFill>
                            <a:srgbClr val="000000"/>
                          </a:solidFill>
                          <a:effectLst/>
                          <a:latin typeface="Calibri" panose="020F0502020204030204" pitchFamily="34" charset="0"/>
                        </a:rPr>
                        <a:t>I</a:t>
                      </a:r>
                    </a:p>
                  </a:txBody>
                  <a:tcPr marL="4481" marR="4481" marT="44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it-IT"/>
                    </a:p>
                  </a:txBody>
                  <a:tcPr/>
                </a:tc>
                <a:tc>
                  <a:txBody>
                    <a:bodyPr/>
                    <a:lstStyle/>
                    <a:p>
                      <a:pPr algn="ctr" fontAlgn="auto"/>
                      <a:r>
                        <a:rPr lang="it-IT" sz="800" b="0" i="0" u="none" strike="noStrike" dirty="0">
                          <a:solidFill>
                            <a:srgbClr val="000000"/>
                          </a:solidFill>
                          <a:effectLst/>
                          <a:latin typeface="Calibri" panose="020F0502020204030204" pitchFamily="34" charset="0"/>
                        </a:rPr>
                        <a:t>Offrono uno spettro che è formato dall’insieme ordinario dei 7 colori, interrotto da quattro grandi linee nere, la prima nel rosso, l’altra nel verde-azzurro, le due ultime nel violetto</a:t>
                      </a:r>
                    </a:p>
                  </a:txBody>
                  <a:tcPr marL="4481" marR="4481" marT="44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946">
                <a:tc>
                  <a:txBody>
                    <a:bodyPr/>
                    <a:lstStyle/>
                    <a:p>
                      <a:pPr algn="ctr" fontAlgn="ctr"/>
                      <a:r>
                        <a:rPr lang="it-IT" sz="700" b="0" i="0" u="none" strike="noStrike">
                          <a:solidFill>
                            <a:srgbClr val="000000"/>
                          </a:solidFill>
                          <a:effectLst/>
                          <a:latin typeface="Calibri" panose="020F0502020204030204" pitchFamily="34" charset="0"/>
                        </a:rPr>
                        <a:t> </a:t>
                      </a:r>
                    </a:p>
                  </a:txBody>
                  <a:tcPr marL="4481" marR="4481" marT="44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vMerge="1">
                  <a:txBody>
                    <a:bodyPr/>
                    <a:lstStyle/>
                    <a:p>
                      <a:endParaRPr lang="it-IT"/>
                    </a:p>
                  </a:txBody>
                  <a:tcPr/>
                </a:tc>
                <a:tc>
                  <a:txBody>
                    <a:bodyPr/>
                    <a:lstStyle/>
                    <a:p>
                      <a:pPr algn="ctr" fontAlgn="b"/>
                      <a:r>
                        <a:rPr lang="it-IT" sz="800" b="0" i="0" u="none" strike="noStrike">
                          <a:solidFill>
                            <a:srgbClr val="000000"/>
                          </a:solidFill>
                          <a:effectLst/>
                          <a:latin typeface="Calibri" panose="020F0502020204030204" pitchFamily="34" charset="0"/>
                        </a:rPr>
                        <a:t> </a:t>
                      </a:r>
                    </a:p>
                  </a:txBody>
                  <a:tcPr marL="4481" marR="4481" marT="44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10002"/>
                  </a:ext>
                </a:extLst>
              </a:tr>
              <a:tr h="298703">
                <a:tc>
                  <a:txBody>
                    <a:bodyPr/>
                    <a:lstStyle/>
                    <a:p>
                      <a:pPr algn="ctr" fontAlgn="ctr"/>
                      <a:r>
                        <a:rPr lang="it-IT" sz="1100" b="0" i="0" u="none" strike="noStrike">
                          <a:solidFill>
                            <a:srgbClr val="000000"/>
                          </a:solidFill>
                          <a:effectLst/>
                          <a:latin typeface="Calibri" panose="020F0502020204030204" pitchFamily="34" charset="0"/>
                        </a:rPr>
                        <a:t>II</a:t>
                      </a:r>
                    </a:p>
                  </a:txBody>
                  <a:tcPr marL="4481" marR="4481" marT="44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it-IT"/>
                    </a:p>
                  </a:txBody>
                  <a:tcPr/>
                </a:tc>
                <a:tc>
                  <a:txBody>
                    <a:bodyPr/>
                    <a:lstStyle/>
                    <a:p>
                      <a:pPr algn="ctr" fontAlgn="auto"/>
                      <a:r>
                        <a:rPr lang="it-IT" sz="800" b="0" i="0" u="none" strike="noStrike" dirty="0">
                          <a:solidFill>
                            <a:srgbClr val="000000"/>
                          </a:solidFill>
                          <a:effectLst/>
                          <a:latin typeface="Calibri" panose="020F0502020204030204" pitchFamily="34" charset="0"/>
                        </a:rPr>
                        <a:t>Lo spettro di queste stelle è perfettamente simile a quello del nostro Sole, cioè formato di righe nere e finissime, serratissime, e che occupano la stessa posizione di quelle dello spettro solare</a:t>
                      </a:r>
                    </a:p>
                  </a:txBody>
                  <a:tcPr marL="4481" marR="4481" marT="44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5946">
                <a:tc>
                  <a:txBody>
                    <a:bodyPr/>
                    <a:lstStyle/>
                    <a:p>
                      <a:pPr algn="ctr" fontAlgn="ctr"/>
                      <a:r>
                        <a:rPr lang="it-IT" sz="700" b="0" i="0" u="none" strike="noStrike">
                          <a:solidFill>
                            <a:srgbClr val="000000"/>
                          </a:solidFill>
                          <a:effectLst/>
                          <a:latin typeface="Calibri" panose="020F0502020204030204" pitchFamily="34" charset="0"/>
                        </a:rPr>
                        <a:t> </a:t>
                      </a:r>
                    </a:p>
                  </a:txBody>
                  <a:tcPr marL="4481" marR="4481" marT="44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vMerge="1">
                  <a:txBody>
                    <a:bodyPr/>
                    <a:lstStyle/>
                    <a:p>
                      <a:endParaRPr lang="it-IT"/>
                    </a:p>
                  </a:txBody>
                  <a:tcPr/>
                </a:tc>
                <a:tc>
                  <a:txBody>
                    <a:bodyPr/>
                    <a:lstStyle/>
                    <a:p>
                      <a:pPr algn="ctr" fontAlgn="b"/>
                      <a:r>
                        <a:rPr lang="it-IT" sz="800" b="0" i="0" u="none" strike="noStrike">
                          <a:solidFill>
                            <a:srgbClr val="000000"/>
                          </a:solidFill>
                          <a:effectLst/>
                          <a:latin typeface="Calibri" panose="020F0502020204030204" pitchFamily="34" charset="0"/>
                        </a:rPr>
                        <a:t> </a:t>
                      </a:r>
                    </a:p>
                  </a:txBody>
                  <a:tcPr marL="4481" marR="4481" marT="44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10004"/>
                  </a:ext>
                </a:extLst>
              </a:tr>
              <a:tr h="298703">
                <a:tc>
                  <a:txBody>
                    <a:bodyPr/>
                    <a:lstStyle/>
                    <a:p>
                      <a:pPr algn="ctr" fontAlgn="ctr"/>
                      <a:r>
                        <a:rPr lang="it-IT" sz="1100" b="0" i="0" u="none" strike="noStrike">
                          <a:solidFill>
                            <a:srgbClr val="000000"/>
                          </a:solidFill>
                          <a:effectLst/>
                          <a:latin typeface="Calibri" panose="020F0502020204030204" pitchFamily="34" charset="0"/>
                        </a:rPr>
                        <a:t>III</a:t>
                      </a:r>
                    </a:p>
                  </a:txBody>
                  <a:tcPr marL="4481" marR="4481" marT="44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it-IT"/>
                    </a:p>
                  </a:txBody>
                  <a:tcPr/>
                </a:tc>
                <a:tc>
                  <a:txBody>
                    <a:bodyPr/>
                    <a:lstStyle/>
                    <a:p>
                      <a:pPr algn="ctr" fontAlgn="auto"/>
                      <a:r>
                        <a:rPr lang="it-IT" sz="800" b="0" i="0" u="none" strike="noStrike" dirty="0">
                          <a:solidFill>
                            <a:srgbClr val="000000"/>
                          </a:solidFill>
                          <a:effectLst/>
                          <a:latin typeface="Calibri" panose="020F0502020204030204" pitchFamily="34" charset="0"/>
                        </a:rPr>
                        <a:t>Lo spettro del terzo tipo è molto straordinario; e si compone di un doppio sistema di fasce nebulose e di righe nere</a:t>
                      </a:r>
                    </a:p>
                  </a:txBody>
                  <a:tcPr marL="4481" marR="4481" marT="44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5946">
                <a:tc>
                  <a:txBody>
                    <a:bodyPr/>
                    <a:lstStyle/>
                    <a:p>
                      <a:pPr algn="ctr" fontAlgn="ctr"/>
                      <a:r>
                        <a:rPr lang="it-IT" sz="700" b="0" i="0" u="none" strike="noStrike">
                          <a:solidFill>
                            <a:srgbClr val="000000"/>
                          </a:solidFill>
                          <a:effectLst/>
                          <a:latin typeface="Calibri" panose="020F0502020204030204" pitchFamily="34" charset="0"/>
                        </a:rPr>
                        <a:t> </a:t>
                      </a:r>
                    </a:p>
                  </a:txBody>
                  <a:tcPr marL="4481" marR="4481" marT="44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vMerge="1">
                  <a:txBody>
                    <a:bodyPr/>
                    <a:lstStyle/>
                    <a:p>
                      <a:endParaRPr lang="it-IT"/>
                    </a:p>
                  </a:txBody>
                  <a:tcPr/>
                </a:tc>
                <a:tc>
                  <a:txBody>
                    <a:bodyPr/>
                    <a:lstStyle/>
                    <a:p>
                      <a:pPr algn="ctr" fontAlgn="b"/>
                      <a:r>
                        <a:rPr lang="it-IT" sz="800" b="0" i="0" u="none" strike="noStrike">
                          <a:solidFill>
                            <a:srgbClr val="000000"/>
                          </a:solidFill>
                          <a:effectLst/>
                          <a:latin typeface="Calibri" panose="020F0502020204030204" pitchFamily="34" charset="0"/>
                        </a:rPr>
                        <a:t> </a:t>
                      </a:r>
                    </a:p>
                  </a:txBody>
                  <a:tcPr marL="4481" marR="4481" marT="44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10006"/>
                  </a:ext>
                </a:extLst>
              </a:tr>
              <a:tr h="298703">
                <a:tc>
                  <a:txBody>
                    <a:bodyPr/>
                    <a:lstStyle/>
                    <a:p>
                      <a:pPr algn="ctr" fontAlgn="ctr"/>
                      <a:r>
                        <a:rPr lang="it-IT" sz="1100" b="0" i="0" u="none" strike="noStrike">
                          <a:solidFill>
                            <a:srgbClr val="000000"/>
                          </a:solidFill>
                          <a:effectLst/>
                          <a:latin typeface="Calibri" panose="020F0502020204030204" pitchFamily="34" charset="0"/>
                        </a:rPr>
                        <a:t>IV</a:t>
                      </a:r>
                    </a:p>
                  </a:txBody>
                  <a:tcPr marL="4481" marR="4481" marT="44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it-IT"/>
                    </a:p>
                  </a:txBody>
                  <a:tcPr/>
                </a:tc>
                <a:tc>
                  <a:txBody>
                    <a:bodyPr/>
                    <a:lstStyle/>
                    <a:p>
                      <a:pPr algn="ctr" fontAlgn="auto"/>
                      <a:r>
                        <a:rPr lang="it-IT" sz="800" b="0" i="0" u="none" strike="noStrike" dirty="0">
                          <a:solidFill>
                            <a:srgbClr val="000000"/>
                          </a:solidFill>
                          <a:effectLst/>
                          <a:latin typeface="Calibri" panose="020F0502020204030204" pitchFamily="34" charset="0"/>
                        </a:rPr>
                        <a:t>Non sono necessariamente più fredde di quelle del terzo tipo, ma soltanto chimicamente diverse.</a:t>
                      </a:r>
                    </a:p>
                  </a:txBody>
                  <a:tcPr marL="4481" marR="4481" marT="44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5946">
                <a:tc>
                  <a:txBody>
                    <a:bodyPr/>
                    <a:lstStyle/>
                    <a:p>
                      <a:pPr algn="ctr" fontAlgn="ctr"/>
                      <a:r>
                        <a:rPr lang="it-IT" sz="700" b="0" i="0" u="none" strike="noStrike">
                          <a:solidFill>
                            <a:srgbClr val="000000"/>
                          </a:solidFill>
                          <a:effectLst/>
                          <a:latin typeface="Calibri" panose="020F0502020204030204" pitchFamily="34" charset="0"/>
                        </a:rPr>
                        <a:t> </a:t>
                      </a:r>
                    </a:p>
                  </a:txBody>
                  <a:tcPr marL="4481" marR="4481" marT="44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vMerge="1">
                  <a:txBody>
                    <a:bodyPr/>
                    <a:lstStyle/>
                    <a:p>
                      <a:endParaRPr lang="it-IT"/>
                    </a:p>
                  </a:txBody>
                  <a:tcPr/>
                </a:tc>
                <a:tc>
                  <a:txBody>
                    <a:bodyPr/>
                    <a:lstStyle/>
                    <a:p>
                      <a:pPr algn="ctr" fontAlgn="b"/>
                      <a:r>
                        <a:rPr lang="it-IT" sz="600" b="0" i="0" u="none" strike="noStrike" dirty="0">
                          <a:solidFill>
                            <a:srgbClr val="000000"/>
                          </a:solidFill>
                          <a:effectLst/>
                          <a:latin typeface="Calibri" panose="020F0502020204030204" pitchFamily="34" charset="0"/>
                        </a:rPr>
                        <a:t> </a:t>
                      </a:r>
                    </a:p>
                  </a:txBody>
                  <a:tcPr marL="4481" marR="4481" marT="448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10008"/>
                  </a:ext>
                </a:extLst>
              </a:tr>
            </a:tbl>
          </a:graphicData>
        </a:graphic>
      </p:graphicFrame>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Spettroscopia: Classificazione di Secchi</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11" name="CasellaDiTesto 10"/>
          <p:cNvSpPr txBox="1"/>
          <p:nvPr/>
        </p:nvSpPr>
        <p:spPr>
          <a:xfrm>
            <a:off x="2447764" y="1037361"/>
            <a:ext cx="3436134" cy="1384995"/>
          </a:xfrm>
          <a:prstGeom prst="rect">
            <a:avLst/>
          </a:prstGeom>
          <a:noFill/>
        </p:spPr>
        <p:txBody>
          <a:bodyPr wrap="square" rtlCol="0">
            <a:spAutoFit/>
          </a:bodyPr>
          <a:lstStyle/>
          <a:p>
            <a:r>
              <a:rPr lang="it-IT" sz="1400" dirty="0">
                <a:solidFill>
                  <a:schemeClr val="accent1">
                    <a:lumMod val="50000"/>
                  </a:schemeClr>
                </a:solidFill>
              </a:rPr>
              <a:t>Classificazione</a:t>
            </a:r>
          </a:p>
          <a:p>
            <a:r>
              <a:rPr lang="it-IT" sz="1400" dirty="0">
                <a:solidFill>
                  <a:schemeClr val="accent1">
                    <a:lumMod val="50000"/>
                  </a:schemeClr>
                </a:solidFill>
              </a:rPr>
              <a:t>Divisione degli spettri in 4 classi principali:</a:t>
            </a:r>
          </a:p>
          <a:p>
            <a:pPr marL="342900" indent="-342900">
              <a:buFont typeface="+mj-lt"/>
              <a:buAutoNum type="arabicPeriod"/>
            </a:pPr>
            <a:r>
              <a:rPr lang="it-IT" sz="1400" dirty="0">
                <a:solidFill>
                  <a:srgbClr val="00B0F0"/>
                </a:solidFill>
              </a:rPr>
              <a:t>Bianco-Azzurro</a:t>
            </a:r>
            <a:r>
              <a:rPr lang="it-IT" sz="1400" dirty="0">
                <a:solidFill>
                  <a:schemeClr val="accent1">
                    <a:lumMod val="50000"/>
                  </a:schemeClr>
                </a:solidFill>
              </a:rPr>
              <a:t>: </a:t>
            </a:r>
            <a:r>
              <a:rPr lang="it-IT" sz="1400" dirty="0" err="1">
                <a:solidFill>
                  <a:schemeClr val="accent1">
                    <a:lumMod val="50000"/>
                  </a:schemeClr>
                </a:solidFill>
              </a:rPr>
              <a:t>Riegel</a:t>
            </a:r>
            <a:r>
              <a:rPr lang="it-IT" sz="1400" dirty="0">
                <a:solidFill>
                  <a:schemeClr val="accent1">
                    <a:lumMod val="50000"/>
                  </a:schemeClr>
                </a:solidFill>
              </a:rPr>
              <a:t>, Sirio, Vega..</a:t>
            </a:r>
          </a:p>
          <a:p>
            <a:pPr marL="342900" indent="-342900">
              <a:buFont typeface="+mj-lt"/>
              <a:buAutoNum type="arabicPeriod"/>
            </a:pPr>
            <a:r>
              <a:rPr lang="it-IT" sz="1400" dirty="0">
                <a:solidFill>
                  <a:schemeClr val="accent4">
                    <a:lumMod val="60000"/>
                    <a:lumOff val="40000"/>
                  </a:schemeClr>
                </a:solidFill>
              </a:rPr>
              <a:t>Giallo</a:t>
            </a:r>
            <a:r>
              <a:rPr lang="it-IT" sz="1400" dirty="0">
                <a:solidFill>
                  <a:schemeClr val="accent1">
                    <a:lumMod val="50000"/>
                  </a:schemeClr>
                </a:solidFill>
              </a:rPr>
              <a:t>: Sole</a:t>
            </a:r>
          </a:p>
          <a:p>
            <a:pPr marL="342900" indent="-342900">
              <a:buFont typeface="+mj-lt"/>
              <a:buAutoNum type="arabicPeriod"/>
            </a:pPr>
            <a:r>
              <a:rPr lang="it-IT" sz="1400" dirty="0">
                <a:solidFill>
                  <a:schemeClr val="accent2">
                    <a:lumMod val="75000"/>
                  </a:schemeClr>
                </a:solidFill>
              </a:rPr>
              <a:t>Arancio</a:t>
            </a:r>
            <a:r>
              <a:rPr lang="it-IT" sz="1400" dirty="0">
                <a:solidFill>
                  <a:schemeClr val="accent1">
                    <a:lumMod val="50000"/>
                  </a:schemeClr>
                </a:solidFill>
              </a:rPr>
              <a:t>: </a:t>
            </a:r>
            <a:r>
              <a:rPr lang="it-IT" sz="1400" dirty="0" err="1">
                <a:solidFill>
                  <a:schemeClr val="accent1">
                    <a:lumMod val="50000"/>
                  </a:schemeClr>
                </a:solidFill>
              </a:rPr>
              <a:t>Aldebaran</a:t>
            </a:r>
            <a:endParaRPr lang="it-IT" sz="1400" dirty="0">
              <a:solidFill>
                <a:schemeClr val="accent1">
                  <a:lumMod val="50000"/>
                </a:schemeClr>
              </a:solidFill>
            </a:endParaRPr>
          </a:p>
          <a:p>
            <a:pPr marL="342900" indent="-342900">
              <a:buFont typeface="+mj-lt"/>
              <a:buAutoNum type="arabicPeriod"/>
            </a:pPr>
            <a:r>
              <a:rPr lang="it-IT" sz="1400" dirty="0">
                <a:solidFill>
                  <a:srgbClr val="FF0000"/>
                </a:solidFill>
              </a:rPr>
              <a:t>Rosso</a:t>
            </a:r>
            <a:r>
              <a:rPr lang="it-IT" sz="1400" dirty="0">
                <a:solidFill>
                  <a:schemeClr val="accent1">
                    <a:lumMod val="50000"/>
                  </a:schemeClr>
                </a:solidFill>
              </a:rPr>
              <a:t>: </a:t>
            </a:r>
            <a:r>
              <a:rPr lang="it-IT" sz="1400" dirty="0" err="1">
                <a:solidFill>
                  <a:schemeClr val="accent1">
                    <a:lumMod val="50000"/>
                  </a:schemeClr>
                </a:solidFill>
              </a:rPr>
              <a:t>Betelgeuse</a:t>
            </a:r>
            <a:r>
              <a:rPr lang="it-IT" sz="1400" dirty="0">
                <a:solidFill>
                  <a:schemeClr val="accent1">
                    <a:lumMod val="50000"/>
                  </a:schemeClr>
                </a:solidFill>
              </a:rPr>
              <a:t>, </a:t>
            </a:r>
            <a:r>
              <a:rPr lang="it-IT" sz="1400" dirty="0" err="1">
                <a:solidFill>
                  <a:schemeClr val="accent1">
                    <a:lumMod val="50000"/>
                  </a:schemeClr>
                </a:solidFill>
              </a:rPr>
              <a:t>Antares</a:t>
            </a:r>
            <a:r>
              <a:rPr lang="it-IT" sz="1400" dirty="0">
                <a:solidFill>
                  <a:schemeClr val="accent1">
                    <a:lumMod val="50000"/>
                  </a:schemeClr>
                </a:solidFill>
              </a:rPr>
              <a:t>…</a:t>
            </a:r>
          </a:p>
        </p:txBody>
      </p:sp>
      <p:grpSp>
        <p:nvGrpSpPr>
          <p:cNvPr id="3" name="Gruppo 2"/>
          <p:cNvGrpSpPr/>
          <p:nvPr/>
        </p:nvGrpSpPr>
        <p:grpSpPr>
          <a:xfrm>
            <a:off x="107504" y="699542"/>
            <a:ext cx="2163756" cy="2209087"/>
            <a:chOff x="15586" y="978896"/>
            <a:chExt cx="2163756" cy="2209087"/>
          </a:xfrm>
        </p:grpSpPr>
        <p:pic>
          <p:nvPicPr>
            <p:cNvPr id="2" name="Immagine 1"/>
            <p:cNvPicPr>
              <a:picLocks noChangeAspect="1"/>
            </p:cNvPicPr>
            <p:nvPr/>
          </p:nvPicPr>
          <p:blipFill>
            <a:blip r:embed="rId3"/>
            <a:stretch>
              <a:fillRect/>
            </a:stretch>
          </p:blipFill>
          <p:spPr>
            <a:xfrm>
              <a:off x="467544" y="978896"/>
              <a:ext cx="1338262" cy="1785937"/>
            </a:xfrm>
            <a:prstGeom prst="rect">
              <a:avLst/>
            </a:prstGeom>
          </p:spPr>
        </p:pic>
        <p:sp>
          <p:nvSpPr>
            <p:cNvPr id="15" name="CasellaDiTesto 14"/>
            <p:cNvSpPr txBox="1"/>
            <p:nvPr/>
          </p:nvSpPr>
          <p:spPr>
            <a:xfrm>
              <a:off x="15586" y="2726318"/>
              <a:ext cx="2163756" cy="461665"/>
            </a:xfrm>
            <a:prstGeom prst="rect">
              <a:avLst/>
            </a:prstGeom>
            <a:noFill/>
          </p:spPr>
          <p:txBody>
            <a:bodyPr wrap="square" rtlCol="0">
              <a:spAutoFit/>
            </a:bodyPr>
            <a:lstStyle/>
            <a:p>
              <a:pPr algn="ctr"/>
              <a:r>
                <a:rPr lang="it-IT" sz="1200" dirty="0"/>
                <a:t>Angelo Secchi</a:t>
              </a:r>
            </a:p>
            <a:p>
              <a:pPr algn="ctr"/>
              <a:r>
                <a:rPr lang="it-IT" sz="1200" dirty="0"/>
                <a:t>(28/06/1818-26/02/1878)</a:t>
              </a:r>
            </a:p>
          </p:txBody>
        </p:sp>
      </p:grpSp>
      <p:grpSp>
        <p:nvGrpSpPr>
          <p:cNvPr id="7" name="Gruppo 6"/>
          <p:cNvGrpSpPr/>
          <p:nvPr/>
        </p:nvGrpSpPr>
        <p:grpSpPr>
          <a:xfrm>
            <a:off x="1979712" y="1196414"/>
            <a:ext cx="6984776" cy="1119284"/>
            <a:chOff x="1963958" y="1236442"/>
            <a:chExt cx="6984776" cy="1119284"/>
          </a:xfrm>
        </p:grpSpPr>
        <p:sp>
          <p:nvSpPr>
            <p:cNvPr id="4" name="Parentesi graffa chiusa 3"/>
            <p:cNvSpPr/>
            <p:nvPr/>
          </p:nvSpPr>
          <p:spPr>
            <a:xfrm>
              <a:off x="5868144" y="1347614"/>
              <a:ext cx="288032" cy="100811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CasellaDiTesto 15"/>
            <p:cNvSpPr txBox="1"/>
            <p:nvPr/>
          </p:nvSpPr>
          <p:spPr>
            <a:xfrm>
              <a:off x="6228184" y="1620837"/>
              <a:ext cx="2720550" cy="52322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La differenza di colore rappresenta la differenza di temperatura</a:t>
              </a:r>
            </a:p>
          </p:txBody>
        </p:sp>
        <p:sp>
          <p:nvSpPr>
            <p:cNvPr id="6" name="Freccia a destra 5"/>
            <p:cNvSpPr/>
            <p:nvPr/>
          </p:nvSpPr>
          <p:spPr>
            <a:xfrm rot="16200000">
              <a:off x="1639922" y="1560478"/>
              <a:ext cx="1080120" cy="432048"/>
            </a:xfrm>
            <a:prstGeom prst="rightArrow">
              <a:avLst/>
            </a:prstGeom>
            <a:gradFill flip="none" rotWithShape="1">
              <a:gsLst>
                <a:gs pos="0">
                  <a:srgbClr val="FF0000"/>
                </a:gs>
                <a:gs pos="39000">
                  <a:schemeClr val="accent2">
                    <a:lumMod val="60000"/>
                    <a:lumOff val="40000"/>
                  </a:schemeClr>
                </a:gs>
                <a:gs pos="72000">
                  <a:schemeClr val="accent1">
                    <a:lumMod val="60000"/>
                    <a:lumOff val="40000"/>
                  </a:schemeClr>
                </a:gs>
                <a:gs pos="100000">
                  <a:schemeClr val="accent1">
                    <a:lumMod val="20000"/>
                    <a:lumOff val="8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7" name="Immagine 26"/>
          <p:cNvPicPr>
            <a:picLocks noChangeAspect="1"/>
          </p:cNvPicPr>
          <p:nvPr/>
        </p:nvPicPr>
        <p:blipFill>
          <a:blip r:embed="rId4"/>
          <a:stretch>
            <a:fillRect/>
          </a:stretch>
        </p:blipFill>
        <p:spPr>
          <a:xfrm>
            <a:off x="683568" y="3072244"/>
            <a:ext cx="4680520" cy="2019785"/>
          </a:xfrm>
          <a:prstGeom prst="rect">
            <a:avLst/>
          </a:prstGeom>
        </p:spPr>
      </p:pic>
      <p:pic>
        <p:nvPicPr>
          <p:cNvPr id="10" name="Immagine 9">
            <a:extLst>
              <a:ext uri="{FF2B5EF4-FFF2-40B4-BE49-F238E27FC236}">
                <a16:creationId xmlns:a16="http://schemas.microsoft.com/office/drawing/2014/main" id="{D383626B-12A0-4FC4-DFB2-A0F07BC5398E}"/>
              </a:ext>
            </a:extLst>
          </p:cNvPr>
          <p:cNvPicPr>
            <a:picLocks noChangeAspect="1"/>
          </p:cNvPicPr>
          <p:nvPr/>
        </p:nvPicPr>
        <p:blipFill>
          <a:blip r:embed="rId5"/>
          <a:stretch>
            <a:fillRect/>
          </a:stretch>
        </p:blipFill>
        <p:spPr>
          <a:xfrm>
            <a:off x="1594732" y="697575"/>
            <a:ext cx="299096" cy="202895"/>
          </a:xfrm>
          <a:prstGeom prst="rect">
            <a:avLst/>
          </a:prstGeom>
        </p:spPr>
      </p:pic>
    </p:spTree>
    <p:extLst>
      <p:ext uri="{BB962C8B-B14F-4D97-AF65-F5344CB8AC3E}">
        <p14:creationId xmlns:p14="http://schemas.microsoft.com/office/powerpoint/2010/main" val="365951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93861"/>
            <a:ext cx="8496944" cy="461665"/>
          </a:xfrm>
          <a:prstGeom prst="rect">
            <a:avLst/>
          </a:prstGeom>
          <a:noFill/>
        </p:spPr>
        <p:txBody>
          <a:bodyPr wrap="square" rtlCol="0">
            <a:spAutoFit/>
          </a:bodyPr>
          <a:lstStyle/>
          <a:p>
            <a:r>
              <a:rPr lang="it-IT" sz="2400" b="1" i="1" dirty="0">
                <a:solidFill>
                  <a:srgbClr val="C00000"/>
                </a:solidFill>
              </a:rPr>
              <a:t>Spettroscopia: Classificazione di Henry </a:t>
            </a:r>
            <a:r>
              <a:rPr lang="it-IT" sz="2400" b="1" i="1" dirty="0" err="1">
                <a:solidFill>
                  <a:srgbClr val="C00000"/>
                </a:solidFill>
              </a:rPr>
              <a:t>Draper</a:t>
            </a:r>
            <a:r>
              <a:rPr lang="it-IT" sz="2400" b="1" i="1" dirty="0">
                <a:solidFill>
                  <a:srgbClr val="C00000"/>
                </a:solidFill>
              </a:rPr>
              <a:t> (HD)</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grpSp>
        <p:nvGrpSpPr>
          <p:cNvPr id="28" name="Gruppo 27"/>
          <p:cNvGrpSpPr/>
          <p:nvPr/>
        </p:nvGrpSpPr>
        <p:grpSpPr>
          <a:xfrm>
            <a:off x="107504" y="725956"/>
            <a:ext cx="2163756" cy="2182673"/>
            <a:chOff x="107504" y="725956"/>
            <a:chExt cx="2163756" cy="2182673"/>
          </a:xfrm>
        </p:grpSpPr>
        <p:sp>
          <p:nvSpPr>
            <p:cNvPr id="15" name="CasellaDiTesto 14"/>
            <p:cNvSpPr txBox="1"/>
            <p:nvPr/>
          </p:nvSpPr>
          <p:spPr>
            <a:xfrm>
              <a:off x="107504" y="2446964"/>
              <a:ext cx="2163756" cy="461665"/>
            </a:xfrm>
            <a:prstGeom prst="rect">
              <a:avLst/>
            </a:prstGeom>
            <a:noFill/>
          </p:spPr>
          <p:txBody>
            <a:bodyPr wrap="square" rtlCol="0">
              <a:spAutoFit/>
            </a:bodyPr>
            <a:lstStyle/>
            <a:p>
              <a:pPr algn="ctr"/>
              <a:r>
                <a:rPr lang="it-IT" sz="1200" dirty="0"/>
                <a:t>Henry </a:t>
              </a:r>
              <a:r>
                <a:rPr lang="it-IT" sz="1200" dirty="0" err="1"/>
                <a:t>Draper</a:t>
              </a:r>
              <a:endParaRPr lang="it-IT" sz="1200" dirty="0"/>
            </a:p>
            <a:p>
              <a:pPr algn="ctr"/>
              <a:r>
                <a:rPr lang="it-IT" sz="1200" dirty="0"/>
                <a:t>(07/03/1837-20/11/1882)</a:t>
              </a:r>
            </a:p>
          </p:txBody>
        </p:sp>
        <p:pic>
          <p:nvPicPr>
            <p:cNvPr id="13" name="Immagine 12"/>
            <p:cNvPicPr>
              <a:picLocks noChangeAspect="1"/>
            </p:cNvPicPr>
            <p:nvPr/>
          </p:nvPicPr>
          <p:blipFill rotWithShape="1">
            <a:blip r:embed="rId3"/>
            <a:srcRect l="79" t="6601" r="-1"/>
            <a:stretch/>
          </p:blipFill>
          <p:spPr>
            <a:xfrm>
              <a:off x="611560" y="725956"/>
              <a:ext cx="1270169" cy="1764000"/>
            </a:xfrm>
            <a:prstGeom prst="rect">
              <a:avLst/>
            </a:prstGeom>
          </p:spPr>
        </p:pic>
      </p:grpSp>
      <p:sp>
        <p:nvSpPr>
          <p:cNvPr id="22" name="CasellaDiTesto 21"/>
          <p:cNvSpPr txBox="1"/>
          <p:nvPr/>
        </p:nvSpPr>
        <p:spPr>
          <a:xfrm>
            <a:off x="1979712" y="943076"/>
            <a:ext cx="3200838" cy="738664"/>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solidFill>
                  <a:schemeClr val="accent4">
                    <a:lumMod val="75000"/>
                  </a:schemeClr>
                </a:solidFill>
              </a:rPr>
              <a:t>Tipo di classificazione</a:t>
            </a:r>
            <a:r>
              <a:rPr lang="it-IT" sz="1400" dirty="0"/>
              <a:t>: in base agli spettri dall’apparenza più semplice a quello più complesso dando l’ordine alfabetico</a:t>
            </a:r>
          </a:p>
        </p:txBody>
      </p:sp>
      <p:grpSp>
        <p:nvGrpSpPr>
          <p:cNvPr id="24" name="Gruppo 23"/>
          <p:cNvGrpSpPr/>
          <p:nvPr/>
        </p:nvGrpSpPr>
        <p:grpSpPr>
          <a:xfrm>
            <a:off x="5760132" y="671852"/>
            <a:ext cx="2016224" cy="1872208"/>
            <a:chOff x="5724128" y="843558"/>
            <a:chExt cx="2016224" cy="1872208"/>
          </a:xfrm>
        </p:grpSpPr>
        <p:pic>
          <p:nvPicPr>
            <p:cNvPr id="19" name="Immagine 18"/>
            <p:cNvPicPr>
              <a:picLocks noChangeAspect="1"/>
            </p:cNvPicPr>
            <p:nvPr/>
          </p:nvPicPr>
          <p:blipFill rotWithShape="1">
            <a:blip r:embed="rId4"/>
            <a:srcRect l="5425" t="5994" b="12424"/>
            <a:stretch/>
          </p:blipFill>
          <p:spPr>
            <a:xfrm>
              <a:off x="5724128" y="843558"/>
              <a:ext cx="2016224" cy="1872208"/>
            </a:xfrm>
            <a:prstGeom prst="rect">
              <a:avLst/>
            </a:prstGeom>
            <a:ln w="12700">
              <a:solidFill>
                <a:schemeClr val="accent4">
                  <a:lumMod val="75000"/>
                </a:schemeClr>
              </a:solidFill>
            </a:ln>
          </p:spPr>
        </p:pic>
        <p:pic>
          <p:nvPicPr>
            <p:cNvPr id="23" name="Immagine 22"/>
            <p:cNvPicPr>
              <a:picLocks noChangeAspect="1"/>
            </p:cNvPicPr>
            <p:nvPr/>
          </p:nvPicPr>
          <p:blipFill>
            <a:blip r:embed="rId5"/>
            <a:stretch>
              <a:fillRect/>
            </a:stretch>
          </p:blipFill>
          <p:spPr>
            <a:xfrm>
              <a:off x="7326089" y="1716850"/>
              <a:ext cx="411491" cy="273192"/>
            </a:xfrm>
            <a:prstGeom prst="rect">
              <a:avLst/>
            </a:prstGeom>
            <a:ln>
              <a:solidFill>
                <a:srgbClr val="FF3300"/>
              </a:solidFill>
            </a:ln>
          </p:spPr>
        </p:pic>
      </p:grpSp>
      <p:sp>
        <p:nvSpPr>
          <p:cNvPr id="25" name="CasellaDiTesto 24"/>
          <p:cNvSpPr txBox="1"/>
          <p:nvPr/>
        </p:nvSpPr>
        <p:spPr>
          <a:xfrm>
            <a:off x="2241011" y="4129874"/>
            <a:ext cx="3291724" cy="307777"/>
          </a:xfrm>
          <a:prstGeom prst="rect">
            <a:avLst/>
          </a:prstGeom>
          <a:noFill/>
          <a:ln>
            <a:solidFill>
              <a:schemeClr val="tx1"/>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400" dirty="0">
                <a:solidFill>
                  <a:schemeClr val="accent4">
                    <a:lumMod val="75000"/>
                  </a:schemeClr>
                </a:solidFill>
              </a:rPr>
              <a:t>Ordine di classificazione: </a:t>
            </a:r>
            <a:r>
              <a:rPr lang="it-IT" sz="1400" dirty="0"/>
              <a:t>O, B, A, F, G, K, M</a:t>
            </a:r>
          </a:p>
        </p:txBody>
      </p:sp>
      <p:sp>
        <p:nvSpPr>
          <p:cNvPr id="27" name="CasellaDiTesto 26"/>
          <p:cNvSpPr txBox="1"/>
          <p:nvPr/>
        </p:nvSpPr>
        <p:spPr>
          <a:xfrm>
            <a:off x="5652120" y="3360080"/>
            <a:ext cx="3240360" cy="646331"/>
          </a:xfrm>
          <a:prstGeom prst="rect">
            <a:avLst/>
          </a:prstGeom>
          <a:noFill/>
          <a:ln>
            <a:solidFill>
              <a:schemeClr val="tx1"/>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dirty="0">
                <a:solidFill>
                  <a:schemeClr val="accent4">
                    <a:lumMod val="75000"/>
                  </a:schemeClr>
                </a:solidFill>
              </a:rPr>
              <a:t>O</a:t>
            </a:r>
            <a:r>
              <a:rPr lang="it-IT" dirty="0"/>
              <a:t>h</a:t>
            </a:r>
            <a:r>
              <a:rPr lang="it-IT" dirty="0">
                <a:solidFill>
                  <a:schemeClr val="accent4">
                    <a:lumMod val="75000"/>
                  </a:schemeClr>
                </a:solidFill>
              </a:rPr>
              <a:t> B</a:t>
            </a:r>
            <a:r>
              <a:rPr lang="it-IT" dirty="0"/>
              <a:t>e</a:t>
            </a:r>
            <a:r>
              <a:rPr lang="it-IT" dirty="0">
                <a:solidFill>
                  <a:schemeClr val="accent4">
                    <a:lumMod val="75000"/>
                  </a:schemeClr>
                </a:solidFill>
              </a:rPr>
              <a:t> A F</a:t>
            </a:r>
            <a:r>
              <a:rPr lang="it-IT" dirty="0"/>
              <a:t>ine</a:t>
            </a:r>
            <a:r>
              <a:rPr lang="it-IT" dirty="0">
                <a:solidFill>
                  <a:schemeClr val="accent4">
                    <a:lumMod val="75000"/>
                  </a:schemeClr>
                </a:solidFill>
              </a:rPr>
              <a:t> G</a:t>
            </a:r>
            <a:r>
              <a:rPr lang="it-IT" dirty="0"/>
              <a:t>irl,</a:t>
            </a:r>
            <a:r>
              <a:rPr lang="it-IT" dirty="0">
                <a:solidFill>
                  <a:schemeClr val="accent4">
                    <a:lumMod val="75000"/>
                  </a:schemeClr>
                </a:solidFill>
              </a:rPr>
              <a:t> K</a:t>
            </a:r>
            <a:r>
              <a:rPr lang="it-IT" dirty="0"/>
              <a:t>iss</a:t>
            </a:r>
            <a:r>
              <a:rPr lang="it-IT" dirty="0">
                <a:solidFill>
                  <a:schemeClr val="accent4">
                    <a:lumMod val="75000"/>
                  </a:schemeClr>
                </a:solidFill>
              </a:rPr>
              <a:t> M</a:t>
            </a:r>
            <a:r>
              <a:rPr lang="it-IT" dirty="0"/>
              <a:t>e (Henry </a:t>
            </a:r>
            <a:r>
              <a:rPr lang="it-IT" dirty="0" err="1"/>
              <a:t>Norris</a:t>
            </a:r>
            <a:r>
              <a:rPr lang="it-IT" dirty="0"/>
              <a:t> </a:t>
            </a:r>
            <a:r>
              <a:rPr lang="it-IT" dirty="0" err="1"/>
              <a:t>Russel</a:t>
            </a:r>
            <a:r>
              <a:rPr lang="it-IT" dirty="0"/>
              <a:t>)</a:t>
            </a:r>
          </a:p>
        </p:txBody>
      </p:sp>
      <p:pic>
        <p:nvPicPr>
          <p:cNvPr id="2" name="Immagine 1"/>
          <p:cNvPicPr>
            <a:picLocks noChangeAspect="1"/>
          </p:cNvPicPr>
          <p:nvPr/>
        </p:nvPicPr>
        <p:blipFill>
          <a:blip r:embed="rId6"/>
          <a:stretch>
            <a:fillRect/>
          </a:stretch>
        </p:blipFill>
        <p:spPr>
          <a:xfrm>
            <a:off x="1603992" y="726445"/>
            <a:ext cx="277737" cy="187077"/>
          </a:xfrm>
          <a:prstGeom prst="rect">
            <a:avLst/>
          </a:prstGeom>
        </p:spPr>
      </p:pic>
      <p:sp>
        <p:nvSpPr>
          <p:cNvPr id="20" name="CasellaDiTesto 19"/>
          <p:cNvSpPr txBox="1"/>
          <p:nvPr/>
        </p:nvSpPr>
        <p:spPr>
          <a:xfrm>
            <a:off x="2226874" y="3267747"/>
            <a:ext cx="3200838" cy="738664"/>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solidFill>
                  <a:schemeClr val="accent4">
                    <a:lumMod val="75000"/>
                  </a:schemeClr>
                </a:solidFill>
              </a:rPr>
              <a:t>Tipo di classificazione</a:t>
            </a:r>
            <a:r>
              <a:rPr lang="it-IT" sz="1400" dirty="0"/>
              <a:t>: distinzione delle stelle in base alla temperatura e quindi al colore</a:t>
            </a:r>
          </a:p>
        </p:txBody>
      </p:sp>
      <p:grpSp>
        <p:nvGrpSpPr>
          <p:cNvPr id="7" name="Gruppo 6"/>
          <p:cNvGrpSpPr/>
          <p:nvPr/>
        </p:nvGrpSpPr>
        <p:grpSpPr>
          <a:xfrm>
            <a:off x="5760132" y="633640"/>
            <a:ext cx="2163756" cy="2401922"/>
            <a:chOff x="2745415" y="665417"/>
            <a:chExt cx="2163756" cy="2401922"/>
          </a:xfrm>
        </p:grpSpPr>
        <p:pic>
          <p:nvPicPr>
            <p:cNvPr id="6" name="Immagin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3449" y="665417"/>
              <a:ext cx="1430020" cy="1978341"/>
            </a:xfrm>
            <a:prstGeom prst="rect">
              <a:avLst/>
            </a:prstGeom>
          </p:spPr>
        </p:pic>
        <p:sp>
          <p:nvSpPr>
            <p:cNvPr id="21" name="CasellaDiTesto 20"/>
            <p:cNvSpPr txBox="1"/>
            <p:nvPr/>
          </p:nvSpPr>
          <p:spPr>
            <a:xfrm>
              <a:off x="2745415" y="2605674"/>
              <a:ext cx="2163756" cy="461665"/>
            </a:xfrm>
            <a:prstGeom prst="rect">
              <a:avLst/>
            </a:prstGeom>
            <a:noFill/>
          </p:spPr>
          <p:txBody>
            <a:bodyPr wrap="square" rtlCol="0">
              <a:spAutoFit/>
            </a:bodyPr>
            <a:lstStyle/>
            <a:p>
              <a:pPr algn="ctr"/>
              <a:r>
                <a:rPr lang="it-IT" sz="1200" dirty="0"/>
                <a:t>Edward Charles </a:t>
              </a:r>
              <a:r>
                <a:rPr lang="it-IT" sz="1200" dirty="0" err="1"/>
                <a:t>Pickering</a:t>
              </a:r>
              <a:endParaRPr lang="it-IT" sz="1200" dirty="0"/>
            </a:p>
            <a:p>
              <a:pPr algn="ctr"/>
              <a:r>
                <a:rPr lang="it-IT" sz="1200" dirty="0"/>
                <a:t>(19/07/1846-03/02/1919)</a:t>
              </a:r>
            </a:p>
          </p:txBody>
        </p:sp>
        <p:pic>
          <p:nvPicPr>
            <p:cNvPr id="26" name="Immagine 25"/>
            <p:cNvPicPr>
              <a:picLocks noChangeAspect="1"/>
            </p:cNvPicPr>
            <p:nvPr/>
          </p:nvPicPr>
          <p:blipFill>
            <a:blip r:embed="rId6"/>
            <a:stretch>
              <a:fillRect/>
            </a:stretch>
          </p:blipFill>
          <p:spPr>
            <a:xfrm>
              <a:off x="4285732" y="672721"/>
              <a:ext cx="277737" cy="187077"/>
            </a:xfrm>
            <a:prstGeom prst="rect">
              <a:avLst/>
            </a:prstGeom>
          </p:spPr>
        </p:pic>
      </p:grpSp>
      <p:grpSp>
        <p:nvGrpSpPr>
          <p:cNvPr id="11" name="Gruppo 10">
            <a:extLst>
              <a:ext uri="{FF2B5EF4-FFF2-40B4-BE49-F238E27FC236}">
                <a16:creationId xmlns:a16="http://schemas.microsoft.com/office/drawing/2014/main" id="{0F3D9BC6-EC4B-A51A-DA47-A5088CBF765A}"/>
              </a:ext>
            </a:extLst>
          </p:cNvPr>
          <p:cNvGrpSpPr/>
          <p:nvPr/>
        </p:nvGrpSpPr>
        <p:grpSpPr>
          <a:xfrm>
            <a:off x="194081" y="3206065"/>
            <a:ext cx="2163756" cy="1799471"/>
            <a:chOff x="194081" y="3206065"/>
            <a:chExt cx="2163756" cy="1799471"/>
          </a:xfrm>
        </p:grpSpPr>
        <p:grpSp>
          <p:nvGrpSpPr>
            <p:cNvPr id="4" name="Gruppo 3"/>
            <p:cNvGrpSpPr/>
            <p:nvPr/>
          </p:nvGrpSpPr>
          <p:grpSpPr>
            <a:xfrm>
              <a:off x="194081" y="3206065"/>
              <a:ext cx="2163756" cy="1799471"/>
              <a:chOff x="799851" y="3291831"/>
              <a:chExt cx="2163756" cy="1799471"/>
            </a:xfrm>
          </p:grpSpPr>
          <p:pic>
            <p:nvPicPr>
              <p:cNvPr id="3" name="Immagine 2"/>
              <p:cNvPicPr>
                <a:picLocks noChangeAspect="1"/>
              </p:cNvPicPr>
              <p:nvPr/>
            </p:nvPicPr>
            <p:blipFill rotWithShape="1">
              <a:blip r:embed="rId8" cstate="print">
                <a:extLst>
                  <a:ext uri="{28A0092B-C50C-407E-A947-70E740481C1C}">
                    <a14:useLocalDpi xmlns:a14="http://schemas.microsoft.com/office/drawing/2010/main" val="0"/>
                  </a:ext>
                </a:extLst>
              </a:blip>
              <a:srcRect l="6132" t="3716" r="3412" b="6993"/>
              <a:stretch/>
            </p:blipFill>
            <p:spPr>
              <a:xfrm>
                <a:off x="1043608" y="3291831"/>
                <a:ext cx="1728192" cy="1368152"/>
              </a:xfrm>
              <a:prstGeom prst="rect">
                <a:avLst/>
              </a:prstGeom>
            </p:spPr>
          </p:pic>
          <p:sp>
            <p:nvSpPr>
              <p:cNvPr id="17" name="CasellaDiTesto 16"/>
              <p:cNvSpPr txBox="1"/>
              <p:nvPr/>
            </p:nvSpPr>
            <p:spPr>
              <a:xfrm>
                <a:off x="799851" y="4629637"/>
                <a:ext cx="2163756" cy="461665"/>
              </a:xfrm>
              <a:prstGeom prst="rect">
                <a:avLst/>
              </a:prstGeom>
              <a:noFill/>
            </p:spPr>
            <p:txBody>
              <a:bodyPr wrap="square" rtlCol="0">
                <a:spAutoFit/>
              </a:bodyPr>
              <a:lstStyle/>
              <a:p>
                <a:pPr algn="ctr"/>
                <a:r>
                  <a:rPr lang="it-IT" sz="1200" dirty="0"/>
                  <a:t>Annie </a:t>
                </a:r>
                <a:r>
                  <a:rPr lang="it-IT" sz="1200" dirty="0" err="1"/>
                  <a:t>Jump</a:t>
                </a:r>
                <a:r>
                  <a:rPr lang="it-IT" sz="1200" dirty="0"/>
                  <a:t> </a:t>
                </a:r>
                <a:r>
                  <a:rPr lang="it-IT" sz="1200" dirty="0" err="1"/>
                  <a:t>Cannon</a:t>
                </a:r>
                <a:endParaRPr lang="it-IT" sz="1200" dirty="0"/>
              </a:p>
              <a:p>
                <a:pPr algn="ctr"/>
                <a:r>
                  <a:rPr lang="it-IT" sz="1200" dirty="0"/>
                  <a:t>(011/12/1863-13/04/1941)</a:t>
                </a:r>
              </a:p>
            </p:txBody>
          </p:sp>
        </p:grpSp>
        <p:pic>
          <p:nvPicPr>
            <p:cNvPr id="10" name="Immagine 9">
              <a:extLst>
                <a:ext uri="{FF2B5EF4-FFF2-40B4-BE49-F238E27FC236}">
                  <a16:creationId xmlns:a16="http://schemas.microsoft.com/office/drawing/2014/main" id="{D27361B0-F0C4-B585-0031-8CA4ABC384D9}"/>
                </a:ext>
              </a:extLst>
            </p:cNvPr>
            <p:cNvPicPr>
              <a:picLocks noChangeAspect="1"/>
            </p:cNvPicPr>
            <p:nvPr/>
          </p:nvPicPr>
          <p:blipFill>
            <a:blip r:embed="rId6"/>
            <a:stretch>
              <a:fillRect/>
            </a:stretch>
          </p:blipFill>
          <p:spPr>
            <a:xfrm>
              <a:off x="1881729" y="3223443"/>
              <a:ext cx="277737" cy="187077"/>
            </a:xfrm>
            <a:prstGeom prst="rect">
              <a:avLst/>
            </a:prstGeom>
          </p:spPr>
        </p:pic>
      </p:grpSp>
    </p:spTree>
    <p:extLst>
      <p:ext uri="{BB962C8B-B14F-4D97-AF65-F5344CB8AC3E}">
        <p14:creationId xmlns:p14="http://schemas.microsoft.com/office/powerpoint/2010/main" val="211986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6"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heel(1)">
                                      <p:cBhvr>
                                        <p:cTn id="2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6590"/>
            <a:ext cx="7596336" cy="857250"/>
          </a:xfrm>
          <a:solidFill>
            <a:schemeClr val="bg1">
              <a:lumMod val="85000"/>
            </a:schemeClr>
          </a:solidFill>
        </p:spPr>
        <p:txBody>
          <a:bodyPr>
            <a:normAutofit fontScale="90000"/>
          </a:bodyPr>
          <a:lstStyle/>
          <a:p>
            <a:r>
              <a:rPr lang="en-US" altLang="ko-KR" sz="4000" i="1" dirty="0" err="1">
                <a:solidFill>
                  <a:schemeClr val="bg2">
                    <a:lumMod val="50000"/>
                  </a:schemeClr>
                </a:solidFill>
                <a:effectLst>
                  <a:outerShdw blurRad="38100" dist="38100" dir="2700000" algn="tl">
                    <a:srgbClr val="000000">
                      <a:alpha val="43137"/>
                    </a:srgbClr>
                  </a:outerShdw>
                </a:effectLst>
                <a:ea typeface="맑은 고딕" pitchFamily="50" charset="-127"/>
              </a:rPr>
              <a:t>Nascita</a:t>
            </a:r>
            <a:r>
              <a:rPr lang="en-US" altLang="ko-KR" sz="4000" i="1" dirty="0">
                <a:solidFill>
                  <a:schemeClr val="bg2">
                    <a:lumMod val="50000"/>
                  </a:schemeClr>
                </a:solidFill>
                <a:effectLst>
                  <a:outerShdw blurRad="38100" dist="38100" dir="2700000" algn="tl">
                    <a:srgbClr val="000000">
                      <a:alpha val="43137"/>
                    </a:srgbClr>
                  </a:outerShdw>
                </a:effectLst>
                <a:ea typeface="맑은 고딕" pitchFamily="50" charset="-127"/>
              </a:rPr>
              <a:t> vita e </a:t>
            </a:r>
            <a:r>
              <a:rPr lang="en-US" altLang="ko-KR" sz="4000" i="1" dirty="0" err="1">
                <a:solidFill>
                  <a:schemeClr val="bg2">
                    <a:lumMod val="50000"/>
                  </a:schemeClr>
                </a:solidFill>
                <a:effectLst>
                  <a:outerShdw blurRad="38100" dist="38100" dir="2700000" algn="tl">
                    <a:srgbClr val="000000">
                      <a:alpha val="43137"/>
                    </a:srgbClr>
                  </a:outerShdw>
                </a:effectLst>
                <a:ea typeface="맑은 고딕" pitchFamily="50" charset="-127"/>
              </a:rPr>
              <a:t>morte</a:t>
            </a:r>
            <a:r>
              <a:rPr lang="en-US" altLang="ko-KR" sz="4000" i="1" dirty="0">
                <a:solidFill>
                  <a:schemeClr val="bg2">
                    <a:lumMod val="50000"/>
                  </a:schemeClr>
                </a:solidFill>
                <a:effectLst>
                  <a:outerShdw blurRad="38100" dist="38100" dir="2700000" algn="tl">
                    <a:srgbClr val="000000">
                      <a:alpha val="43137"/>
                    </a:srgbClr>
                  </a:outerShdw>
                </a:effectLst>
                <a:ea typeface="맑은 고딕" pitchFamily="50" charset="-127"/>
              </a:rPr>
              <a:t> </a:t>
            </a:r>
            <a:r>
              <a:rPr lang="en-US" altLang="ko-KR" sz="4000" i="1" dirty="0" err="1">
                <a:solidFill>
                  <a:schemeClr val="bg2">
                    <a:lumMod val="50000"/>
                  </a:schemeClr>
                </a:solidFill>
                <a:effectLst>
                  <a:outerShdw blurRad="38100" dist="38100" dir="2700000" algn="tl">
                    <a:srgbClr val="000000">
                      <a:alpha val="43137"/>
                    </a:srgbClr>
                  </a:outerShdw>
                </a:effectLst>
                <a:ea typeface="맑은 고딕" pitchFamily="50" charset="-127"/>
              </a:rPr>
              <a:t>della</a:t>
            </a:r>
            <a:r>
              <a:rPr lang="en-US" altLang="ko-KR" sz="4000" i="1" dirty="0">
                <a:solidFill>
                  <a:schemeClr val="bg2">
                    <a:lumMod val="50000"/>
                  </a:schemeClr>
                </a:solidFill>
                <a:effectLst>
                  <a:outerShdw blurRad="38100" dist="38100" dir="2700000" algn="tl">
                    <a:srgbClr val="000000">
                      <a:alpha val="43137"/>
                    </a:srgbClr>
                  </a:outerShdw>
                </a:effectLst>
                <a:ea typeface="맑은 고딕" pitchFamily="50" charset="-127"/>
              </a:rPr>
              <a:t> </a:t>
            </a:r>
            <a:r>
              <a:rPr lang="en-US" altLang="ko-KR" sz="4000" i="1" dirty="0" err="1">
                <a:solidFill>
                  <a:schemeClr val="bg2">
                    <a:lumMod val="50000"/>
                  </a:schemeClr>
                </a:solidFill>
                <a:effectLst>
                  <a:outerShdw blurRad="38100" dist="38100" dir="2700000" algn="tl">
                    <a:srgbClr val="000000">
                      <a:alpha val="43137"/>
                    </a:srgbClr>
                  </a:outerShdw>
                </a:effectLst>
                <a:ea typeface="맑은 고딕" pitchFamily="50" charset="-127"/>
              </a:rPr>
              <a:t>stella</a:t>
            </a:r>
            <a:r>
              <a:rPr lang="en-US" altLang="ko-KR" sz="4000" i="1" dirty="0">
                <a:solidFill>
                  <a:schemeClr val="bg2">
                    <a:lumMod val="50000"/>
                  </a:schemeClr>
                </a:solidFill>
                <a:effectLst>
                  <a:outerShdw blurRad="38100" dist="38100" dir="2700000" algn="tl">
                    <a:srgbClr val="000000">
                      <a:alpha val="43137"/>
                    </a:srgbClr>
                  </a:outerShdw>
                </a:effectLst>
                <a:ea typeface="맑은 고딕" pitchFamily="50" charset="-127"/>
              </a:rPr>
              <a:t> </a:t>
            </a:r>
          </a:p>
        </p:txBody>
      </p:sp>
      <p:sp>
        <p:nvSpPr>
          <p:cNvPr id="4" name="Content Placeholder 3"/>
          <p:cNvSpPr>
            <a:spLocks noGrp="1"/>
          </p:cNvSpPr>
          <p:nvPr>
            <p:ph idx="1"/>
          </p:nvPr>
        </p:nvSpPr>
        <p:spPr>
          <a:xfrm>
            <a:off x="1763688" y="884466"/>
            <a:ext cx="6707088" cy="3884140"/>
          </a:xfrm>
          <a:noFill/>
        </p:spPr>
        <p:txBody>
          <a:bodyPr wrap="square" rtlCol="0">
            <a:spAutoFit/>
          </a:bodyPr>
          <a:lstStyle/>
          <a:p>
            <a:pPr defTabSz="457200" latinLnBrk="0">
              <a:buFont typeface="Wingdings" panose="05000000000000000000" pitchFamily="2" charset="2"/>
              <a:buChar char="Ø"/>
            </a:pPr>
            <a:r>
              <a:rPr lang="it-IT" altLang="ko-KR" sz="1600" i="1" dirty="0">
                <a:solidFill>
                  <a:schemeClr val="accent1">
                    <a:lumMod val="50000"/>
                  </a:schemeClr>
                </a:solidFill>
              </a:rPr>
              <a:t>Nascita di una stella</a:t>
            </a:r>
          </a:p>
          <a:p>
            <a:pPr defTabSz="457200" latinLnBrk="0">
              <a:buFont typeface="+mj-lt"/>
              <a:buAutoNum type="arabicPeriod"/>
            </a:pPr>
            <a:r>
              <a:rPr lang="it-IT" altLang="ko-KR" sz="1600" dirty="0">
                <a:solidFill>
                  <a:schemeClr val="accent1">
                    <a:lumMod val="50000"/>
                  </a:schemeClr>
                </a:solidFill>
              </a:rPr>
              <a:t>introduzione</a:t>
            </a:r>
          </a:p>
          <a:p>
            <a:pPr defTabSz="457200" latinLnBrk="0">
              <a:buFont typeface="+mj-lt"/>
              <a:buAutoNum type="arabicPeriod"/>
            </a:pPr>
            <a:r>
              <a:rPr lang="it-IT" altLang="ko-KR" sz="1600" dirty="0">
                <a:solidFill>
                  <a:schemeClr val="accent1">
                    <a:lumMod val="50000"/>
                  </a:schemeClr>
                </a:solidFill>
              </a:rPr>
              <a:t>Formazione stellare</a:t>
            </a:r>
          </a:p>
          <a:p>
            <a:pPr defTabSz="457200" latinLnBrk="0">
              <a:buFont typeface="+mj-lt"/>
              <a:buAutoNum type="arabicPeriod"/>
            </a:pPr>
            <a:r>
              <a:rPr lang="it-IT" altLang="ko-KR" sz="1600" dirty="0">
                <a:solidFill>
                  <a:schemeClr val="accent1">
                    <a:lumMod val="50000"/>
                  </a:schemeClr>
                </a:solidFill>
              </a:rPr>
              <a:t>Instabilità di Jeans</a:t>
            </a:r>
          </a:p>
          <a:p>
            <a:pPr defTabSz="457200" latinLnBrk="0">
              <a:buFont typeface="+mj-lt"/>
              <a:buAutoNum type="arabicPeriod"/>
            </a:pPr>
            <a:r>
              <a:rPr lang="it-IT" altLang="ko-KR" sz="1600" dirty="0">
                <a:solidFill>
                  <a:schemeClr val="accent1">
                    <a:lumMod val="50000"/>
                  </a:schemeClr>
                </a:solidFill>
              </a:rPr>
              <a:t>Protostella</a:t>
            </a:r>
          </a:p>
          <a:p>
            <a:pPr defTabSz="457200" latinLnBrk="0">
              <a:buFont typeface="Wingdings" panose="05000000000000000000" pitchFamily="2" charset="2"/>
              <a:buChar char="Ø"/>
            </a:pPr>
            <a:r>
              <a:rPr lang="it-IT" altLang="ko-KR" sz="1600" i="1" dirty="0">
                <a:solidFill>
                  <a:schemeClr val="accent1">
                    <a:lumMod val="50000"/>
                  </a:schemeClr>
                </a:solidFill>
              </a:rPr>
              <a:t>Sole</a:t>
            </a:r>
          </a:p>
          <a:p>
            <a:pPr defTabSz="457200" latinLnBrk="0">
              <a:buFont typeface="+mj-lt"/>
              <a:buAutoNum type="arabicPeriod"/>
            </a:pPr>
            <a:r>
              <a:rPr lang="it-IT" altLang="ko-KR" sz="1600" dirty="0">
                <a:solidFill>
                  <a:schemeClr val="accent1">
                    <a:lumMod val="50000"/>
                  </a:schemeClr>
                </a:solidFill>
              </a:rPr>
              <a:t>Reazione protone </a:t>
            </a:r>
            <a:r>
              <a:rPr lang="it-IT" altLang="ko-KR" sz="1600" dirty="0" err="1">
                <a:solidFill>
                  <a:schemeClr val="accent1">
                    <a:lumMod val="50000"/>
                  </a:schemeClr>
                </a:solidFill>
              </a:rPr>
              <a:t>protone</a:t>
            </a:r>
            <a:endParaRPr lang="it-IT" altLang="ko-KR" sz="1600" dirty="0">
              <a:solidFill>
                <a:schemeClr val="accent1">
                  <a:lumMod val="50000"/>
                </a:schemeClr>
              </a:solidFill>
            </a:endParaRPr>
          </a:p>
          <a:p>
            <a:pPr defTabSz="457200" latinLnBrk="0">
              <a:buFont typeface="Wingdings" panose="05000000000000000000" pitchFamily="2" charset="2"/>
              <a:buChar char="Ø"/>
            </a:pPr>
            <a:r>
              <a:rPr lang="it-IT" altLang="ko-KR" sz="1600" i="1" dirty="0">
                <a:solidFill>
                  <a:schemeClr val="accent1">
                    <a:lumMod val="50000"/>
                  </a:schemeClr>
                </a:solidFill>
              </a:rPr>
              <a:t>Spettroscopia stellare</a:t>
            </a:r>
          </a:p>
          <a:p>
            <a:pPr defTabSz="457200" latinLnBrk="0">
              <a:buFont typeface="+mj-lt"/>
              <a:buAutoNum type="arabicPeriod"/>
            </a:pPr>
            <a:r>
              <a:rPr lang="it-IT" altLang="ko-KR" sz="1600" dirty="0">
                <a:solidFill>
                  <a:schemeClr val="accent1">
                    <a:lumMod val="50000"/>
                  </a:schemeClr>
                </a:solidFill>
              </a:rPr>
              <a:t>Linee di Fraunhofer</a:t>
            </a:r>
          </a:p>
          <a:p>
            <a:pPr defTabSz="457200" latinLnBrk="0">
              <a:buFont typeface="+mj-lt"/>
              <a:buAutoNum type="arabicPeriod"/>
            </a:pPr>
            <a:r>
              <a:rPr lang="it-IT" altLang="ko-KR" sz="1600" dirty="0">
                <a:solidFill>
                  <a:schemeClr val="accent1">
                    <a:lumMod val="50000"/>
                  </a:schemeClr>
                </a:solidFill>
              </a:rPr>
              <a:t>Classificazione di Angelo Secchi</a:t>
            </a:r>
          </a:p>
          <a:p>
            <a:pPr defTabSz="457200" latinLnBrk="0">
              <a:buFont typeface="+mj-lt"/>
              <a:buAutoNum type="arabicPeriod"/>
            </a:pPr>
            <a:r>
              <a:rPr lang="it-IT" altLang="ko-KR" sz="1600" dirty="0">
                <a:solidFill>
                  <a:schemeClr val="accent1">
                    <a:lumMod val="50000"/>
                  </a:schemeClr>
                </a:solidFill>
              </a:rPr>
              <a:t>Classificazione di Henry </a:t>
            </a:r>
            <a:r>
              <a:rPr lang="it-IT" altLang="ko-KR" sz="1600" dirty="0" err="1">
                <a:solidFill>
                  <a:schemeClr val="accent1">
                    <a:lumMod val="50000"/>
                  </a:schemeClr>
                </a:solidFill>
              </a:rPr>
              <a:t>Draper</a:t>
            </a:r>
            <a:endParaRPr lang="it-IT" altLang="ko-KR" sz="1600" i="1" dirty="0">
              <a:solidFill>
                <a:schemeClr val="accent1">
                  <a:lumMod val="50000"/>
                </a:schemeClr>
              </a:solidFill>
            </a:endParaRPr>
          </a:p>
          <a:p>
            <a:pPr defTabSz="457200" latinLnBrk="0">
              <a:buFont typeface="Wingdings" panose="05000000000000000000" pitchFamily="2" charset="2"/>
              <a:buChar char="Ø"/>
            </a:pPr>
            <a:r>
              <a:rPr lang="it-IT" altLang="ko-KR" sz="1600" i="1" dirty="0">
                <a:solidFill>
                  <a:schemeClr val="accent1">
                    <a:lumMod val="50000"/>
                  </a:schemeClr>
                </a:solidFill>
              </a:rPr>
              <a:t>Diagramma di </a:t>
            </a:r>
            <a:r>
              <a:rPr lang="it-IT" altLang="ko-KR" sz="1600" i="1" dirty="0" err="1">
                <a:solidFill>
                  <a:schemeClr val="accent1">
                    <a:lumMod val="50000"/>
                  </a:schemeClr>
                </a:solidFill>
              </a:rPr>
              <a:t>Hertzsprung</a:t>
            </a:r>
            <a:r>
              <a:rPr lang="it-IT" altLang="ko-KR" sz="1600" i="1" dirty="0">
                <a:solidFill>
                  <a:schemeClr val="accent1">
                    <a:lumMod val="50000"/>
                  </a:schemeClr>
                </a:solidFill>
              </a:rPr>
              <a:t> Russel</a:t>
            </a:r>
          </a:p>
          <a:p>
            <a:pPr defTabSz="457200" latinLnBrk="0">
              <a:buFont typeface="+mj-lt"/>
              <a:buAutoNum type="arabicPeriod"/>
            </a:pPr>
            <a:r>
              <a:rPr lang="it-IT" altLang="ko-KR" sz="1600" dirty="0">
                <a:solidFill>
                  <a:schemeClr val="accent1">
                    <a:lumMod val="50000"/>
                  </a:schemeClr>
                </a:solidFill>
              </a:rPr>
              <a:t>Esercizio: Sole</a:t>
            </a:r>
          </a:p>
        </p:txBody>
      </p:sp>
      <p:sp>
        <p:nvSpPr>
          <p:cNvPr id="16" name="Freccia a destra 15">
            <a:hlinkClick r:id="rId2" action="ppaction://hlinksldjump"/>
          </p:cNvPr>
          <p:cNvSpPr/>
          <p:nvPr/>
        </p:nvSpPr>
        <p:spPr>
          <a:xfrm>
            <a:off x="7233766" y="931875"/>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Freccia a destra 40">
            <a:hlinkClick r:id="rId3" action="ppaction://hlinksldjump"/>
          </p:cNvPr>
          <p:cNvSpPr/>
          <p:nvPr/>
        </p:nvSpPr>
        <p:spPr>
          <a:xfrm>
            <a:off x="7233766" y="1236817"/>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Freccia a destra 42">
            <a:hlinkClick r:id="rId4" action="ppaction://hlinksldjump"/>
          </p:cNvPr>
          <p:cNvSpPr/>
          <p:nvPr/>
        </p:nvSpPr>
        <p:spPr>
          <a:xfrm>
            <a:off x="7234912" y="1524288"/>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Freccia a destra 43">
            <a:hlinkClick r:id="rId5" action="ppaction://hlinksldjump"/>
          </p:cNvPr>
          <p:cNvSpPr/>
          <p:nvPr/>
        </p:nvSpPr>
        <p:spPr>
          <a:xfrm>
            <a:off x="7233766" y="1817918"/>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Freccia a destra 44">
            <a:hlinkClick r:id="rId6" action="ppaction://hlinksldjump"/>
          </p:cNvPr>
          <p:cNvSpPr/>
          <p:nvPr/>
        </p:nvSpPr>
        <p:spPr>
          <a:xfrm>
            <a:off x="7234911" y="2115553"/>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Freccia a destra 45">
            <a:hlinkClick r:id="rId7" action="ppaction://hlinksldjump"/>
          </p:cNvPr>
          <p:cNvSpPr/>
          <p:nvPr/>
        </p:nvSpPr>
        <p:spPr>
          <a:xfrm>
            <a:off x="7234911" y="2420495"/>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Freccia a destra 46">
            <a:hlinkClick r:id="rId8" action="ppaction://hlinksldjump"/>
          </p:cNvPr>
          <p:cNvSpPr/>
          <p:nvPr/>
        </p:nvSpPr>
        <p:spPr>
          <a:xfrm>
            <a:off x="7229181" y="2721717"/>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Freccia a destra 48">
            <a:hlinkClick r:id="rId9" action="ppaction://hlinksldjump"/>
          </p:cNvPr>
          <p:cNvSpPr/>
          <p:nvPr/>
        </p:nvSpPr>
        <p:spPr>
          <a:xfrm>
            <a:off x="7241787" y="3008965"/>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Freccia a destra 49">
            <a:hlinkClick r:id="rId10" action="ppaction://hlinksldjump"/>
          </p:cNvPr>
          <p:cNvSpPr/>
          <p:nvPr/>
        </p:nvSpPr>
        <p:spPr>
          <a:xfrm>
            <a:off x="7241787" y="3313907"/>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Freccia a destra 50">
            <a:hlinkClick r:id="rId11" action="ppaction://hlinksldjump"/>
          </p:cNvPr>
          <p:cNvSpPr/>
          <p:nvPr/>
        </p:nvSpPr>
        <p:spPr>
          <a:xfrm>
            <a:off x="7242933" y="3608253"/>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Freccia a destra 51">
            <a:hlinkClick r:id="rId12" action="ppaction://hlinksldjump"/>
          </p:cNvPr>
          <p:cNvSpPr/>
          <p:nvPr/>
        </p:nvSpPr>
        <p:spPr>
          <a:xfrm>
            <a:off x="7241787" y="3895008"/>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Freccia a destra 52">
            <a:hlinkClick r:id="rId13" action="ppaction://hlinksldjump"/>
          </p:cNvPr>
          <p:cNvSpPr/>
          <p:nvPr/>
        </p:nvSpPr>
        <p:spPr>
          <a:xfrm>
            <a:off x="7242933" y="4198662"/>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2440" y="165215"/>
            <a:ext cx="504060" cy="540000"/>
          </a:xfrm>
          <a:prstGeom prst="rect">
            <a:avLst/>
          </a:prstGeom>
        </p:spPr>
      </p:pic>
      <p:sp>
        <p:nvSpPr>
          <p:cNvPr id="3" name="Freccia a destra 2">
            <a:hlinkClick r:id="rId15" action="ppaction://hlinksldjump"/>
            <a:extLst>
              <a:ext uri="{FF2B5EF4-FFF2-40B4-BE49-F238E27FC236}">
                <a16:creationId xmlns:a16="http://schemas.microsoft.com/office/drawing/2014/main" id="{EE5746DE-BA14-8684-F25F-23B613A97063}"/>
              </a:ext>
            </a:extLst>
          </p:cNvPr>
          <p:cNvSpPr/>
          <p:nvPr/>
        </p:nvSpPr>
        <p:spPr>
          <a:xfrm>
            <a:off x="7247415" y="4485540"/>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90594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93861"/>
            <a:ext cx="8496944" cy="461665"/>
          </a:xfrm>
          <a:prstGeom prst="rect">
            <a:avLst/>
          </a:prstGeom>
          <a:noFill/>
        </p:spPr>
        <p:txBody>
          <a:bodyPr wrap="square" rtlCol="0">
            <a:spAutoFit/>
          </a:bodyPr>
          <a:lstStyle/>
          <a:p>
            <a:r>
              <a:rPr lang="it-IT" sz="2400" b="1" i="1" dirty="0">
                <a:solidFill>
                  <a:srgbClr val="C00000"/>
                </a:solidFill>
              </a:rPr>
              <a:t>Spettroscopia: Classificazione di Henry </a:t>
            </a:r>
            <a:r>
              <a:rPr lang="it-IT" sz="2400" b="1" i="1" dirty="0" err="1">
                <a:solidFill>
                  <a:srgbClr val="C00000"/>
                </a:solidFill>
              </a:rPr>
              <a:t>Draper</a:t>
            </a:r>
            <a:r>
              <a:rPr lang="it-IT" sz="2400" b="1" i="1" dirty="0">
                <a:solidFill>
                  <a:srgbClr val="C00000"/>
                </a:solidFill>
              </a:rPr>
              <a:t> (HD)</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pic>
        <p:nvPicPr>
          <p:cNvPr id="10" name="Immagine 9"/>
          <p:cNvPicPr>
            <a:picLocks noChangeAspect="1"/>
          </p:cNvPicPr>
          <p:nvPr/>
        </p:nvPicPr>
        <p:blipFill>
          <a:blip r:embed="rId3"/>
          <a:stretch>
            <a:fillRect/>
          </a:stretch>
        </p:blipFill>
        <p:spPr>
          <a:xfrm>
            <a:off x="1951410" y="573841"/>
            <a:ext cx="5169172" cy="4526443"/>
          </a:xfrm>
          <a:prstGeom prst="rect">
            <a:avLst/>
          </a:prstGeom>
        </p:spPr>
      </p:pic>
      <p:sp>
        <p:nvSpPr>
          <p:cNvPr id="20" name="Freccia a destra 19"/>
          <p:cNvSpPr/>
          <p:nvPr/>
        </p:nvSpPr>
        <p:spPr>
          <a:xfrm rot="16200000">
            <a:off x="-828600" y="2139702"/>
            <a:ext cx="3816424" cy="1224136"/>
          </a:xfrm>
          <a:prstGeom prst="rightArrow">
            <a:avLst/>
          </a:prstGeom>
          <a:gradFill flip="none" rotWithShape="1">
            <a:gsLst>
              <a:gs pos="0">
                <a:srgbClr val="FF0000"/>
              </a:gs>
              <a:gs pos="39000">
                <a:schemeClr val="accent2">
                  <a:lumMod val="60000"/>
                  <a:lumOff val="40000"/>
                </a:schemeClr>
              </a:gs>
              <a:gs pos="72000">
                <a:schemeClr val="accent1">
                  <a:lumMod val="60000"/>
                  <a:lumOff val="40000"/>
                </a:schemeClr>
              </a:gs>
              <a:gs pos="100000">
                <a:schemeClr val="accent1">
                  <a:lumMod val="20000"/>
                  <a:lumOff val="8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9749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22" presetClass="entr" presetSubtype="4" fill="hold" grpId="0" nodeType="withEffect">
                                  <p:stCondLst>
                                    <p:cond delay="200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93861"/>
            <a:ext cx="8496944" cy="461665"/>
          </a:xfrm>
          <a:prstGeom prst="rect">
            <a:avLst/>
          </a:prstGeom>
          <a:noFill/>
        </p:spPr>
        <p:txBody>
          <a:bodyPr wrap="square" rtlCol="0">
            <a:spAutoFit/>
          </a:bodyPr>
          <a:lstStyle/>
          <a:p>
            <a:r>
              <a:rPr lang="it-IT" sz="2400" b="1" i="1" dirty="0">
                <a:solidFill>
                  <a:srgbClr val="C00000"/>
                </a:solidFill>
              </a:rPr>
              <a:t>Spettroscopia: Classificazione di Henry </a:t>
            </a:r>
            <a:r>
              <a:rPr lang="it-IT" sz="2400" b="1" i="1" dirty="0" err="1">
                <a:solidFill>
                  <a:srgbClr val="C00000"/>
                </a:solidFill>
              </a:rPr>
              <a:t>Draper</a:t>
            </a:r>
            <a:r>
              <a:rPr lang="it-IT" sz="2400" b="1" i="1" dirty="0">
                <a:solidFill>
                  <a:srgbClr val="C00000"/>
                </a:solidFill>
              </a:rPr>
              <a:t> (HD)</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graphicFrame>
        <p:nvGraphicFramePr>
          <p:cNvPr id="3" name="Tabella 2"/>
          <p:cNvGraphicFramePr>
            <a:graphicFrameLocks noGrp="1"/>
          </p:cNvGraphicFramePr>
          <p:nvPr>
            <p:extLst>
              <p:ext uri="{D42A27DB-BD31-4B8C-83A1-F6EECF244321}">
                <p14:modId xmlns:p14="http://schemas.microsoft.com/office/powerpoint/2010/main" val="3988303734"/>
              </p:ext>
            </p:extLst>
          </p:nvPr>
        </p:nvGraphicFramePr>
        <p:xfrm>
          <a:off x="789753" y="1131590"/>
          <a:ext cx="7886703" cy="2069532"/>
        </p:xfrm>
        <a:graphic>
          <a:graphicData uri="http://schemas.openxmlformats.org/drawingml/2006/table">
            <a:tbl>
              <a:tblPr firstRow="1" firstCol="1" bandRow="1"/>
              <a:tblGrid>
                <a:gridCol w="716973">
                  <a:extLst>
                    <a:ext uri="{9D8B030D-6E8A-4147-A177-3AD203B41FA5}">
                      <a16:colId xmlns:a16="http://schemas.microsoft.com/office/drawing/2014/main" val="20000"/>
                    </a:ext>
                  </a:extLst>
                </a:gridCol>
                <a:gridCol w="716973">
                  <a:extLst>
                    <a:ext uri="{9D8B030D-6E8A-4147-A177-3AD203B41FA5}">
                      <a16:colId xmlns:a16="http://schemas.microsoft.com/office/drawing/2014/main" val="20001"/>
                    </a:ext>
                  </a:extLst>
                </a:gridCol>
                <a:gridCol w="716973">
                  <a:extLst>
                    <a:ext uri="{9D8B030D-6E8A-4147-A177-3AD203B41FA5}">
                      <a16:colId xmlns:a16="http://schemas.microsoft.com/office/drawing/2014/main" val="20002"/>
                    </a:ext>
                  </a:extLst>
                </a:gridCol>
                <a:gridCol w="716973">
                  <a:extLst>
                    <a:ext uri="{9D8B030D-6E8A-4147-A177-3AD203B41FA5}">
                      <a16:colId xmlns:a16="http://schemas.microsoft.com/office/drawing/2014/main" val="20003"/>
                    </a:ext>
                  </a:extLst>
                </a:gridCol>
                <a:gridCol w="716973">
                  <a:extLst>
                    <a:ext uri="{9D8B030D-6E8A-4147-A177-3AD203B41FA5}">
                      <a16:colId xmlns:a16="http://schemas.microsoft.com/office/drawing/2014/main" val="20004"/>
                    </a:ext>
                  </a:extLst>
                </a:gridCol>
                <a:gridCol w="716973">
                  <a:extLst>
                    <a:ext uri="{9D8B030D-6E8A-4147-A177-3AD203B41FA5}">
                      <a16:colId xmlns:a16="http://schemas.microsoft.com/office/drawing/2014/main" val="20005"/>
                    </a:ext>
                  </a:extLst>
                </a:gridCol>
                <a:gridCol w="716973">
                  <a:extLst>
                    <a:ext uri="{9D8B030D-6E8A-4147-A177-3AD203B41FA5}">
                      <a16:colId xmlns:a16="http://schemas.microsoft.com/office/drawing/2014/main" val="20006"/>
                    </a:ext>
                  </a:extLst>
                </a:gridCol>
                <a:gridCol w="716973">
                  <a:extLst>
                    <a:ext uri="{9D8B030D-6E8A-4147-A177-3AD203B41FA5}">
                      <a16:colId xmlns:a16="http://schemas.microsoft.com/office/drawing/2014/main" val="20007"/>
                    </a:ext>
                  </a:extLst>
                </a:gridCol>
                <a:gridCol w="716973">
                  <a:extLst>
                    <a:ext uri="{9D8B030D-6E8A-4147-A177-3AD203B41FA5}">
                      <a16:colId xmlns:a16="http://schemas.microsoft.com/office/drawing/2014/main" val="20008"/>
                    </a:ext>
                  </a:extLst>
                </a:gridCol>
                <a:gridCol w="716973">
                  <a:extLst>
                    <a:ext uri="{9D8B030D-6E8A-4147-A177-3AD203B41FA5}">
                      <a16:colId xmlns:a16="http://schemas.microsoft.com/office/drawing/2014/main" val="20009"/>
                    </a:ext>
                  </a:extLst>
                </a:gridCol>
                <a:gridCol w="716973">
                  <a:extLst>
                    <a:ext uri="{9D8B030D-6E8A-4147-A177-3AD203B41FA5}">
                      <a16:colId xmlns:a16="http://schemas.microsoft.com/office/drawing/2014/main" val="20010"/>
                    </a:ext>
                  </a:extLst>
                </a:gridCol>
              </a:tblGrid>
              <a:tr h="517383">
                <a:tc>
                  <a:txBody>
                    <a:bodyPr/>
                    <a:lstStyle/>
                    <a:p>
                      <a:pPr algn="ctr" fontAlgn="ctr"/>
                      <a:r>
                        <a:rPr lang="it-IT" sz="800" b="1" i="1" u="none" strike="noStrike" dirty="0">
                          <a:solidFill>
                            <a:srgbClr val="000000"/>
                          </a:solidFill>
                          <a:effectLst/>
                          <a:latin typeface="Arial" panose="020B0604020202020204" pitchFamily="34" charset="0"/>
                        </a:rPr>
                        <a:t>Classe</a:t>
                      </a:r>
                    </a:p>
                  </a:txBody>
                  <a:tcPr marL="5813" marR="5813" marT="5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it-IT" sz="900" b="1" i="0" u="none" strike="noStrike">
                          <a:solidFill>
                            <a:srgbClr val="000000"/>
                          </a:solidFill>
                          <a:effectLst/>
                          <a:latin typeface="Times New Roman" panose="02020603050405020304" pitchFamily="18" charset="0"/>
                        </a:rPr>
                        <a:t>O </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r>
                        <a:rPr lang="it-IT" sz="900" b="1" i="0" u="none" strike="noStrike">
                          <a:solidFill>
                            <a:srgbClr val="000000"/>
                          </a:solidFill>
                          <a:effectLst/>
                          <a:latin typeface="Times New Roman" panose="02020603050405020304" pitchFamily="18" charset="0"/>
                        </a:rPr>
                        <a:t>B</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it-IT" sz="900" b="1" i="0" u="none" strike="noStrike">
                          <a:solidFill>
                            <a:srgbClr val="000000"/>
                          </a:solidFill>
                          <a:effectLst/>
                          <a:latin typeface="Times New Roman" panose="02020603050405020304" pitchFamily="18" charset="0"/>
                        </a:rPr>
                        <a:t>A</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it-IT" sz="900" b="1" i="0" u="none" strike="noStrike">
                          <a:solidFill>
                            <a:srgbClr val="000000"/>
                          </a:solidFill>
                          <a:effectLst/>
                          <a:latin typeface="Times New Roman" panose="02020603050405020304" pitchFamily="18" charset="0"/>
                        </a:rPr>
                        <a:t>F</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it-IT" sz="900" b="1" i="0" u="none" strike="noStrike">
                          <a:solidFill>
                            <a:srgbClr val="000000"/>
                          </a:solidFill>
                          <a:effectLst/>
                          <a:latin typeface="Times New Roman" panose="02020603050405020304" pitchFamily="18" charset="0"/>
                        </a:rPr>
                        <a:t>G</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it-IT" sz="900" b="1" i="0" u="none" strike="noStrike">
                          <a:solidFill>
                            <a:srgbClr val="000000"/>
                          </a:solidFill>
                          <a:effectLst/>
                          <a:latin typeface="Times New Roman" panose="02020603050405020304" pitchFamily="18" charset="0"/>
                        </a:rPr>
                        <a:t>K</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ctr" fontAlgn="ctr"/>
                      <a:r>
                        <a:rPr lang="it-IT" sz="900" b="1" i="0" u="none" strike="noStrike">
                          <a:solidFill>
                            <a:srgbClr val="000000"/>
                          </a:solidFill>
                          <a:effectLst/>
                          <a:latin typeface="Times New Roman" panose="02020603050405020304" pitchFamily="18" charset="0"/>
                        </a:rPr>
                        <a:t>M</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tc>
                  <a:txBody>
                    <a:bodyPr/>
                    <a:lstStyle/>
                    <a:p>
                      <a:pPr algn="ctr" fontAlgn="ctr"/>
                      <a:r>
                        <a:rPr lang="it-IT" sz="900" b="1" i="0" u="none" strike="noStrike">
                          <a:solidFill>
                            <a:srgbClr val="000000"/>
                          </a:solidFill>
                          <a:effectLst/>
                          <a:latin typeface="Times New Roman" panose="02020603050405020304" pitchFamily="18" charset="0"/>
                        </a:rPr>
                        <a:t>C (S R N) (più fredda)</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5911"/>
                    </a:solidFill>
                  </a:tcPr>
                </a:tc>
                <a:tc>
                  <a:txBody>
                    <a:bodyPr/>
                    <a:lstStyle/>
                    <a:p>
                      <a:pPr algn="ctr" fontAlgn="ctr"/>
                      <a:r>
                        <a:rPr lang="it-IT" sz="900" b="1" i="0" u="none" strike="noStrike">
                          <a:solidFill>
                            <a:srgbClr val="000000"/>
                          </a:solidFill>
                          <a:effectLst/>
                          <a:latin typeface="Times New Roman" panose="02020603050405020304" pitchFamily="18" charset="0"/>
                        </a:rPr>
                        <a:t> </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1" i="0" u="none" strike="noStrike">
                          <a:solidFill>
                            <a:srgbClr val="000000"/>
                          </a:solidFill>
                          <a:effectLst/>
                          <a:latin typeface="Times New Roman" panose="02020603050405020304" pitchFamily="18" charset="0"/>
                        </a:rPr>
                        <a:t> </a:t>
                      </a:r>
                    </a:p>
                  </a:txBody>
                  <a:tcPr marL="5813" marR="5813" marT="581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10000"/>
                  </a:ext>
                </a:extLst>
              </a:tr>
              <a:tr h="517383">
                <a:tc>
                  <a:txBody>
                    <a:bodyPr/>
                    <a:lstStyle/>
                    <a:p>
                      <a:pPr algn="ctr" fontAlgn="ctr"/>
                      <a:r>
                        <a:rPr lang="it-IT" sz="800" b="1" i="1" u="none" strike="noStrike" dirty="0">
                          <a:solidFill>
                            <a:srgbClr val="000000"/>
                          </a:solidFill>
                          <a:effectLst/>
                          <a:latin typeface="Arial" panose="020B0604020202020204" pitchFamily="34" charset="0"/>
                        </a:rPr>
                        <a:t>Sottoclasse</a:t>
                      </a:r>
                    </a:p>
                  </a:txBody>
                  <a:tcPr marL="5813" marR="5813" marT="5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it-IT" sz="900" b="0" i="0" u="none" strike="noStrike" dirty="0">
                          <a:solidFill>
                            <a:srgbClr val="000000"/>
                          </a:solidFill>
                          <a:effectLst/>
                          <a:latin typeface="Times New Roman" panose="02020603050405020304" pitchFamily="18" charset="0"/>
                        </a:rPr>
                        <a:t>0 (più calda)</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dirty="0">
                          <a:solidFill>
                            <a:srgbClr val="000000"/>
                          </a:solidFill>
                          <a:effectLst/>
                          <a:latin typeface="Times New Roman" panose="02020603050405020304" pitchFamily="18" charset="0"/>
                        </a:rPr>
                        <a:t>1</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dirty="0">
                          <a:solidFill>
                            <a:srgbClr val="000000"/>
                          </a:solidFill>
                          <a:effectLst/>
                          <a:latin typeface="Times New Roman" panose="02020603050405020304" pitchFamily="18" charset="0"/>
                        </a:rPr>
                        <a:t>2</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dirty="0">
                          <a:solidFill>
                            <a:srgbClr val="000000"/>
                          </a:solidFill>
                          <a:effectLst/>
                          <a:latin typeface="Times New Roman" panose="02020603050405020304" pitchFamily="18" charset="0"/>
                        </a:rPr>
                        <a:t>3</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a:solidFill>
                            <a:srgbClr val="000000"/>
                          </a:solidFill>
                          <a:effectLst/>
                          <a:latin typeface="Times New Roman" panose="02020603050405020304" pitchFamily="18" charset="0"/>
                        </a:rPr>
                        <a:t>4</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dirty="0">
                          <a:solidFill>
                            <a:srgbClr val="000000"/>
                          </a:solidFill>
                          <a:effectLst/>
                          <a:latin typeface="Times New Roman" panose="02020603050405020304" pitchFamily="18" charset="0"/>
                        </a:rPr>
                        <a:t>5</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dirty="0">
                          <a:solidFill>
                            <a:srgbClr val="000000"/>
                          </a:solidFill>
                          <a:effectLst/>
                          <a:latin typeface="Times New Roman" panose="02020603050405020304" pitchFamily="18" charset="0"/>
                        </a:rPr>
                        <a:t>6</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dirty="0">
                          <a:solidFill>
                            <a:srgbClr val="000000"/>
                          </a:solidFill>
                          <a:effectLst/>
                          <a:latin typeface="Times New Roman" panose="02020603050405020304" pitchFamily="18" charset="0"/>
                        </a:rPr>
                        <a:t>7</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dirty="0">
                          <a:solidFill>
                            <a:srgbClr val="000000"/>
                          </a:solidFill>
                          <a:effectLst/>
                          <a:latin typeface="Times New Roman" panose="02020603050405020304" pitchFamily="18" charset="0"/>
                        </a:rPr>
                        <a:t>8</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a:solidFill>
                            <a:srgbClr val="000000"/>
                          </a:solidFill>
                          <a:effectLst/>
                          <a:latin typeface="Times New Roman" panose="02020603050405020304" pitchFamily="18" charset="0"/>
                        </a:rPr>
                        <a:t>9 (più fredda)</a:t>
                      </a:r>
                    </a:p>
                  </a:txBody>
                  <a:tcPr marL="5813" marR="5813" marT="581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10001"/>
                  </a:ext>
                </a:extLst>
              </a:tr>
              <a:tr h="517383">
                <a:tc>
                  <a:txBody>
                    <a:bodyPr/>
                    <a:lstStyle/>
                    <a:p>
                      <a:pPr algn="ctr" fontAlgn="ctr"/>
                      <a:r>
                        <a:rPr lang="it-IT" sz="800" b="1" i="1" u="none" strike="noStrike" dirty="0">
                          <a:solidFill>
                            <a:srgbClr val="000000"/>
                          </a:solidFill>
                          <a:effectLst/>
                          <a:latin typeface="Arial" panose="020B0604020202020204" pitchFamily="34" charset="0"/>
                        </a:rPr>
                        <a:t>Luminosità</a:t>
                      </a:r>
                    </a:p>
                  </a:txBody>
                  <a:tcPr marL="5813" marR="5813" marT="5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it-IT" sz="900" b="0" i="0" u="none" strike="noStrike">
                          <a:solidFill>
                            <a:srgbClr val="000000"/>
                          </a:solidFill>
                          <a:effectLst/>
                          <a:latin typeface="Times New Roman" panose="02020603050405020304" pitchFamily="18" charset="0"/>
                        </a:rPr>
                        <a:t>I supergiganti</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a:solidFill>
                            <a:srgbClr val="000000"/>
                          </a:solidFill>
                          <a:effectLst/>
                          <a:latin typeface="Times New Roman" panose="02020603050405020304" pitchFamily="18" charset="0"/>
                        </a:rPr>
                        <a:t>II giganti luminose</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a:solidFill>
                            <a:srgbClr val="000000"/>
                          </a:solidFill>
                          <a:effectLst/>
                          <a:latin typeface="Times New Roman" panose="02020603050405020304" pitchFamily="18" charset="0"/>
                        </a:rPr>
                        <a:t>III giganti</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a:solidFill>
                            <a:srgbClr val="000000"/>
                          </a:solidFill>
                          <a:effectLst/>
                          <a:latin typeface="Times New Roman" panose="02020603050405020304" pitchFamily="18" charset="0"/>
                        </a:rPr>
                        <a:t>IV subgiganti</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a:solidFill>
                            <a:srgbClr val="000000"/>
                          </a:solidFill>
                          <a:effectLst/>
                          <a:latin typeface="Times New Roman" panose="02020603050405020304" pitchFamily="18" charset="0"/>
                        </a:rPr>
                        <a:t>V nane</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a:solidFill>
                            <a:srgbClr val="000000"/>
                          </a:solidFill>
                          <a:effectLst/>
                          <a:latin typeface="Times New Roman" panose="02020603050405020304" pitchFamily="18" charset="0"/>
                        </a:rPr>
                        <a:t>VI  subnane</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dirty="0">
                          <a:solidFill>
                            <a:srgbClr val="000000"/>
                          </a:solidFill>
                          <a:effectLst/>
                          <a:latin typeface="Times New Roman" panose="02020603050405020304" pitchFamily="18" charset="0"/>
                        </a:rPr>
                        <a:t>VII  nane bianche</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900" b="0" i="0" u="none" strike="noStrike">
                          <a:solidFill>
                            <a:srgbClr val="000000"/>
                          </a:solidFill>
                          <a:effectLst/>
                          <a:latin typeface="Times New Roman" panose="02020603050405020304" pitchFamily="18" charset="0"/>
                        </a:rPr>
                        <a:t> </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800" b="0" i="0" u="none" strike="noStrike" dirty="0">
                          <a:solidFill>
                            <a:srgbClr val="000000"/>
                          </a:solidFill>
                          <a:effectLst/>
                          <a:latin typeface="Times New Roman" panose="02020603050405020304" pitchFamily="18" charset="0"/>
                        </a:rPr>
                        <a:t> </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800" b="0" i="0" u="none" strike="noStrike" dirty="0">
                          <a:solidFill>
                            <a:srgbClr val="000000"/>
                          </a:solidFill>
                          <a:effectLst/>
                          <a:latin typeface="Times New Roman" panose="02020603050405020304" pitchFamily="18" charset="0"/>
                        </a:rPr>
                        <a:t> </a:t>
                      </a:r>
                    </a:p>
                  </a:txBody>
                  <a:tcPr marL="5813" marR="5813" marT="581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10002"/>
                  </a:ext>
                </a:extLst>
              </a:tr>
              <a:tr h="517383">
                <a:tc>
                  <a:txBody>
                    <a:bodyPr/>
                    <a:lstStyle/>
                    <a:p>
                      <a:pPr algn="ctr" fontAlgn="ctr"/>
                      <a:r>
                        <a:rPr lang="it-IT" sz="800" b="1" i="1" u="none" strike="noStrike" dirty="0">
                          <a:solidFill>
                            <a:srgbClr val="000000"/>
                          </a:solidFill>
                          <a:effectLst/>
                          <a:latin typeface="Arial" panose="020B0604020202020204" pitchFamily="34" charset="0"/>
                        </a:rPr>
                        <a:t>Ulteriore caratteristica</a:t>
                      </a:r>
                    </a:p>
                  </a:txBody>
                  <a:tcPr marL="5813" marR="5813" marT="58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it-IT" sz="800" b="0" i="0" u="none" strike="noStrike">
                          <a:solidFill>
                            <a:srgbClr val="000000"/>
                          </a:solidFill>
                          <a:effectLst/>
                          <a:latin typeface="Times New Roman" panose="02020603050405020304" pitchFamily="18" charset="0"/>
                        </a:rPr>
                        <a:t>e: stella con righe di emissione</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800" b="0" i="0" u="none" strike="noStrike">
                          <a:solidFill>
                            <a:srgbClr val="000000"/>
                          </a:solidFill>
                          <a:effectLst/>
                          <a:latin typeface="Times New Roman" panose="02020603050405020304" pitchFamily="18" charset="0"/>
                        </a:rPr>
                        <a:t>m: presenza di righe rappresentanti metalli</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800" b="0" i="0" u="none" strike="noStrike">
                          <a:solidFill>
                            <a:srgbClr val="000000"/>
                          </a:solidFill>
                          <a:effectLst/>
                          <a:latin typeface="Times New Roman" panose="02020603050405020304" pitchFamily="18" charset="0"/>
                        </a:rPr>
                        <a:t>p: spettro peculiare</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800" b="0" i="0" u="none" strike="noStrike">
                          <a:solidFill>
                            <a:srgbClr val="000000"/>
                          </a:solidFill>
                          <a:effectLst/>
                          <a:latin typeface="Times New Roman" panose="02020603050405020304" pitchFamily="18" charset="0"/>
                        </a:rPr>
                        <a:t>v: spettro variabile</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800" b="0" i="0" u="none" strike="noStrike">
                          <a:solidFill>
                            <a:srgbClr val="000000"/>
                          </a:solidFill>
                          <a:effectLst/>
                          <a:latin typeface="Times New Roman" panose="02020603050405020304" pitchFamily="18" charset="0"/>
                        </a:rPr>
                        <a:t>q: presenza di </a:t>
                      </a:r>
                      <a:r>
                        <a:rPr lang="it-IT" sz="800" b="0" i="0" u="sng" strike="noStrike">
                          <a:solidFill>
                            <a:srgbClr val="000000"/>
                          </a:solidFill>
                          <a:effectLst/>
                          <a:latin typeface="Times New Roman" panose="02020603050405020304" pitchFamily="18" charset="0"/>
                        </a:rPr>
                        <a:t>redshift </a:t>
                      </a:r>
                      <a:r>
                        <a:rPr lang="it-IT" sz="800" b="0" i="0" u="none" strike="noStrike">
                          <a:solidFill>
                            <a:srgbClr val="000000"/>
                          </a:solidFill>
                          <a:effectLst/>
                          <a:latin typeface="Times New Roman" panose="02020603050405020304" pitchFamily="18" charset="0"/>
                        </a:rPr>
                        <a:t> o blueshift</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800" b="0" i="0" u="none" strike="noStrike" dirty="0">
                          <a:solidFill>
                            <a:srgbClr val="000000"/>
                          </a:solidFill>
                          <a:effectLst/>
                          <a:latin typeface="Times New Roman" panose="02020603050405020304" pitchFamily="18" charset="0"/>
                        </a:rPr>
                        <a:t> </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800" b="0" i="0" u="none" strike="noStrike">
                          <a:solidFill>
                            <a:srgbClr val="000000"/>
                          </a:solidFill>
                          <a:effectLst/>
                          <a:latin typeface="Times New Roman" panose="02020603050405020304" pitchFamily="18" charset="0"/>
                        </a:rPr>
                        <a:t> </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800" b="0" i="0" u="none" strike="noStrike">
                          <a:solidFill>
                            <a:srgbClr val="000000"/>
                          </a:solidFill>
                          <a:effectLst/>
                          <a:latin typeface="Times New Roman" panose="02020603050405020304" pitchFamily="18" charset="0"/>
                        </a:rPr>
                        <a:t> </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800" b="0" i="0" u="none" strike="noStrike">
                          <a:solidFill>
                            <a:srgbClr val="000000"/>
                          </a:solidFill>
                          <a:effectLst/>
                          <a:latin typeface="Times New Roman" panose="02020603050405020304" pitchFamily="18" charset="0"/>
                        </a:rPr>
                        <a:t> </a:t>
                      </a:r>
                    </a:p>
                  </a:txBody>
                  <a:tcPr marL="5813" marR="5813" marT="5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fontAlgn="ctr"/>
                      <a:r>
                        <a:rPr lang="it-IT" sz="800" b="0" i="0" u="none" strike="noStrike" dirty="0">
                          <a:solidFill>
                            <a:srgbClr val="000000"/>
                          </a:solidFill>
                          <a:effectLst/>
                          <a:latin typeface="Times New Roman" panose="02020603050405020304" pitchFamily="18" charset="0"/>
                        </a:rPr>
                        <a:t> </a:t>
                      </a:r>
                    </a:p>
                  </a:txBody>
                  <a:tcPr marL="5813" marR="5813" marT="581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10003"/>
                  </a:ext>
                </a:extLst>
              </a:tr>
            </a:tbl>
          </a:graphicData>
        </a:graphic>
      </p:graphicFrame>
      <p:sp>
        <p:nvSpPr>
          <p:cNvPr id="11" name="CasellaDiTesto 10"/>
          <p:cNvSpPr txBox="1"/>
          <p:nvPr/>
        </p:nvSpPr>
        <p:spPr>
          <a:xfrm>
            <a:off x="2627784" y="714179"/>
            <a:ext cx="3291724" cy="338554"/>
          </a:xfrm>
          <a:prstGeom prst="rect">
            <a:avLst/>
          </a:prstGeom>
          <a:noFill/>
          <a:ln>
            <a:no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600" dirty="0" err="1">
                <a:solidFill>
                  <a:schemeClr val="accent4">
                    <a:lumMod val="75000"/>
                  </a:schemeClr>
                </a:solidFill>
              </a:rPr>
              <a:t>Sottoclassificazione</a:t>
            </a:r>
            <a:endParaRPr lang="it-IT" sz="1600" dirty="0"/>
          </a:p>
        </p:txBody>
      </p:sp>
      <p:sp>
        <p:nvSpPr>
          <p:cNvPr id="12" name="CasellaDiTesto 11"/>
          <p:cNvSpPr txBox="1"/>
          <p:nvPr/>
        </p:nvSpPr>
        <p:spPr>
          <a:xfrm>
            <a:off x="323528" y="3438411"/>
            <a:ext cx="2376264" cy="892552"/>
          </a:xfrm>
          <a:prstGeom prst="rect">
            <a:avLst/>
          </a:prstGeom>
          <a:noFill/>
          <a:ln>
            <a:no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2000" dirty="0">
                <a:solidFill>
                  <a:schemeClr val="accent4">
                    <a:lumMod val="75000"/>
                  </a:schemeClr>
                </a:solidFill>
              </a:rPr>
              <a:t>Esempio: </a:t>
            </a:r>
            <a:r>
              <a:rPr lang="it-IT" sz="2000" dirty="0">
                <a:solidFill>
                  <a:schemeClr val="accent1">
                    <a:lumMod val="75000"/>
                  </a:schemeClr>
                </a:solidFill>
              </a:rPr>
              <a:t>Sole</a:t>
            </a:r>
          </a:p>
          <a:p>
            <a:pPr algn="ctr"/>
            <a:endParaRPr lang="it-IT" sz="1600" dirty="0">
              <a:solidFill>
                <a:schemeClr val="accent1">
                  <a:lumMod val="75000"/>
                </a:schemeClr>
              </a:solidFill>
            </a:endParaRPr>
          </a:p>
          <a:p>
            <a:pPr algn="ctr"/>
            <a:r>
              <a:rPr lang="it-IT" sz="1600" dirty="0">
                <a:solidFill>
                  <a:schemeClr val="accent1">
                    <a:lumMod val="75000"/>
                  </a:schemeClr>
                </a:solidFill>
              </a:rPr>
              <a:t>      Classificazione: G2V</a:t>
            </a:r>
          </a:p>
        </p:txBody>
      </p:sp>
      <p:sp>
        <p:nvSpPr>
          <p:cNvPr id="13" name="Freccia a destra 12"/>
          <p:cNvSpPr/>
          <p:nvPr/>
        </p:nvSpPr>
        <p:spPr>
          <a:xfrm>
            <a:off x="2843808" y="4028403"/>
            <a:ext cx="360040" cy="297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3430145" y="3727346"/>
            <a:ext cx="1435857" cy="830997"/>
          </a:xfrm>
          <a:prstGeom prst="rect">
            <a:avLst/>
          </a:prstGeom>
          <a:noFill/>
          <a:ln w="28575">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1">
                    <a:lumMod val="75000"/>
                  </a:schemeClr>
                </a:solidFill>
              </a:rPr>
              <a:t>Classe: G</a:t>
            </a:r>
          </a:p>
          <a:p>
            <a:r>
              <a:rPr lang="it-IT" sz="1600" dirty="0">
                <a:solidFill>
                  <a:schemeClr val="accent1">
                    <a:lumMod val="75000"/>
                  </a:schemeClr>
                </a:solidFill>
              </a:rPr>
              <a:t>Sottoclasse: 2</a:t>
            </a:r>
          </a:p>
          <a:p>
            <a:r>
              <a:rPr lang="it-IT" sz="1600" dirty="0">
                <a:solidFill>
                  <a:schemeClr val="accent1">
                    <a:lumMod val="75000"/>
                  </a:schemeClr>
                </a:solidFill>
              </a:rPr>
              <a:t>Luminosità: V</a:t>
            </a:r>
          </a:p>
        </p:txBody>
      </p:sp>
      <p:sp>
        <p:nvSpPr>
          <p:cNvPr id="15" name="Rettangolo 14"/>
          <p:cNvSpPr/>
          <p:nvPr/>
        </p:nvSpPr>
        <p:spPr>
          <a:xfrm>
            <a:off x="3744378" y="3766113"/>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3754652" y="3775561"/>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3749515" y="3772868"/>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5092299" y="3910082"/>
            <a:ext cx="3485947" cy="307777"/>
          </a:xfrm>
          <a:prstGeom prst="rect">
            <a:avLst/>
          </a:prstGeom>
          <a:noFill/>
          <a:ln>
            <a:solidFill>
              <a:schemeClr val="tx1"/>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400" dirty="0">
                <a:solidFill>
                  <a:schemeClr val="accent1">
                    <a:lumMod val="75000"/>
                  </a:schemeClr>
                </a:solidFill>
              </a:rPr>
              <a:t>Nana, di media temperatura di colore giallo</a:t>
            </a:r>
          </a:p>
        </p:txBody>
      </p:sp>
      <p:sp>
        <p:nvSpPr>
          <p:cNvPr id="2" name="CasellaDiTesto 1">
            <a:hlinkClick r:id="rId3" action="ppaction://hlinksldjump"/>
          </p:cNvPr>
          <p:cNvSpPr txBox="1"/>
          <p:nvPr/>
        </p:nvSpPr>
        <p:spPr>
          <a:xfrm>
            <a:off x="8360921" y="4742153"/>
            <a:ext cx="540060" cy="369332"/>
          </a:xfrm>
          <a:prstGeom prst="rect">
            <a:avLst/>
          </a:prstGeom>
          <a:noFill/>
        </p:spPr>
        <p:txBody>
          <a:bodyPr wrap="square" rtlCol="0">
            <a:spAutoFit/>
          </a:bodyPr>
          <a:lstStyle/>
          <a:p>
            <a:pPr algn="ctr"/>
            <a:r>
              <a:rPr lang="it-IT" i="1" dirty="0">
                <a:solidFill>
                  <a:schemeClr val="accent1">
                    <a:lumMod val="75000"/>
                  </a:schemeClr>
                </a:solidFill>
              </a:rPr>
              <a:t>HR</a:t>
            </a:r>
          </a:p>
        </p:txBody>
      </p:sp>
    </p:spTree>
    <p:extLst>
      <p:ext uri="{BB962C8B-B14F-4D97-AF65-F5344CB8AC3E}">
        <p14:creationId xmlns:p14="http://schemas.microsoft.com/office/powerpoint/2010/main" val="25388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42" presetClass="path" presetSubtype="0" accel="50000" decel="50000" fill="hold" grpId="0" nodeType="withEffect">
                                  <p:stCondLst>
                                    <p:cond delay="750"/>
                                  </p:stCondLst>
                                  <p:childTnLst>
                                    <p:animMotion origin="layout" path="M 5E-6 4.44444E-6 L 0.06268 -0.33365 " pathEditMode="relative" rAng="0" ptsTypes="AA">
                                      <p:cBhvr>
                                        <p:cTn id="32" dur="2000" fill="hold"/>
                                        <p:tgtEl>
                                          <p:spTgt spid="17"/>
                                        </p:tgtEl>
                                        <p:attrNameLst>
                                          <p:attrName>ppt_x</p:attrName>
                                          <p:attrName>ppt_y</p:attrName>
                                        </p:attrNameLst>
                                      </p:cBhvr>
                                      <p:rCtr x="3125" y="-16698"/>
                                    </p:animMotion>
                                  </p:childTnLst>
                                </p:cTn>
                              </p:par>
                              <p:par>
                                <p:cTn id="33" presetID="42" presetClass="path" presetSubtype="0" accel="50000" decel="50000" fill="hold" grpId="0" nodeType="withEffect">
                                  <p:stCondLst>
                                    <p:cond delay="0"/>
                                  </p:stCondLst>
                                  <p:childTnLst>
                                    <p:animMotion origin="layout" path="M -5.55556E-7 -2.34568E-6 L 0.06667 -0.52808 " pathEditMode="relative" rAng="0" ptsTypes="AA">
                                      <p:cBhvr>
                                        <p:cTn id="34" dur="2000" fill="hold"/>
                                        <p:tgtEl>
                                          <p:spTgt spid="15"/>
                                        </p:tgtEl>
                                        <p:attrNameLst>
                                          <p:attrName>ppt_x</p:attrName>
                                          <p:attrName>ppt_y</p:attrName>
                                        </p:attrNameLst>
                                      </p:cBhvr>
                                      <p:rCtr x="3333" y="-26420"/>
                                    </p:animMotion>
                                  </p:childTnLst>
                                </p:cTn>
                              </p:par>
                              <p:par>
                                <p:cTn id="35" presetID="42" presetClass="path" presetSubtype="0" accel="50000" decel="50000" fill="hold" grpId="0" nodeType="withEffect">
                                  <p:stCondLst>
                                    <p:cond delay="0"/>
                                  </p:stCondLst>
                                  <p:childTnLst>
                                    <p:animMotion origin="layout" path="M 4.16667E-6 -4.19753E-6 L -0.09271 -0.42901 " pathEditMode="relative" rAng="0" ptsTypes="AA">
                                      <p:cBhvr>
                                        <p:cTn id="36" dur="2000" fill="hold"/>
                                        <p:tgtEl>
                                          <p:spTgt spid="16"/>
                                        </p:tgtEl>
                                        <p:attrNameLst>
                                          <p:attrName>ppt_x</p:attrName>
                                          <p:attrName>ppt_y</p:attrName>
                                        </p:attrNameLst>
                                      </p:cBhvr>
                                      <p:rCtr x="-4635" y="-21451"/>
                                    </p:animMotion>
                                  </p:childTnLst>
                                </p:cTn>
                              </p:par>
                              <p:par>
                                <p:cTn id="37" presetID="42" presetClass="entr" presetSubtype="0" fill="hold" grpId="0" nodeType="withEffect">
                                  <p:stCondLst>
                                    <p:cond delay="50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5" grpId="1" animBg="1"/>
      <p:bldP spid="16" grpId="0" animBg="1"/>
      <p:bldP spid="16" grpId="1" animBg="1"/>
      <p:bldP spid="17" grpId="0" animBg="1"/>
      <p:bldP spid="17" grpId="1"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Equazione di </a:t>
            </a:r>
            <a:r>
              <a:rPr lang="it-IT" sz="2400" b="1" i="1" dirty="0" err="1">
                <a:solidFill>
                  <a:srgbClr val="C00000"/>
                </a:solidFill>
              </a:rPr>
              <a:t>Planck</a:t>
            </a:r>
            <a:endParaRPr lang="it-IT" sz="2400" b="1" i="1" dirty="0">
              <a:solidFill>
                <a:srgbClr val="C00000"/>
              </a:solidFill>
            </a:endParaRP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grpSp>
        <p:nvGrpSpPr>
          <p:cNvPr id="6" name="Gruppo 5"/>
          <p:cNvGrpSpPr/>
          <p:nvPr/>
        </p:nvGrpSpPr>
        <p:grpSpPr>
          <a:xfrm>
            <a:off x="6660232" y="987354"/>
            <a:ext cx="2163756" cy="2186067"/>
            <a:chOff x="6660232" y="987354"/>
            <a:chExt cx="2163756" cy="2186067"/>
          </a:xfrm>
        </p:grpSpPr>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6184" y="987574"/>
              <a:ext cx="1331853" cy="1795253"/>
            </a:xfrm>
            <a:prstGeom prst="rect">
              <a:avLst/>
            </a:prstGeom>
          </p:spPr>
        </p:pic>
        <p:sp>
          <p:nvSpPr>
            <p:cNvPr id="10" name="CasellaDiTesto 9"/>
            <p:cNvSpPr txBox="1"/>
            <p:nvPr/>
          </p:nvSpPr>
          <p:spPr>
            <a:xfrm>
              <a:off x="6660232" y="2757923"/>
              <a:ext cx="2163756" cy="415498"/>
            </a:xfrm>
            <a:prstGeom prst="rect">
              <a:avLst/>
            </a:prstGeom>
            <a:noFill/>
          </p:spPr>
          <p:txBody>
            <a:bodyPr wrap="square" rtlCol="0">
              <a:spAutoFit/>
            </a:bodyPr>
            <a:lstStyle/>
            <a:p>
              <a:pPr algn="ctr"/>
              <a:r>
                <a:rPr lang="it-IT" sz="1050" dirty="0" err="1"/>
                <a:t>Max</a:t>
              </a:r>
              <a:r>
                <a:rPr lang="it-IT" sz="1050" dirty="0"/>
                <a:t> Karl Ernst Ludwig </a:t>
              </a:r>
              <a:r>
                <a:rPr lang="it-IT" sz="1050" dirty="0" err="1"/>
                <a:t>Planck</a:t>
              </a:r>
              <a:endParaRPr lang="it-IT" sz="1050" dirty="0"/>
            </a:p>
            <a:p>
              <a:pPr algn="ctr"/>
              <a:r>
                <a:rPr lang="it-IT" sz="1050" dirty="0"/>
                <a:t>(23/04/1858 – 04/10/1947)</a:t>
              </a:r>
            </a:p>
          </p:txBody>
        </p:sp>
        <p:pic>
          <p:nvPicPr>
            <p:cNvPr id="11" name="Immagine 10"/>
            <p:cNvPicPr>
              <a:picLocks noChangeAspect="1"/>
            </p:cNvPicPr>
            <p:nvPr/>
          </p:nvPicPr>
          <p:blipFill>
            <a:blip r:embed="rId5"/>
            <a:stretch>
              <a:fillRect/>
            </a:stretch>
          </p:blipFill>
          <p:spPr>
            <a:xfrm>
              <a:off x="8047997" y="987354"/>
              <a:ext cx="360040" cy="218809"/>
            </a:xfrm>
            <a:prstGeom prst="rect">
              <a:avLst/>
            </a:prstGeom>
          </p:spPr>
        </p:pic>
      </p:grpSp>
      <p:pic>
        <p:nvPicPr>
          <p:cNvPr id="3" name="Immagine 2">
            <a:extLst>
              <a:ext uri="{FF2B5EF4-FFF2-40B4-BE49-F238E27FC236}">
                <a16:creationId xmlns:a16="http://schemas.microsoft.com/office/drawing/2014/main" id="{D456F66A-BF82-866C-DD61-29E209723132}"/>
              </a:ext>
            </a:extLst>
          </p:cNvPr>
          <p:cNvPicPr>
            <a:picLocks noChangeAspect="1"/>
          </p:cNvPicPr>
          <p:nvPr/>
        </p:nvPicPr>
        <p:blipFill>
          <a:blip r:embed="rId6"/>
          <a:stretch>
            <a:fillRect/>
          </a:stretch>
        </p:blipFill>
        <p:spPr>
          <a:xfrm>
            <a:off x="7075272" y="2471420"/>
            <a:ext cx="312834" cy="315456"/>
          </a:xfrm>
          <a:prstGeom prst="rect">
            <a:avLst/>
          </a:prstGeom>
        </p:spPr>
      </p:pic>
      <p:sp>
        <p:nvSpPr>
          <p:cNvPr id="4" name="CasellaDiTesto 3">
            <a:extLst>
              <a:ext uri="{FF2B5EF4-FFF2-40B4-BE49-F238E27FC236}">
                <a16:creationId xmlns:a16="http://schemas.microsoft.com/office/drawing/2014/main" id="{F50D221B-4B5C-115A-D082-B7B02443353D}"/>
              </a:ext>
            </a:extLst>
          </p:cNvPr>
          <p:cNvSpPr txBox="1"/>
          <p:nvPr/>
        </p:nvSpPr>
        <p:spPr>
          <a:xfrm>
            <a:off x="6786201" y="3350323"/>
            <a:ext cx="2357799" cy="1384995"/>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solidFill>
                  <a:schemeClr val="accent4">
                    <a:lumMod val="75000"/>
                  </a:schemeClr>
                </a:solidFill>
              </a:rPr>
              <a:t>Corpo nero</a:t>
            </a:r>
            <a:r>
              <a:rPr lang="it-IT" sz="1400" dirty="0"/>
              <a:t>: oggetto teorico che assorbe ogni radiazione incidente, senza rifletterla e che non emette  radiazione propria ma solo in base alla sua temperatura.</a:t>
            </a:r>
          </a:p>
        </p:txBody>
      </p:sp>
      <p:pic>
        <p:nvPicPr>
          <p:cNvPr id="13" name="Immagine 12">
            <a:extLst>
              <a:ext uri="{FF2B5EF4-FFF2-40B4-BE49-F238E27FC236}">
                <a16:creationId xmlns:a16="http://schemas.microsoft.com/office/drawing/2014/main" id="{422B5CF7-7C5F-8356-D090-7A29837A4C2D}"/>
              </a:ext>
            </a:extLst>
          </p:cNvPr>
          <p:cNvPicPr>
            <a:picLocks noChangeAspect="1"/>
          </p:cNvPicPr>
          <p:nvPr/>
        </p:nvPicPr>
        <p:blipFill>
          <a:blip r:embed="rId7"/>
          <a:stretch>
            <a:fillRect/>
          </a:stretch>
        </p:blipFill>
        <p:spPr>
          <a:xfrm>
            <a:off x="395536" y="624570"/>
            <a:ext cx="5974714" cy="4341429"/>
          </a:xfrm>
          <a:prstGeom prst="rect">
            <a:avLst/>
          </a:prstGeom>
        </p:spPr>
      </p:pic>
    </p:spTree>
    <p:extLst>
      <p:ext uri="{BB962C8B-B14F-4D97-AF65-F5344CB8AC3E}">
        <p14:creationId xmlns:p14="http://schemas.microsoft.com/office/powerpoint/2010/main" val="692926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Occhio Umano</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4" name="CasellaDiTesto 3">
            <a:extLst>
              <a:ext uri="{FF2B5EF4-FFF2-40B4-BE49-F238E27FC236}">
                <a16:creationId xmlns:a16="http://schemas.microsoft.com/office/drawing/2014/main" id="{F50D221B-4B5C-115A-D082-B7B02443353D}"/>
              </a:ext>
            </a:extLst>
          </p:cNvPr>
          <p:cNvSpPr txBox="1"/>
          <p:nvPr/>
        </p:nvSpPr>
        <p:spPr>
          <a:xfrm>
            <a:off x="4616072" y="654999"/>
            <a:ext cx="4060384" cy="1169551"/>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400" dirty="0">
                <a:solidFill>
                  <a:schemeClr val="accent4">
                    <a:lumMod val="75000"/>
                  </a:schemeClr>
                </a:solidFill>
              </a:rPr>
              <a:t>Occhio umano</a:t>
            </a:r>
            <a:r>
              <a:rPr lang="it-IT" sz="1400" dirty="0"/>
              <a:t>: riceve la luce attraverso delle cellule della retina, chiamate “coni”, che percepiscono i fotoni inviati dalle stelle come segnali elettrici. I “coni” hanno il picco nei tre colori fondamentali: rosso, verde e blu.</a:t>
            </a:r>
          </a:p>
        </p:txBody>
      </p:sp>
      <p:pic>
        <p:nvPicPr>
          <p:cNvPr id="12" name="Immagine 11">
            <a:extLst>
              <a:ext uri="{FF2B5EF4-FFF2-40B4-BE49-F238E27FC236}">
                <a16:creationId xmlns:a16="http://schemas.microsoft.com/office/drawing/2014/main" id="{BE7962B2-C79F-EAB2-0CE6-65FE60FF1B75}"/>
              </a:ext>
            </a:extLst>
          </p:cNvPr>
          <p:cNvPicPr>
            <a:picLocks noChangeAspect="1"/>
          </p:cNvPicPr>
          <p:nvPr/>
        </p:nvPicPr>
        <p:blipFill>
          <a:blip r:embed="rId4"/>
          <a:stretch>
            <a:fillRect/>
          </a:stretch>
        </p:blipFill>
        <p:spPr>
          <a:xfrm>
            <a:off x="354947" y="642638"/>
            <a:ext cx="4165383" cy="2931789"/>
          </a:xfrm>
          <a:prstGeom prst="rect">
            <a:avLst/>
          </a:prstGeom>
          <a:ln w="3175">
            <a:solidFill>
              <a:schemeClr val="tx1"/>
            </a:solidFill>
          </a:ln>
        </p:spPr>
      </p:pic>
      <p:sp>
        <p:nvSpPr>
          <p:cNvPr id="14" name="CasellaDiTesto 13">
            <a:extLst>
              <a:ext uri="{FF2B5EF4-FFF2-40B4-BE49-F238E27FC236}">
                <a16:creationId xmlns:a16="http://schemas.microsoft.com/office/drawing/2014/main" id="{88AB1E25-503E-72C5-1C73-F5D06BFF5B75}"/>
              </a:ext>
            </a:extLst>
          </p:cNvPr>
          <p:cNvSpPr txBox="1"/>
          <p:nvPr/>
        </p:nvSpPr>
        <p:spPr>
          <a:xfrm>
            <a:off x="4623672" y="2257564"/>
            <a:ext cx="4060384" cy="52322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400" dirty="0"/>
              <a:t>La risposta relativa al verde non è isolata, ma raccoglie anche il contributo del blu e del rosso</a:t>
            </a:r>
          </a:p>
        </p:txBody>
      </p:sp>
      <p:sp>
        <p:nvSpPr>
          <p:cNvPr id="15" name="CasellaDiTesto 14">
            <a:extLst>
              <a:ext uri="{FF2B5EF4-FFF2-40B4-BE49-F238E27FC236}">
                <a16:creationId xmlns:a16="http://schemas.microsoft.com/office/drawing/2014/main" id="{C218F98A-4928-CEE4-8090-C7793CE5919C}"/>
              </a:ext>
            </a:extLst>
          </p:cNvPr>
          <p:cNvSpPr txBox="1"/>
          <p:nvPr/>
        </p:nvSpPr>
        <p:spPr>
          <a:xfrm>
            <a:off x="4593949" y="3368205"/>
            <a:ext cx="4060384" cy="30777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400" dirty="0"/>
              <a:t>Il colore della stella appare bianco</a:t>
            </a:r>
          </a:p>
        </p:txBody>
      </p:sp>
      <p:sp>
        <p:nvSpPr>
          <p:cNvPr id="16" name="Freccia in giù 15">
            <a:extLst>
              <a:ext uri="{FF2B5EF4-FFF2-40B4-BE49-F238E27FC236}">
                <a16:creationId xmlns:a16="http://schemas.microsoft.com/office/drawing/2014/main" id="{B055A627-B744-6B00-DC7E-95DAFD98D706}"/>
              </a:ext>
            </a:extLst>
          </p:cNvPr>
          <p:cNvSpPr/>
          <p:nvPr/>
        </p:nvSpPr>
        <p:spPr>
          <a:xfrm>
            <a:off x="6286224" y="1834763"/>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in giù 16">
            <a:extLst>
              <a:ext uri="{FF2B5EF4-FFF2-40B4-BE49-F238E27FC236}">
                <a16:creationId xmlns:a16="http://schemas.microsoft.com/office/drawing/2014/main" id="{6D5358C7-5BB9-8CF1-9137-89C7CB255EC5}"/>
              </a:ext>
            </a:extLst>
          </p:cNvPr>
          <p:cNvSpPr/>
          <p:nvPr/>
        </p:nvSpPr>
        <p:spPr>
          <a:xfrm>
            <a:off x="6286224" y="2824386"/>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67719994-EEFE-A2EE-65F9-7BCED25F25C6}"/>
              </a:ext>
            </a:extLst>
          </p:cNvPr>
          <p:cNvSpPr txBox="1"/>
          <p:nvPr/>
        </p:nvSpPr>
        <p:spPr>
          <a:xfrm>
            <a:off x="609571" y="4403308"/>
            <a:ext cx="8064896" cy="369332"/>
          </a:xfrm>
          <a:prstGeom prst="rect">
            <a:avLst/>
          </a:prstGeom>
          <a:solidFill>
            <a:srgbClr val="92D050"/>
          </a:solid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i="1" dirty="0">
                <a:solidFill>
                  <a:srgbClr val="FF0000"/>
                </a:solidFill>
              </a:rPr>
              <a:t>Il problema deriva dalla luce emessa dalla fonte luminosa e non da quella riflessa</a:t>
            </a:r>
          </a:p>
        </p:txBody>
      </p:sp>
    </p:spTree>
    <p:extLst>
      <p:ext uri="{BB962C8B-B14F-4D97-AF65-F5344CB8AC3E}">
        <p14:creationId xmlns:p14="http://schemas.microsoft.com/office/powerpoint/2010/main" val="11646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6"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Equazione di Planck</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pic>
        <p:nvPicPr>
          <p:cNvPr id="3" name="Immagine 2"/>
          <p:cNvPicPr>
            <a:picLocks noChangeAspect="1"/>
          </p:cNvPicPr>
          <p:nvPr/>
        </p:nvPicPr>
        <p:blipFill rotWithShape="1">
          <a:blip r:embed="rId3"/>
          <a:srcRect r="1176"/>
          <a:stretch/>
        </p:blipFill>
        <p:spPr>
          <a:xfrm>
            <a:off x="55000" y="1188493"/>
            <a:ext cx="8987161" cy="2751409"/>
          </a:xfrm>
          <a:prstGeom prst="rect">
            <a:avLst/>
          </a:prstGeom>
        </p:spPr>
      </p:pic>
      <p:sp>
        <p:nvSpPr>
          <p:cNvPr id="2" name="Ovale 1"/>
          <p:cNvSpPr/>
          <p:nvPr/>
        </p:nvSpPr>
        <p:spPr>
          <a:xfrm>
            <a:off x="0" y="2100338"/>
            <a:ext cx="77258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9244" y="3579862"/>
            <a:ext cx="77258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8299639" y="2100338"/>
            <a:ext cx="77258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8299639" y="3600544"/>
            <a:ext cx="77258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4162288" y="2100338"/>
            <a:ext cx="77258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4139410" y="3579862"/>
            <a:ext cx="77258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2050242" y="3576662"/>
            <a:ext cx="77258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2050242" y="2097138"/>
            <a:ext cx="77258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7765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3" grpId="0" animBg="1"/>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93861"/>
            <a:ext cx="8496944" cy="461665"/>
          </a:xfrm>
          <a:prstGeom prst="rect">
            <a:avLst/>
          </a:prstGeom>
          <a:noFill/>
        </p:spPr>
        <p:txBody>
          <a:bodyPr wrap="square" rtlCol="0">
            <a:spAutoFit/>
          </a:bodyPr>
          <a:lstStyle/>
          <a:p>
            <a:r>
              <a:rPr lang="it-IT" sz="2400" b="1" i="1" dirty="0">
                <a:solidFill>
                  <a:srgbClr val="C00000"/>
                </a:solidFill>
              </a:rPr>
              <a:t>Classificazione di stelle</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13" name="Freccia a destra 12"/>
          <p:cNvSpPr/>
          <p:nvPr/>
        </p:nvSpPr>
        <p:spPr>
          <a:xfrm>
            <a:off x="2843808" y="4028403"/>
            <a:ext cx="360040" cy="297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 name="Gruppo 5"/>
          <p:cNvGrpSpPr/>
          <p:nvPr/>
        </p:nvGrpSpPr>
        <p:grpSpPr>
          <a:xfrm>
            <a:off x="1878522" y="546322"/>
            <a:ext cx="5343975" cy="4586313"/>
            <a:chOff x="1864008" y="524550"/>
            <a:chExt cx="5343975" cy="4586313"/>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008" y="574863"/>
              <a:ext cx="5343975" cy="4536000"/>
            </a:xfrm>
            <a:prstGeom prst="rect">
              <a:avLst/>
            </a:prstGeom>
          </p:spPr>
        </p:pic>
        <p:sp>
          <p:nvSpPr>
            <p:cNvPr id="4" name="CasellaDiTesto 3"/>
            <p:cNvSpPr txBox="1"/>
            <p:nvPr/>
          </p:nvSpPr>
          <p:spPr>
            <a:xfrm>
              <a:off x="2195736" y="536190"/>
              <a:ext cx="792088" cy="584775"/>
            </a:xfrm>
            <a:prstGeom prst="rect">
              <a:avLst/>
            </a:prstGeom>
            <a:noFill/>
          </p:spPr>
          <p:txBody>
            <a:bodyPr wrap="square" rtlCol="0">
              <a:spAutoFit/>
            </a:bodyPr>
            <a:lstStyle/>
            <a:p>
              <a:r>
                <a:rPr lang="it-IT" sz="800" dirty="0">
                  <a:solidFill>
                    <a:schemeClr val="accent4">
                      <a:lumMod val="75000"/>
                    </a:schemeClr>
                  </a:solidFill>
                </a:rPr>
                <a:t>L=22,4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.=-1,46</a:t>
              </a:r>
            </a:p>
            <a:p>
              <a:r>
                <a:rPr lang="it-IT" sz="800" dirty="0" err="1">
                  <a:solidFill>
                    <a:schemeClr val="accent4">
                      <a:lumMod val="75000"/>
                    </a:schemeClr>
                  </a:solidFill>
                </a:rPr>
                <a:t>M.Ass</a:t>
              </a:r>
              <a:r>
                <a:rPr lang="it-IT" sz="800" dirty="0">
                  <a:solidFill>
                    <a:schemeClr val="accent4">
                      <a:lumMod val="75000"/>
                    </a:schemeClr>
                  </a:solidFill>
                </a:rPr>
                <a:t>.=1,4</a:t>
              </a:r>
            </a:p>
            <a:p>
              <a:r>
                <a:rPr lang="it-IT" sz="800" dirty="0">
                  <a:solidFill>
                    <a:schemeClr val="accent4">
                      <a:lumMod val="75000"/>
                    </a:schemeClr>
                  </a:solidFill>
                </a:rPr>
                <a:t>HD=A1V</a:t>
              </a:r>
            </a:p>
          </p:txBody>
        </p:sp>
        <p:sp>
          <p:nvSpPr>
            <p:cNvPr id="19" name="CasellaDiTesto 18"/>
            <p:cNvSpPr txBox="1"/>
            <p:nvPr/>
          </p:nvSpPr>
          <p:spPr>
            <a:xfrm>
              <a:off x="3216807" y="528442"/>
              <a:ext cx="792088" cy="584775"/>
            </a:xfrm>
            <a:prstGeom prst="rect">
              <a:avLst/>
            </a:prstGeom>
            <a:noFill/>
          </p:spPr>
          <p:txBody>
            <a:bodyPr wrap="square" rtlCol="0">
              <a:spAutoFit/>
            </a:bodyPr>
            <a:lstStyle/>
            <a:p>
              <a:r>
                <a:rPr lang="it-IT" sz="800" dirty="0">
                  <a:solidFill>
                    <a:schemeClr val="accent4">
                      <a:lumMod val="75000"/>
                    </a:schemeClr>
                  </a:solidFill>
                </a:rPr>
                <a:t>L=20000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.=-0,74</a:t>
              </a:r>
            </a:p>
            <a:p>
              <a:r>
                <a:rPr lang="it-IT" sz="800" dirty="0" err="1">
                  <a:solidFill>
                    <a:schemeClr val="accent4">
                      <a:lumMod val="75000"/>
                    </a:schemeClr>
                  </a:solidFill>
                </a:rPr>
                <a:t>M.Ass</a:t>
              </a:r>
              <a:r>
                <a:rPr lang="it-IT" sz="800" dirty="0">
                  <a:solidFill>
                    <a:schemeClr val="accent4">
                      <a:lumMod val="75000"/>
                    </a:schemeClr>
                  </a:solidFill>
                </a:rPr>
                <a:t>.=-5,53</a:t>
              </a:r>
            </a:p>
            <a:p>
              <a:r>
                <a:rPr lang="it-IT" sz="800" dirty="0">
                  <a:solidFill>
                    <a:schemeClr val="accent4">
                      <a:lumMod val="75000"/>
                    </a:schemeClr>
                  </a:solidFill>
                </a:rPr>
                <a:t>HD=F0II</a:t>
              </a:r>
            </a:p>
          </p:txBody>
        </p:sp>
        <p:sp>
          <p:nvSpPr>
            <p:cNvPr id="20" name="CasellaDiTesto 19"/>
            <p:cNvSpPr txBox="1"/>
            <p:nvPr/>
          </p:nvSpPr>
          <p:spPr>
            <a:xfrm>
              <a:off x="5298559" y="524550"/>
              <a:ext cx="792088" cy="584775"/>
            </a:xfrm>
            <a:prstGeom prst="rect">
              <a:avLst/>
            </a:prstGeom>
            <a:noFill/>
          </p:spPr>
          <p:txBody>
            <a:bodyPr wrap="square" rtlCol="0">
              <a:spAutoFit/>
            </a:bodyPr>
            <a:lstStyle/>
            <a:p>
              <a:r>
                <a:rPr lang="it-IT" sz="800" dirty="0">
                  <a:solidFill>
                    <a:schemeClr val="accent4">
                      <a:lumMod val="75000"/>
                    </a:schemeClr>
                  </a:solidFill>
                </a:rPr>
                <a:t>L=126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.=-0,05</a:t>
              </a:r>
            </a:p>
            <a:p>
              <a:r>
                <a:rPr lang="it-IT" sz="800" dirty="0" err="1">
                  <a:solidFill>
                    <a:schemeClr val="accent4">
                      <a:lumMod val="75000"/>
                    </a:schemeClr>
                  </a:solidFill>
                </a:rPr>
                <a:t>M.Ass</a:t>
              </a:r>
              <a:r>
                <a:rPr lang="it-IT" sz="800" dirty="0">
                  <a:solidFill>
                    <a:schemeClr val="accent4">
                      <a:lumMod val="75000"/>
                    </a:schemeClr>
                  </a:solidFill>
                </a:rPr>
                <a:t>.=-0,38</a:t>
              </a:r>
            </a:p>
            <a:p>
              <a:r>
                <a:rPr lang="it-IT" sz="800" dirty="0">
                  <a:solidFill>
                    <a:schemeClr val="accent4">
                      <a:lumMod val="75000"/>
                    </a:schemeClr>
                  </a:solidFill>
                </a:rPr>
                <a:t>HD=K1III</a:t>
              </a:r>
            </a:p>
          </p:txBody>
        </p:sp>
        <p:sp>
          <p:nvSpPr>
            <p:cNvPr id="21" name="CasellaDiTesto 20"/>
            <p:cNvSpPr txBox="1"/>
            <p:nvPr/>
          </p:nvSpPr>
          <p:spPr>
            <a:xfrm>
              <a:off x="6359241" y="524550"/>
              <a:ext cx="792088" cy="584775"/>
            </a:xfrm>
            <a:prstGeom prst="rect">
              <a:avLst/>
            </a:prstGeom>
            <a:noFill/>
          </p:spPr>
          <p:txBody>
            <a:bodyPr wrap="square" rtlCol="0">
              <a:spAutoFit/>
            </a:bodyPr>
            <a:lstStyle/>
            <a:p>
              <a:r>
                <a:rPr lang="it-IT" sz="800" dirty="0">
                  <a:solidFill>
                    <a:schemeClr val="accent4">
                      <a:lumMod val="75000"/>
                    </a:schemeClr>
                  </a:solidFill>
                </a:rPr>
                <a:t>L=37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.=+0,03</a:t>
              </a:r>
            </a:p>
            <a:p>
              <a:r>
                <a:rPr lang="it-IT" sz="800" dirty="0" err="1">
                  <a:solidFill>
                    <a:schemeClr val="accent4">
                      <a:lumMod val="75000"/>
                    </a:schemeClr>
                  </a:solidFill>
                </a:rPr>
                <a:t>M.Ass</a:t>
              </a:r>
              <a:r>
                <a:rPr lang="it-IT" sz="800" dirty="0">
                  <a:solidFill>
                    <a:schemeClr val="accent4">
                      <a:lumMod val="75000"/>
                    </a:schemeClr>
                  </a:solidFill>
                </a:rPr>
                <a:t>.=+0,58</a:t>
              </a:r>
            </a:p>
            <a:p>
              <a:r>
                <a:rPr lang="it-IT" sz="800" dirty="0">
                  <a:solidFill>
                    <a:schemeClr val="accent4">
                      <a:lumMod val="75000"/>
                    </a:schemeClr>
                  </a:solidFill>
                </a:rPr>
                <a:t>HD=A0V</a:t>
              </a:r>
            </a:p>
          </p:txBody>
        </p:sp>
        <p:sp>
          <p:nvSpPr>
            <p:cNvPr id="22" name="CasellaDiTesto 21"/>
            <p:cNvSpPr txBox="1"/>
            <p:nvPr/>
          </p:nvSpPr>
          <p:spPr>
            <a:xfrm>
              <a:off x="3239705" y="1574882"/>
              <a:ext cx="792088" cy="584775"/>
            </a:xfrm>
            <a:prstGeom prst="rect">
              <a:avLst/>
            </a:prstGeom>
            <a:noFill/>
          </p:spPr>
          <p:txBody>
            <a:bodyPr wrap="square" rtlCol="0">
              <a:spAutoFit/>
            </a:bodyPr>
            <a:lstStyle/>
            <a:p>
              <a:r>
                <a:rPr lang="it-IT" sz="800" dirty="0">
                  <a:solidFill>
                    <a:schemeClr val="accent4">
                      <a:lumMod val="75000"/>
                    </a:schemeClr>
                  </a:solidFill>
                </a:rPr>
                <a:t>L=120000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.=+0,13</a:t>
              </a:r>
            </a:p>
            <a:p>
              <a:r>
                <a:rPr lang="it-IT" sz="800" dirty="0" err="1">
                  <a:solidFill>
                    <a:schemeClr val="accent4">
                      <a:lumMod val="75000"/>
                    </a:schemeClr>
                  </a:solidFill>
                </a:rPr>
                <a:t>M.Ass</a:t>
              </a:r>
              <a:r>
                <a:rPr lang="it-IT" sz="800" dirty="0">
                  <a:solidFill>
                    <a:schemeClr val="accent4">
                      <a:lumMod val="75000"/>
                    </a:schemeClr>
                  </a:solidFill>
                </a:rPr>
                <a:t>.=-7,92</a:t>
              </a:r>
            </a:p>
            <a:p>
              <a:r>
                <a:rPr lang="it-IT" sz="800" dirty="0">
                  <a:solidFill>
                    <a:schemeClr val="accent4">
                      <a:lumMod val="75000"/>
                    </a:schemeClr>
                  </a:solidFill>
                </a:rPr>
                <a:t>HD=B8IA</a:t>
              </a:r>
            </a:p>
          </p:txBody>
        </p:sp>
        <p:sp>
          <p:nvSpPr>
            <p:cNvPr id="23" name="CasellaDiTesto 22"/>
            <p:cNvSpPr txBox="1"/>
            <p:nvPr/>
          </p:nvSpPr>
          <p:spPr>
            <a:xfrm>
              <a:off x="4247964" y="1574882"/>
              <a:ext cx="792088" cy="584775"/>
            </a:xfrm>
            <a:prstGeom prst="rect">
              <a:avLst/>
            </a:prstGeom>
            <a:noFill/>
          </p:spPr>
          <p:txBody>
            <a:bodyPr wrap="square" rtlCol="0">
              <a:spAutoFit/>
            </a:bodyPr>
            <a:lstStyle/>
            <a:p>
              <a:r>
                <a:rPr lang="it-IT" sz="800" dirty="0">
                  <a:solidFill>
                    <a:schemeClr val="accent4">
                      <a:lumMod val="75000"/>
                    </a:schemeClr>
                  </a:solidFill>
                </a:rPr>
                <a:t>L=120000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.=+0,13</a:t>
              </a:r>
            </a:p>
            <a:p>
              <a:r>
                <a:rPr lang="it-IT" sz="800" dirty="0" err="1">
                  <a:solidFill>
                    <a:schemeClr val="accent4">
                      <a:lumMod val="75000"/>
                    </a:schemeClr>
                  </a:solidFill>
                </a:rPr>
                <a:t>M.Ass</a:t>
              </a:r>
              <a:r>
                <a:rPr lang="it-IT" sz="800" dirty="0">
                  <a:solidFill>
                    <a:schemeClr val="accent4">
                      <a:lumMod val="75000"/>
                    </a:schemeClr>
                  </a:solidFill>
                </a:rPr>
                <a:t>.=-7,92</a:t>
              </a:r>
            </a:p>
            <a:p>
              <a:r>
                <a:rPr lang="it-IT" sz="800" dirty="0">
                  <a:solidFill>
                    <a:schemeClr val="accent4">
                      <a:lumMod val="75000"/>
                    </a:schemeClr>
                  </a:solidFill>
                </a:rPr>
                <a:t>HD=F5IV</a:t>
              </a:r>
            </a:p>
          </p:txBody>
        </p:sp>
        <p:sp>
          <p:nvSpPr>
            <p:cNvPr id="24" name="CasellaDiTesto 23"/>
            <p:cNvSpPr txBox="1"/>
            <p:nvPr/>
          </p:nvSpPr>
          <p:spPr>
            <a:xfrm>
              <a:off x="5256223" y="1574882"/>
              <a:ext cx="792088" cy="584775"/>
            </a:xfrm>
            <a:prstGeom prst="rect">
              <a:avLst/>
            </a:prstGeom>
            <a:noFill/>
          </p:spPr>
          <p:txBody>
            <a:bodyPr wrap="square" rtlCol="0">
              <a:spAutoFit/>
            </a:bodyPr>
            <a:lstStyle/>
            <a:p>
              <a:r>
                <a:rPr lang="it-IT" sz="800" dirty="0">
                  <a:solidFill>
                    <a:schemeClr val="accent4">
                      <a:lumMod val="75000"/>
                    </a:schemeClr>
                  </a:solidFill>
                </a:rPr>
                <a:t>L=3150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.=+0,45</a:t>
              </a:r>
            </a:p>
            <a:p>
              <a:r>
                <a:rPr lang="it-IT" sz="800" dirty="0" err="1">
                  <a:solidFill>
                    <a:schemeClr val="accent4">
                      <a:lumMod val="75000"/>
                    </a:schemeClr>
                  </a:solidFill>
                </a:rPr>
                <a:t>M.Ass</a:t>
              </a:r>
              <a:r>
                <a:rPr lang="it-IT" sz="800" dirty="0">
                  <a:solidFill>
                    <a:schemeClr val="accent4">
                      <a:lumMod val="75000"/>
                    </a:schemeClr>
                  </a:solidFill>
                </a:rPr>
                <a:t>.=-2,72</a:t>
              </a:r>
            </a:p>
            <a:p>
              <a:r>
                <a:rPr lang="it-IT" sz="800" dirty="0">
                  <a:solidFill>
                    <a:schemeClr val="accent4">
                      <a:lumMod val="75000"/>
                    </a:schemeClr>
                  </a:solidFill>
                </a:rPr>
                <a:t>HD=K4V</a:t>
              </a:r>
            </a:p>
          </p:txBody>
        </p:sp>
        <p:sp>
          <p:nvSpPr>
            <p:cNvPr id="25" name="CasellaDiTesto 24"/>
            <p:cNvSpPr txBox="1"/>
            <p:nvPr/>
          </p:nvSpPr>
          <p:spPr>
            <a:xfrm>
              <a:off x="6359241" y="1574882"/>
              <a:ext cx="792088" cy="584775"/>
            </a:xfrm>
            <a:prstGeom prst="rect">
              <a:avLst/>
            </a:prstGeom>
            <a:noFill/>
          </p:spPr>
          <p:txBody>
            <a:bodyPr wrap="square" rtlCol="0">
              <a:spAutoFit/>
            </a:bodyPr>
            <a:lstStyle/>
            <a:p>
              <a:r>
                <a:rPr lang="it-IT" sz="800" dirty="0">
                  <a:solidFill>
                    <a:schemeClr val="accent4">
                      <a:lumMod val="75000"/>
                    </a:schemeClr>
                  </a:solidFill>
                </a:rPr>
                <a:t>L=135000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.=+1,2</a:t>
              </a:r>
            </a:p>
            <a:p>
              <a:r>
                <a:rPr lang="it-IT" sz="800" dirty="0" err="1">
                  <a:solidFill>
                    <a:schemeClr val="accent4">
                      <a:lumMod val="75000"/>
                    </a:schemeClr>
                  </a:solidFill>
                </a:rPr>
                <a:t>M.Ass</a:t>
              </a:r>
              <a:r>
                <a:rPr lang="it-IT" sz="800" dirty="0">
                  <a:solidFill>
                    <a:schemeClr val="accent4">
                      <a:lumMod val="75000"/>
                    </a:schemeClr>
                  </a:solidFill>
                </a:rPr>
                <a:t>.=+0,58</a:t>
              </a:r>
            </a:p>
            <a:p>
              <a:r>
                <a:rPr lang="it-IT" sz="800" dirty="0">
                  <a:solidFill>
                    <a:schemeClr val="accent4">
                      <a:lumMod val="75000"/>
                    </a:schemeClr>
                  </a:solidFill>
                </a:rPr>
                <a:t>HD=M1</a:t>
              </a:r>
            </a:p>
          </p:txBody>
        </p:sp>
        <p:sp>
          <p:nvSpPr>
            <p:cNvPr id="26" name="CasellaDiTesto 25"/>
            <p:cNvSpPr txBox="1"/>
            <p:nvPr/>
          </p:nvSpPr>
          <p:spPr>
            <a:xfrm>
              <a:off x="2195736" y="2658492"/>
              <a:ext cx="792088" cy="584775"/>
            </a:xfrm>
            <a:prstGeom prst="rect">
              <a:avLst/>
            </a:prstGeom>
            <a:noFill/>
          </p:spPr>
          <p:txBody>
            <a:bodyPr wrap="square" rtlCol="0">
              <a:spAutoFit/>
            </a:bodyPr>
            <a:lstStyle/>
            <a:p>
              <a:r>
                <a:rPr lang="it-IT" sz="800" dirty="0">
                  <a:solidFill>
                    <a:schemeClr val="accent4">
                      <a:lumMod val="75000"/>
                    </a:schemeClr>
                  </a:solidFill>
                </a:rPr>
                <a:t>L=2965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.=+0,60</a:t>
              </a:r>
            </a:p>
            <a:p>
              <a:r>
                <a:rPr lang="it-IT" sz="800" dirty="0" err="1">
                  <a:solidFill>
                    <a:schemeClr val="accent4">
                      <a:lumMod val="75000"/>
                    </a:schemeClr>
                  </a:solidFill>
                </a:rPr>
                <a:t>M.Ass</a:t>
              </a:r>
              <a:r>
                <a:rPr lang="it-IT" sz="800" dirty="0">
                  <a:solidFill>
                    <a:schemeClr val="accent4">
                      <a:lumMod val="75000"/>
                    </a:schemeClr>
                  </a:solidFill>
                </a:rPr>
                <a:t>.=-4,53</a:t>
              </a:r>
            </a:p>
            <a:p>
              <a:r>
                <a:rPr lang="it-IT" sz="800" dirty="0">
                  <a:solidFill>
                    <a:schemeClr val="accent4">
                      <a:lumMod val="75000"/>
                    </a:schemeClr>
                  </a:solidFill>
                </a:rPr>
                <a:t>HD=B1III</a:t>
              </a:r>
            </a:p>
          </p:txBody>
        </p:sp>
        <p:sp>
          <p:nvSpPr>
            <p:cNvPr id="27" name="CasellaDiTesto 26"/>
            <p:cNvSpPr txBox="1"/>
            <p:nvPr/>
          </p:nvSpPr>
          <p:spPr>
            <a:xfrm>
              <a:off x="3292273" y="2646986"/>
              <a:ext cx="792088" cy="584775"/>
            </a:xfrm>
            <a:prstGeom prst="rect">
              <a:avLst/>
            </a:prstGeom>
            <a:noFill/>
          </p:spPr>
          <p:txBody>
            <a:bodyPr wrap="square" rtlCol="0">
              <a:spAutoFit/>
            </a:bodyPr>
            <a:lstStyle/>
            <a:p>
              <a:r>
                <a:rPr lang="it-IT" sz="800" dirty="0">
                  <a:solidFill>
                    <a:schemeClr val="accent4">
                      <a:lumMod val="75000"/>
                    </a:schemeClr>
                  </a:solidFill>
                </a:rPr>
                <a:t>L=10,64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.=+0,77</a:t>
              </a:r>
            </a:p>
            <a:p>
              <a:r>
                <a:rPr lang="it-IT" sz="800" dirty="0" err="1">
                  <a:solidFill>
                    <a:schemeClr val="accent4">
                      <a:lumMod val="75000"/>
                    </a:schemeClr>
                  </a:solidFill>
                </a:rPr>
                <a:t>M.Ass</a:t>
              </a:r>
              <a:r>
                <a:rPr lang="it-IT" sz="800" dirty="0">
                  <a:solidFill>
                    <a:schemeClr val="accent4">
                      <a:lumMod val="75000"/>
                    </a:schemeClr>
                  </a:solidFill>
                </a:rPr>
                <a:t>.=+2,18</a:t>
              </a:r>
            </a:p>
            <a:p>
              <a:r>
                <a:rPr lang="it-IT" sz="800" dirty="0">
                  <a:solidFill>
                    <a:schemeClr val="accent4">
                      <a:lumMod val="75000"/>
                    </a:schemeClr>
                  </a:solidFill>
                </a:rPr>
                <a:t>HD=A7V</a:t>
              </a:r>
            </a:p>
          </p:txBody>
        </p:sp>
        <p:sp>
          <p:nvSpPr>
            <p:cNvPr id="28" name="CasellaDiTesto 27"/>
            <p:cNvSpPr txBox="1"/>
            <p:nvPr/>
          </p:nvSpPr>
          <p:spPr>
            <a:xfrm>
              <a:off x="4276993" y="2640423"/>
              <a:ext cx="792088" cy="584775"/>
            </a:xfrm>
            <a:prstGeom prst="rect">
              <a:avLst/>
            </a:prstGeom>
            <a:noFill/>
          </p:spPr>
          <p:txBody>
            <a:bodyPr wrap="square" rtlCol="0">
              <a:spAutoFit/>
            </a:bodyPr>
            <a:lstStyle/>
            <a:p>
              <a:r>
                <a:rPr lang="it-IT" sz="800" dirty="0">
                  <a:solidFill>
                    <a:schemeClr val="accent4">
                      <a:lumMod val="75000"/>
                    </a:schemeClr>
                  </a:solidFill>
                </a:rPr>
                <a:t>L=25000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.=+0,81</a:t>
              </a:r>
            </a:p>
            <a:p>
              <a:r>
                <a:rPr lang="it-IT" sz="800" dirty="0" err="1">
                  <a:solidFill>
                    <a:schemeClr val="accent4">
                      <a:lumMod val="75000"/>
                    </a:schemeClr>
                  </a:solidFill>
                </a:rPr>
                <a:t>M.Ass</a:t>
              </a:r>
              <a:r>
                <a:rPr lang="it-IT" sz="800" dirty="0">
                  <a:solidFill>
                    <a:schemeClr val="accent4">
                      <a:lumMod val="75000"/>
                    </a:schemeClr>
                  </a:solidFill>
                </a:rPr>
                <a:t>.=-4,14</a:t>
              </a:r>
            </a:p>
            <a:p>
              <a:r>
                <a:rPr lang="it-IT" sz="800" dirty="0">
                  <a:solidFill>
                    <a:schemeClr val="accent4">
                      <a:lumMod val="75000"/>
                    </a:schemeClr>
                  </a:solidFill>
                </a:rPr>
                <a:t>HD=B1V</a:t>
              </a:r>
            </a:p>
          </p:txBody>
        </p:sp>
        <p:sp>
          <p:nvSpPr>
            <p:cNvPr id="29" name="CasellaDiTesto 28"/>
            <p:cNvSpPr txBox="1"/>
            <p:nvPr/>
          </p:nvSpPr>
          <p:spPr>
            <a:xfrm>
              <a:off x="5298559" y="2615175"/>
              <a:ext cx="792088" cy="584775"/>
            </a:xfrm>
            <a:prstGeom prst="rect">
              <a:avLst/>
            </a:prstGeom>
            <a:noFill/>
          </p:spPr>
          <p:txBody>
            <a:bodyPr wrap="square" rtlCol="0">
              <a:spAutoFit/>
            </a:bodyPr>
            <a:lstStyle/>
            <a:p>
              <a:r>
                <a:rPr lang="it-IT" sz="800" dirty="0">
                  <a:solidFill>
                    <a:schemeClr val="accent4">
                      <a:lumMod val="75000"/>
                    </a:schemeClr>
                  </a:solidFill>
                </a:rPr>
                <a:t>L=518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.=+0,98</a:t>
              </a:r>
            </a:p>
            <a:p>
              <a:r>
                <a:rPr lang="it-IT" sz="800" dirty="0" err="1">
                  <a:solidFill>
                    <a:schemeClr val="accent4">
                      <a:lumMod val="75000"/>
                    </a:schemeClr>
                  </a:solidFill>
                </a:rPr>
                <a:t>M.Ass</a:t>
              </a:r>
              <a:r>
                <a:rPr lang="it-IT" sz="800" dirty="0">
                  <a:solidFill>
                    <a:schemeClr val="accent4">
                      <a:lumMod val="75000"/>
                    </a:schemeClr>
                  </a:solidFill>
                </a:rPr>
                <a:t>.=-2,04</a:t>
              </a:r>
            </a:p>
            <a:p>
              <a:r>
                <a:rPr lang="it-IT" sz="800" dirty="0">
                  <a:solidFill>
                    <a:schemeClr val="accent4">
                      <a:lumMod val="75000"/>
                    </a:schemeClr>
                  </a:solidFill>
                </a:rPr>
                <a:t>HD=K5III</a:t>
              </a:r>
            </a:p>
          </p:txBody>
        </p:sp>
        <p:sp>
          <p:nvSpPr>
            <p:cNvPr id="30" name="CasellaDiTesto 29"/>
            <p:cNvSpPr txBox="1"/>
            <p:nvPr/>
          </p:nvSpPr>
          <p:spPr>
            <a:xfrm>
              <a:off x="6349154" y="2625214"/>
              <a:ext cx="792088" cy="584775"/>
            </a:xfrm>
            <a:prstGeom prst="rect">
              <a:avLst/>
            </a:prstGeom>
            <a:noFill/>
          </p:spPr>
          <p:txBody>
            <a:bodyPr wrap="square" rtlCol="0">
              <a:spAutoFit/>
            </a:bodyPr>
            <a:lstStyle/>
            <a:p>
              <a:r>
                <a:rPr lang="it-IT" sz="800" dirty="0">
                  <a:solidFill>
                    <a:schemeClr val="accent4">
                      <a:lumMod val="75000"/>
                    </a:schemeClr>
                  </a:solidFill>
                </a:rPr>
                <a:t>L=90000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.=+1,07</a:t>
              </a:r>
            </a:p>
            <a:p>
              <a:r>
                <a:rPr lang="it-IT" sz="800" dirty="0" err="1">
                  <a:solidFill>
                    <a:schemeClr val="accent4">
                      <a:lumMod val="75000"/>
                    </a:schemeClr>
                  </a:solidFill>
                </a:rPr>
                <a:t>M.Ass</a:t>
              </a:r>
              <a:r>
                <a:rPr lang="it-IT" sz="800" dirty="0">
                  <a:solidFill>
                    <a:schemeClr val="accent4">
                      <a:lumMod val="75000"/>
                    </a:schemeClr>
                  </a:solidFill>
                </a:rPr>
                <a:t>.=-5,28</a:t>
              </a:r>
            </a:p>
            <a:p>
              <a:r>
                <a:rPr lang="it-IT" sz="800" dirty="0">
                  <a:solidFill>
                    <a:schemeClr val="accent4">
                      <a:lumMod val="75000"/>
                    </a:schemeClr>
                  </a:solidFill>
                </a:rPr>
                <a:t>HD=M2l</a:t>
              </a:r>
            </a:p>
          </p:txBody>
        </p:sp>
        <p:sp>
          <p:nvSpPr>
            <p:cNvPr id="31" name="CasellaDiTesto 30"/>
            <p:cNvSpPr txBox="1"/>
            <p:nvPr/>
          </p:nvSpPr>
          <p:spPr>
            <a:xfrm>
              <a:off x="2205325" y="3677500"/>
              <a:ext cx="792088" cy="584775"/>
            </a:xfrm>
            <a:prstGeom prst="rect">
              <a:avLst/>
            </a:prstGeom>
            <a:noFill/>
          </p:spPr>
          <p:txBody>
            <a:bodyPr wrap="square" rtlCol="0">
              <a:spAutoFit/>
            </a:bodyPr>
            <a:lstStyle/>
            <a:p>
              <a:r>
                <a:rPr lang="it-IT" sz="800" dirty="0">
                  <a:solidFill>
                    <a:schemeClr val="accent4">
                      <a:lumMod val="75000"/>
                    </a:schemeClr>
                  </a:solidFill>
                </a:rPr>
                <a:t>L=20500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.=+1,04</a:t>
              </a:r>
            </a:p>
            <a:p>
              <a:r>
                <a:rPr lang="it-IT" sz="800" dirty="0" err="1">
                  <a:solidFill>
                    <a:schemeClr val="accent4">
                      <a:lumMod val="75000"/>
                    </a:schemeClr>
                  </a:solidFill>
                </a:rPr>
                <a:t>M.Ass</a:t>
              </a:r>
              <a:r>
                <a:rPr lang="it-IT" sz="800" dirty="0">
                  <a:solidFill>
                    <a:schemeClr val="accent4">
                      <a:lumMod val="75000"/>
                    </a:schemeClr>
                  </a:solidFill>
                </a:rPr>
                <a:t>.=-3,55</a:t>
              </a:r>
            </a:p>
            <a:p>
              <a:r>
                <a:rPr lang="it-IT" sz="800" dirty="0">
                  <a:solidFill>
                    <a:schemeClr val="accent4">
                      <a:lumMod val="75000"/>
                    </a:schemeClr>
                  </a:solidFill>
                </a:rPr>
                <a:t>HD=B2V</a:t>
              </a:r>
            </a:p>
          </p:txBody>
        </p:sp>
        <p:sp>
          <p:nvSpPr>
            <p:cNvPr id="32" name="CasellaDiTesto 31"/>
            <p:cNvSpPr txBox="1"/>
            <p:nvPr/>
          </p:nvSpPr>
          <p:spPr>
            <a:xfrm>
              <a:off x="3308410" y="3670243"/>
              <a:ext cx="792088" cy="584775"/>
            </a:xfrm>
            <a:prstGeom prst="rect">
              <a:avLst/>
            </a:prstGeom>
            <a:noFill/>
          </p:spPr>
          <p:txBody>
            <a:bodyPr wrap="square" rtlCol="0">
              <a:spAutoFit/>
            </a:bodyPr>
            <a:lstStyle/>
            <a:p>
              <a:r>
                <a:rPr lang="it-IT" sz="800" dirty="0">
                  <a:solidFill>
                    <a:schemeClr val="accent4">
                      <a:lumMod val="75000"/>
                    </a:schemeClr>
                  </a:solidFill>
                </a:rPr>
                <a:t>L=42,8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.=+1,15</a:t>
              </a:r>
            </a:p>
            <a:p>
              <a:r>
                <a:rPr lang="it-IT" sz="800" dirty="0" err="1">
                  <a:solidFill>
                    <a:schemeClr val="accent4">
                      <a:lumMod val="75000"/>
                    </a:schemeClr>
                  </a:solidFill>
                </a:rPr>
                <a:t>M.Ass</a:t>
              </a:r>
              <a:r>
                <a:rPr lang="it-IT" sz="800" dirty="0">
                  <a:solidFill>
                    <a:schemeClr val="accent4">
                      <a:lumMod val="75000"/>
                    </a:schemeClr>
                  </a:solidFill>
                </a:rPr>
                <a:t>.=+1,09</a:t>
              </a:r>
            </a:p>
            <a:p>
              <a:r>
                <a:rPr lang="it-IT" sz="800" dirty="0">
                  <a:solidFill>
                    <a:schemeClr val="accent4">
                      <a:lumMod val="75000"/>
                    </a:schemeClr>
                  </a:solidFill>
                </a:rPr>
                <a:t>HD=K0IIIb</a:t>
              </a:r>
            </a:p>
          </p:txBody>
        </p:sp>
        <p:sp>
          <p:nvSpPr>
            <p:cNvPr id="33" name="CasellaDiTesto 32"/>
            <p:cNvSpPr txBox="1"/>
            <p:nvPr/>
          </p:nvSpPr>
          <p:spPr>
            <a:xfrm>
              <a:off x="4310046" y="3692014"/>
              <a:ext cx="792088" cy="584775"/>
            </a:xfrm>
            <a:prstGeom prst="rect">
              <a:avLst/>
            </a:prstGeom>
            <a:noFill/>
          </p:spPr>
          <p:txBody>
            <a:bodyPr wrap="square" rtlCol="0">
              <a:spAutoFit/>
            </a:bodyPr>
            <a:lstStyle/>
            <a:p>
              <a:r>
                <a:rPr lang="it-IT" sz="800" dirty="0">
                  <a:solidFill>
                    <a:schemeClr val="accent4">
                      <a:lumMod val="75000"/>
                    </a:schemeClr>
                  </a:solidFill>
                </a:rPr>
                <a:t>L=17,8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.=+1,16</a:t>
              </a:r>
            </a:p>
            <a:p>
              <a:r>
                <a:rPr lang="it-IT" sz="800" dirty="0" err="1">
                  <a:solidFill>
                    <a:schemeClr val="accent4">
                      <a:lumMod val="75000"/>
                    </a:schemeClr>
                  </a:solidFill>
                </a:rPr>
                <a:t>M.Ass</a:t>
              </a:r>
              <a:r>
                <a:rPr lang="it-IT" sz="800" dirty="0">
                  <a:solidFill>
                    <a:schemeClr val="accent4">
                      <a:lumMod val="75000"/>
                    </a:schemeClr>
                  </a:solidFill>
                </a:rPr>
                <a:t>.=+1,72</a:t>
              </a:r>
            </a:p>
            <a:p>
              <a:r>
                <a:rPr lang="it-IT" sz="800" dirty="0">
                  <a:solidFill>
                    <a:schemeClr val="accent4">
                      <a:lumMod val="75000"/>
                    </a:schemeClr>
                  </a:solidFill>
                </a:rPr>
                <a:t>HD=A4V</a:t>
              </a:r>
            </a:p>
          </p:txBody>
        </p:sp>
        <p:sp>
          <p:nvSpPr>
            <p:cNvPr id="34" name="CasellaDiTesto 33"/>
            <p:cNvSpPr txBox="1"/>
            <p:nvPr/>
          </p:nvSpPr>
          <p:spPr>
            <a:xfrm>
              <a:off x="5291302" y="3677240"/>
              <a:ext cx="792088" cy="584775"/>
            </a:xfrm>
            <a:prstGeom prst="rect">
              <a:avLst/>
            </a:prstGeom>
            <a:noFill/>
          </p:spPr>
          <p:txBody>
            <a:bodyPr wrap="square" rtlCol="0">
              <a:spAutoFit/>
            </a:bodyPr>
            <a:lstStyle/>
            <a:p>
              <a:r>
                <a:rPr lang="it-IT" sz="800" dirty="0">
                  <a:solidFill>
                    <a:schemeClr val="accent4">
                      <a:lumMod val="75000"/>
                    </a:schemeClr>
                  </a:solidFill>
                </a:rPr>
                <a:t>L=196000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.=+1,25</a:t>
              </a:r>
            </a:p>
            <a:p>
              <a:r>
                <a:rPr lang="it-IT" sz="800" dirty="0" err="1">
                  <a:solidFill>
                    <a:schemeClr val="accent4">
                      <a:lumMod val="75000"/>
                    </a:schemeClr>
                  </a:solidFill>
                </a:rPr>
                <a:t>M.Ass</a:t>
              </a:r>
              <a:r>
                <a:rPr lang="it-IT" sz="800" dirty="0">
                  <a:solidFill>
                    <a:schemeClr val="accent4">
                      <a:lumMod val="75000"/>
                    </a:schemeClr>
                  </a:solidFill>
                </a:rPr>
                <a:t>.=-8,38</a:t>
              </a:r>
            </a:p>
            <a:p>
              <a:r>
                <a:rPr lang="it-IT" sz="800" dirty="0">
                  <a:solidFill>
                    <a:schemeClr val="accent4">
                      <a:lumMod val="75000"/>
                    </a:schemeClr>
                  </a:solidFill>
                </a:rPr>
                <a:t>HD=A2l</a:t>
              </a:r>
            </a:p>
          </p:txBody>
        </p:sp>
        <p:sp>
          <p:nvSpPr>
            <p:cNvPr id="35" name="CasellaDiTesto 34"/>
            <p:cNvSpPr txBox="1"/>
            <p:nvPr/>
          </p:nvSpPr>
          <p:spPr>
            <a:xfrm>
              <a:off x="6349154" y="3677500"/>
              <a:ext cx="792088" cy="584775"/>
            </a:xfrm>
            <a:prstGeom prst="rect">
              <a:avLst/>
            </a:prstGeom>
            <a:noFill/>
          </p:spPr>
          <p:txBody>
            <a:bodyPr wrap="square" rtlCol="0">
              <a:spAutoFit/>
            </a:bodyPr>
            <a:lstStyle/>
            <a:p>
              <a:r>
                <a:rPr lang="it-IT" sz="800" dirty="0">
                  <a:solidFill>
                    <a:schemeClr val="accent4">
                      <a:lumMod val="75000"/>
                    </a:schemeClr>
                  </a:solidFill>
                </a:rPr>
                <a:t>L=34000 </a:t>
              </a:r>
              <a:r>
                <a:rPr lang="it-IT" sz="800" dirty="0" err="1">
                  <a:solidFill>
                    <a:schemeClr val="accent4">
                      <a:lumMod val="75000"/>
                    </a:schemeClr>
                  </a:solidFill>
                </a:rPr>
                <a:t>Ls</a:t>
              </a:r>
              <a:r>
                <a:rPr lang="it-IT" sz="800" dirty="0">
                  <a:solidFill>
                    <a:schemeClr val="accent4">
                      <a:lumMod val="75000"/>
                    </a:schemeClr>
                  </a:solidFill>
                </a:rPr>
                <a:t>; </a:t>
              </a:r>
            </a:p>
            <a:p>
              <a:r>
                <a:rPr lang="it-IT" sz="800" dirty="0" err="1">
                  <a:solidFill>
                    <a:schemeClr val="accent4">
                      <a:lumMod val="75000"/>
                    </a:schemeClr>
                  </a:solidFill>
                </a:rPr>
                <a:t>M.App</a:t>
              </a:r>
              <a:r>
                <a:rPr lang="it-IT" sz="800" dirty="0">
                  <a:solidFill>
                    <a:schemeClr val="accent4">
                      <a:lumMod val="75000"/>
                    </a:schemeClr>
                  </a:solidFill>
                </a:rPr>
                <a:t>.=+1,30</a:t>
              </a:r>
            </a:p>
            <a:p>
              <a:r>
                <a:rPr lang="it-IT" sz="800" dirty="0" err="1">
                  <a:solidFill>
                    <a:schemeClr val="accent4">
                      <a:lumMod val="75000"/>
                    </a:schemeClr>
                  </a:solidFill>
                </a:rPr>
                <a:t>M.Ass</a:t>
              </a:r>
              <a:r>
                <a:rPr lang="it-IT" sz="800" dirty="0">
                  <a:solidFill>
                    <a:schemeClr val="accent4">
                      <a:lumMod val="75000"/>
                    </a:schemeClr>
                  </a:solidFill>
                </a:rPr>
                <a:t>.=-3,45</a:t>
              </a:r>
            </a:p>
            <a:p>
              <a:r>
                <a:rPr lang="it-IT" sz="800" dirty="0">
                  <a:solidFill>
                    <a:schemeClr val="accent4">
                      <a:lumMod val="75000"/>
                    </a:schemeClr>
                  </a:solidFill>
                </a:rPr>
                <a:t>HD=B2V</a:t>
              </a:r>
            </a:p>
          </p:txBody>
        </p:sp>
      </p:grpSp>
    </p:spTree>
    <p:extLst>
      <p:ext uri="{BB962C8B-B14F-4D97-AF65-F5344CB8AC3E}">
        <p14:creationId xmlns:p14="http://schemas.microsoft.com/office/powerpoint/2010/main" val="25082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Diagramma di </a:t>
            </a:r>
            <a:r>
              <a:rPr lang="it-IT" sz="2400" b="1" i="1" dirty="0" err="1">
                <a:solidFill>
                  <a:srgbClr val="C00000"/>
                </a:solidFill>
              </a:rPr>
              <a:t>Hertzsprung</a:t>
            </a:r>
            <a:r>
              <a:rPr lang="it-IT" sz="2400" b="1" i="1" dirty="0">
                <a:solidFill>
                  <a:srgbClr val="C00000"/>
                </a:solidFill>
              </a:rPr>
              <a:t>-Russell </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grpSp>
        <p:nvGrpSpPr>
          <p:cNvPr id="23" name="Gruppo 22"/>
          <p:cNvGrpSpPr/>
          <p:nvPr/>
        </p:nvGrpSpPr>
        <p:grpSpPr>
          <a:xfrm>
            <a:off x="0" y="771550"/>
            <a:ext cx="2163756" cy="2176100"/>
            <a:chOff x="10515" y="879804"/>
            <a:chExt cx="2163756" cy="2176100"/>
          </a:xfrm>
        </p:grpSpPr>
        <p:pic>
          <p:nvPicPr>
            <p:cNvPr id="13" name="Immagine 12"/>
            <p:cNvPicPr>
              <a:picLocks noChangeAspect="1"/>
            </p:cNvPicPr>
            <p:nvPr/>
          </p:nvPicPr>
          <p:blipFill rotWithShape="1">
            <a:blip r:embed="rId3"/>
            <a:srcRect t="460" r="588"/>
            <a:stretch/>
          </p:blipFill>
          <p:spPr>
            <a:xfrm>
              <a:off x="467545" y="879804"/>
              <a:ext cx="1368152" cy="1728481"/>
            </a:xfrm>
            <a:prstGeom prst="rect">
              <a:avLst/>
            </a:prstGeom>
          </p:spPr>
        </p:pic>
        <p:sp>
          <p:nvSpPr>
            <p:cNvPr id="22" name="CasellaDiTesto 21"/>
            <p:cNvSpPr txBox="1"/>
            <p:nvPr/>
          </p:nvSpPr>
          <p:spPr>
            <a:xfrm>
              <a:off x="10515" y="2594239"/>
              <a:ext cx="2163756" cy="461665"/>
            </a:xfrm>
            <a:prstGeom prst="rect">
              <a:avLst/>
            </a:prstGeom>
            <a:noFill/>
          </p:spPr>
          <p:txBody>
            <a:bodyPr wrap="square" rtlCol="0">
              <a:spAutoFit/>
            </a:bodyPr>
            <a:lstStyle/>
            <a:p>
              <a:pPr algn="ctr"/>
              <a:r>
                <a:rPr lang="it-IT" sz="1200" dirty="0" err="1"/>
                <a:t>Ejnar</a:t>
              </a:r>
              <a:r>
                <a:rPr lang="it-IT" sz="1200" dirty="0"/>
                <a:t> </a:t>
              </a:r>
              <a:r>
                <a:rPr lang="it-IT" sz="1200" dirty="0" err="1"/>
                <a:t>Hertzsprung</a:t>
              </a:r>
              <a:endParaRPr lang="it-IT" sz="1200" dirty="0"/>
            </a:p>
            <a:p>
              <a:pPr algn="ctr"/>
              <a:r>
                <a:rPr lang="it-IT" sz="1200" dirty="0"/>
                <a:t>(08/10/1873-21/10/1867)</a:t>
              </a:r>
            </a:p>
          </p:txBody>
        </p:sp>
      </p:grpSp>
      <p:sp>
        <p:nvSpPr>
          <p:cNvPr id="24" name="CasellaDiTesto 23"/>
          <p:cNvSpPr txBox="1"/>
          <p:nvPr/>
        </p:nvSpPr>
        <p:spPr>
          <a:xfrm>
            <a:off x="179512" y="3435846"/>
            <a:ext cx="2520280" cy="52322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1911: grafico </a:t>
            </a:r>
          </a:p>
          <a:p>
            <a:r>
              <a:rPr lang="it-IT" sz="1400" dirty="0">
                <a:solidFill>
                  <a:schemeClr val="accent4">
                    <a:lumMod val="75000"/>
                  </a:schemeClr>
                </a:solidFill>
              </a:rPr>
              <a:t>Colore-magnitudine assoluta</a:t>
            </a:r>
          </a:p>
        </p:txBody>
      </p:sp>
      <p:grpSp>
        <p:nvGrpSpPr>
          <p:cNvPr id="34" name="Gruppo 33"/>
          <p:cNvGrpSpPr/>
          <p:nvPr/>
        </p:nvGrpSpPr>
        <p:grpSpPr>
          <a:xfrm>
            <a:off x="6442584" y="762303"/>
            <a:ext cx="2163756" cy="2161070"/>
            <a:chOff x="6442584" y="762303"/>
            <a:chExt cx="2163756" cy="2161070"/>
          </a:xfrm>
        </p:grpSpPr>
        <p:pic>
          <p:nvPicPr>
            <p:cNvPr id="25" name="Immagine 24"/>
            <p:cNvPicPr>
              <a:picLocks noChangeAspect="1"/>
            </p:cNvPicPr>
            <p:nvPr/>
          </p:nvPicPr>
          <p:blipFill>
            <a:blip r:embed="rId4"/>
            <a:stretch>
              <a:fillRect/>
            </a:stretch>
          </p:blipFill>
          <p:spPr>
            <a:xfrm>
              <a:off x="6876524" y="762303"/>
              <a:ext cx="1295876" cy="1723682"/>
            </a:xfrm>
            <a:prstGeom prst="rect">
              <a:avLst/>
            </a:prstGeom>
          </p:spPr>
        </p:pic>
        <p:sp>
          <p:nvSpPr>
            <p:cNvPr id="26" name="CasellaDiTesto 25"/>
            <p:cNvSpPr txBox="1"/>
            <p:nvPr/>
          </p:nvSpPr>
          <p:spPr>
            <a:xfrm>
              <a:off x="6442584" y="2461708"/>
              <a:ext cx="2163756" cy="461665"/>
            </a:xfrm>
            <a:prstGeom prst="rect">
              <a:avLst/>
            </a:prstGeom>
            <a:noFill/>
          </p:spPr>
          <p:txBody>
            <a:bodyPr wrap="square" rtlCol="0">
              <a:spAutoFit/>
            </a:bodyPr>
            <a:lstStyle/>
            <a:p>
              <a:pPr algn="ctr"/>
              <a:r>
                <a:rPr lang="it-IT" sz="1200" dirty="0"/>
                <a:t>Henry </a:t>
              </a:r>
              <a:r>
                <a:rPr lang="it-IT" sz="1200" dirty="0" err="1"/>
                <a:t>Norris</a:t>
              </a:r>
              <a:r>
                <a:rPr lang="it-IT" sz="1200" dirty="0"/>
                <a:t> Russell</a:t>
              </a:r>
            </a:p>
            <a:p>
              <a:pPr algn="ctr"/>
              <a:r>
                <a:rPr lang="it-IT" sz="1200" dirty="0"/>
                <a:t>(25/10/1877-18/02/1957)</a:t>
              </a:r>
            </a:p>
          </p:txBody>
        </p:sp>
      </p:grpSp>
      <p:sp>
        <p:nvSpPr>
          <p:cNvPr id="27" name="CasellaDiTesto 26"/>
          <p:cNvSpPr txBox="1"/>
          <p:nvPr/>
        </p:nvSpPr>
        <p:spPr>
          <a:xfrm>
            <a:off x="6156177" y="3435846"/>
            <a:ext cx="2952328" cy="52322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1913: grafico </a:t>
            </a:r>
          </a:p>
          <a:p>
            <a:r>
              <a:rPr lang="it-IT" sz="1400" dirty="0">
                <a:solidFill>
                  <a:schemeClr val="accent4">
                    <a:lumMod val="75000"/>
                  </a:schemeClr>
                </a:solidFill>
              </a:rPr>
              <a:t>Classe spettrale-magnitudine assoluta</a:t>
            </a:r>
          </a:p>
        </p:txBody>
      </p:sp>
      <p:sp>
        <p:nvSpPr>
          <p:cNvPr id="28" name="Freccia a destra 27"/>
          <p:cNvSpPr/>
          <p:nvPr/>
        </p:nvSpPr>
        <p:spPr>
          <a:xfrm>
            <a:off x="2555776" y="3517436"/>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a destra 28"/>
          <p:cNvSpPr/>
          <p:nvPr/>
        </p:nvSpPr>
        <p:spPr>
          <a:xfrm rot="10800000">
            <a:off x="5724128" y="3517436"/>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p:cNvSpPr txBox="1"/>
          <p:nvPr/>
        </p:nvSpPr>
        <p:spPr>
          <a:xfrm>
            <a:off x="3028885" y="3543567"/>
            <a:ext cx="2582173" cy="30777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Ottennero la stessa distribuzione</a:t>
            </a:r>
          </a:p>
        </p:txBody>
      </p:sp>
      <p:sp>
        <p:nvSpPr>
          <p:cNvPr id="32" name="Freccia a destra 31"/>
          <p:cNvSpPr/>
          <p:nvPr/>
        </p:nvSpPr>
        <p:spPr>
          <a:xfrm rot="16200000">
            <a:off x="3966793" y="2767015"/>
            <a:ext cx="576064" cy="719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32"/>
          <p:cNvSpPr txBox="1"/>
          <p:nvPr/>
        </p:nvSpPr>
        <p:spPr>
          <a:xfrm>
            <a:off x="2915816" y="1889754"/>
            <a:ext cx="3048422" cy="769441"/>
          </a:xfrm>
          <a:prstGeom prst="rect">
            <a:avLst/>
          </a:prstGeom>
          <a:noFill/>
          <a:ln w="28575">
            <a:solidFill>
              <a:schemeClr val="accent2">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600" i="1" dirty="0">
                <a:solidFill>
                  <a:schemeClr val="accent4">
                    <a:lumMod val="75000"/>
                  </a:schemeClr>
                </a:solidFill>
                <a:effectLst>
                  <a:outerShdw blurRad="38100" dist="38100" dir="2700000" algn="tl">
                    <a:srgbClr val="000000">
                      <a:alpha val="43137"/>
                    </a:srgbClr>
                  </a:outerShdw>
                </a:effectLst>
              </a:rPr>
              <a:t>Diagramma HR</a:t>
            </a:r>
            <a:r>
              <a:rPr lang="it-IT" sz="1400" dirty="0"/>
              <a:t>: stabilisce la classificazione delle stelle secondo lo spettro e la luminosità</a:t>
            </a:r>
          </a:p>
        </p:txBody>
      </p:sp>
      <p:pic>
        <p:nvPicPr>
          <p:cNvPr id="2" name="Immagine 1"/>
          <p:cNvPicPr>
            <a:picLocks noChangeAspect="1"/>
          </p:cNvPicPr>
          <p:nvPr/>
        </p:nvPicPr>
        <p:blipFill>
          <a:blip r:embed="rId5"/>
          <a:stretch>
            <a:fillRect/>
          </a:stretch>
        </p:blipFill>
        <p:spPr>
          <a:xfrm>
            <a:off x="1524545" y="771550"/>
            <a:ext cx="300637" cy="191932"/>
          </a:xfrm>
          <a:prstGeom prst="rect">
            <a:avLst/>
          </a:prstGeom>
        </p:spPr>
      </p:pic>
      <p:pic>
        <p:nvPicPr>
          <p:cNvPr id="19" name="Immagine 18"/>
          <p:cNvPicPr>
            <a:picLocks noChangeAspect="1"/>
          </p:cNvPicPr>
          <p:nvPr/>
        </p:nvPicPr>
        <p:blipFill>
          <a:blip r:embed="rId6"/>
          <a:stretch>
            <a:fillRect/>
          </a:stretch>
        </p:blipFill>
        <p:spPr>
          <a:xfrm>
            <a:off x="7894663" y="762957"/>
            <a:ext cx="277737" cy="187077"/>
          </a:xfrm>
          <a:prstGeom prst="rect">
            <a:avLst/>
          </a:prstGeom>
        </p:spPr>
      </p:pic>
    </p:spTree>
    <p:extLst>
      <p:ext uri="{BB962C8B-B14F-4D97-AF65-F5344CB8AC3E}">
        <p14:creationId xmlns:p14="http://schemas.microsoft.com/office/powerpoint/2010/main" val="184989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ircle(in)">
                                      <p:cBhvr>
                                        <p:cTn id="23" dur="2000"/>
                                        <p:tgtEl>
                                          <p:spTgt spid="31"/>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6" presetClass="entr" presetSubtype="16" fill="hold" grpId="0" nodeType="withEffect">
                                  <p:stCondLst>
                                    <p:cond delay="50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animBg="1"/>
      <p:bldP spid="29" grpId="0" animBg="1"/>
      <p:bldP spid="31" grpId="0"/>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Diagramma di </a:t>
            </a:r>
            <a:r>
              <a:rPr lang="it-IT" sz="2400" b="1" i="1" dirty="0" err="1">
                <a:solidFill>
                  <a:srgbClr val="C00000"/>
                </a:solidFill>
              </a:rPr>
              <a:t>Hertzsprung</a:t>
            </a:r>
            <a:r>
              <a:rPr lang="it-IT" sz="2400" b="1" i="1" dirty="0">
                <a:solidFill>
                  <a:srgbClr val="C00000"/>
                </a:solidFill>
              </a:rPr>
              <a:t>-Russell </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2080" y="615148"/>
            <a:ext cx="4084204" cy="4506708"/>
          </a:xfrm>
          <a:prstGeom prst="rect">
            <a:avLst/>
          </a:prstGeom>
        </p:spPr>
      </p:pic>
      <p:sp>
        <p:nvSpPr>
          <p:cNvPr id="19" name="CasellaDiTesto 18"/>
          <p:cNvSpPr txBox="1"/>
          <p:nvPr/>
        </p:nvSpPr>
        <p:spPr>
          <a:xfrm>
            <a:off x="0" y="1086412"/>
            <a:ext cx="2366144" cy="30777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Stelle </a:t>
            </a:r>
            <a:r>
              <a:rPr lang="it-IT" sz="1400" dirty="0">
                <a:solidFill>
                  <a:schemeClr val="accent2">
                    <a:lumMod val="75000"/>
                  </a:schemeClr>
                </a:solidFill>
              </a:rPr>
              <a:t>Calde</a:t>
            </a:r>
            <a:r>
              <a:rPr lang="it-IT" sz="1400" dirty="0"/>
              <a:t> e molto Luminose</a:t>
            </a:r>
          </a:p>
        </p:txBody>
      </p:sp>
      <p:sp>
        <p:nvSpPr>
          <p:cNvPr id="21" name="CasellaDiTesto 20"/>
          <p:cNvSpPr txBox="1"/>
          <p:nvPr/>
        </p:nvSpPr>
        <p:spPr>
          <a:xfrm>
            <a:off x="6639980" y="1093419"/>
            <a:ext cx="2484796" cy="30777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Stelle </a:t>
            </a:r>
            <a:r>
              <a:rPr lang="it-IT" sz="1400" dirty="0">
                <a:solidFill>
                  <a:srgbClr val="00B0F0"/>
                </a:solidFill>
              </a:rPr>
              <a:t>Fredde</a:t>
            </a:r>
            <a:r>
              <a:rPr lang="it-IT" sz="1400" dirty="0"/>
              <a:t> e molto Luminose</a:t>
            </a:r>
          </a:p>
        </p:txBody>
      </p:sp>
      <p:sp>
        <p:nvSpPr>
          <p:cNvPr id="34" name="CasellaDiTesto 33"/>
          <p:cNvSpPr txBox="1"/>
          <p:nvPr/>
        </p:nvSpPr>
        <p:spPr>
          <a:xfrm>
            <a:off x="0" y="4443958"/>
            <a:ext cx="2428384" cy="30777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Stelle </a:t>
            </a:r>
            <a:r>
              <a:rPr lang="it-IT" sz="1400" dirty="0">
                <a:solidFill>
                  <a:schemeClr val="accent2">
                    <a:lumMod val="75000"/>
                  </a:schemeClr>
                </a:solidFill>
              </a:rPr>
              <a:t>Calde</a:t>
            </a:r>
            <a:r>
              <a:rPr lang="it-IT" sz="1400" dirty="0"/>
              <a:t> e poco Luminose</a:t>
            </a:r>
          </a:p>
        </p:txBody>
      </p:sp>
      <p:sp>
        <p:nvSpPr>
          <p:cNvPr id="35" name="CasellaDiTesto 34"/>
          <p:cNvSpPr txBox="1"/>
          <p:nvPr/>
        </p:nvSpPr>
        <p:spPr>
          <a:xfrm>
            <a:off x="6599782" y="4365772"/>
            <a:ext cx="2428384" cy="30777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Stelle </a:t>
            </a:r>
            <a:r>
              <a:rPr lang="it-IT" sz="1400" dirty="0">
                <a:solidFill>
                  <a:srgbClr val="00B0F0"/>
                </a:solidFill>
              </a:rPr>
              <a:t>Fredde</a:t>
            </a:r>
            <a:r>
              <a:rPr lang="it-IT" sz="1400" dirty="0"/>
              <a:t> e poco Luminose</a:t>
            </a:r>
          </a:p>
        </p:txBody>
      </p:sp>
      <p:sp>
        <p:nvSpPr>
          <p:cNvPr id="4" name="Rettangolo 3"/>
          <p:cNvSpPr/>
          <p:nvPr/>
        </p:nvSpPr>
        <p:spPr>
          <a:xfrm>
            <a:off x="3083330" y="1196326"/>
            <a:ext cx="2905332" cy="35145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p:cNvSpPr txBox="1"/>
          <p:nvPr/>
        </p:nvSpPr>
        <p:spPr>
          <a:xfrm>
            <a:off x="6832007" y="2492647"/>
            <a:ext cx="2232248" cy="95410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solidFill>
                  <a:schemeClr val="accent4">
                    <a:lumMod val="75000"/>
                  </a:schemeClr>
                </a:solidFill>
              </a:rPr>
              <a:t>Luminosità</a:t>
            </a:r>
            <a:r>
              <a:rPr lang="it-IT" sz="1400" dirty="0"/>
              <a:t>: a parità di temperatura le stelle con maggiore luminosità hanno dimensioni maggiore</a:t>
            </a:r>
          </a:p>
        </p:txBody>
      </p:sp>
      <p:sp>
        <p:nvSpPr>
          <p:cNvPr id="17" name="CasellaDiTesto 16"/>
          <p:cNvSpPr txBox="1"/>
          <p:nvPr/>
        </p:nvSpPr>
        <p:spPr>
          <a:xfrm>
            <a:off x="2880861" y="2514818"/>
            <a:ext cx="1523727" cy="369332"/>
          </a:xfrm>
          <a:prstGeom prst="rect">
            <a:avLst/>
          </a:prstGeom>
          <a:solidFill>
            <a:schemeClr val="accent4">
              <a:lumMod val="60000"/>
              <a:lumOff val="40000"/>
            </a:schemeClr>
          </a:solid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i="1" dirty="0">
                <a:effectLst>
                  <a:outerShdw blurRad="38100" dist="38100" dir="2700000" algn="tl">
                    <a:srgbClr val="000000">
                      <a:alpha val="43137"/>
                    </a:srgbClr>
                  </a:outerShdw>
                </a:effectLst>
              </a:rPr>
              <a:t>Stelle </a:t>
            </a:r>
            <a:r>
              <a:rPr lang="it-IT" i="1" dirty="0">
                <a:solidFill>
                  <a:schemeClr val="accent2">
                    <a:lumMod val="75000"/>
                  </a:schemeClr>
                </a:solidFill>
                <a:effectLst>
                  <a:outerShdw blurRad="38100" dist="38100" dir="2700000" algn="tl">
                    <a:srgbClr val="000000">
                      <a:alpha val="43137"/>
                    </a:srgbClr>
                  </a:outerShdw>
                </a:effectLst>
              </a:rPr>
              <a:t>Calde</a:t>
            </a:r>
            <a:endParaRPr lang="it-IT" i="1" dirty="0">
              <a:effectLst>
                <a:outerShdw blurRad="38100" dist="38100" dir="2700000" algn="tl">
                  <a:srgbClr val="000000">
                    <a:alpha val="43137"/>
                  </a:srgbClr>
                </a:outerShdw>
              </a:effectLst>
            </a:endParaRPr>
          </a:p>
        </p:txBody>
      </p:sp>
      <p:sp>
        <p:nvSpPr>
          <p:cNvPr id="18" name="CasellaDiTesto 17"/>
          <p:cNvSpPr txBox="1"/>
          <p:nvPr/>
        </p:nvSpPr>
        <p:spPr>
          <a:xfrm>
            <a:off x="4793370" y="2518741"/>
            <a:ext cx="1523727" cy="369332"/>
          </a:xfrm>
          <a:prstGeom prst="rect">
            <a:avLst/>
          </a:prstGeom>
          <a:solidFill>
            <a:schemeClr val="accent1">
              <a:lumMod val="20000"/>
              <a:lumOff val="80000"/>
            </a:schemeClr>
          </a:solid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i="1" dirty="0">
                <a:effectLst>
                  <a:outerShdw blurRad="38100" dist="38100" dir="2700000" algn="tl">
                    <a:srgbClr val="000000">
                      <a:alpha val="43137"/>
                    </a:srgbClr>
                  </a:outerShdw>
                </a:effectLst>
              </a:rPr>
              <a:t>Stelle </a:t>
            </a:r>
            <a:r>
              <a:rPr lang="it-IT" i="1" dirty="0">
                <a:solidFill>
                  <a:srgbClr val="00B0F0"/>
                </a:solidFill>
                <a:effectLst>
                  <a:outerShdw blurRad="38100" dist="38100" dir="2700000" algn="tl">
                    <a:srgbClr val="000000">
                      <a:alpha val="43137"/>
                    </a:srgbClr>
                  </a:outerShdw>
                </a:effectLst>
              </a:rPr>
              <a:t>Fredde</a:t>
            </a:r>
          </a:p>
        </p:txBody>
      </p:sp>
      <p:cxnSp>
        <p:nvCxnSpPr>
          <p:cNvPr id="6" name="Connettore 1 5"/>
          <p:cNvCxnSpPr>
            <a:stCxn id="2" idx="0"/>
            <a:endCxn id="2" idx="2"/>
          </p:cNvCxnSpPr>
          <p:nvPr/>
        </p:nvCxnSpPr>
        <p:spPr>
          <a:xfrm>
            <a:off x="4534182" y="615148"/>
            <a:ext cx="0" cy="4506708"/>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5089080" y="1191212"/>
            <a:ext cx="0" cy="39306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2492080" y="3219822"/>
            <a:ext cx="40842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rot="16200000">
            <a:off x="5864146" y="2714613"/>
            <a:ext cx="1156504" cy="307777"/>
          </a:xfrm>
          <a:prstGeom prst="rect">
            <a:avLst/>
          </a:prstGeom>
          <a:solidFill>
            <a:schemeClr val="accent4">
              <a:lumMod val="40000"/>
              <a:lumOff val="60000"/>
            </a:schemeClr>
          </a:solid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400" i="1" dirty="0">
                <a:solidFill>
                  <a:srgbClr val="00B0F0"/>
                </a:solidFill>
              </a:rPr>
              <a:t>Luminosità</a:t>
            </a:r>
          </a:p>
        </p:txBody>
      </p:sp>
      <p:sp>
        <p:nvSpPr>
          <p:cNvPr id="24" name="CasellaDiTesto 23"/>
          <p:cNvSpPr txBox="1"/>
          <p:nvPr/>
        </p:nvSpPr>
        <p:spPr>
          <a:xfrm>
            <a:off x="3751863" y="598186"/>
            <a:ext cx="1523727" cy="646331"/>
          </a:xfrm>
          <a:prstGeom prst="rect">
            <a:avLst/>
          </a:prstGeom>
          <a:solidFill>
            <a:schemeClr val="bg1">
              <a:lumMod val="95000"/>
            </a:schemeClr>
          </a:solid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i="1" dirty="0">
                <a:effectLst>
                  <a:outerShdw blurRad="38100" dist="38100" dir="2700000" algn="tl">
                    <a:srgbClr val="000000">
                      <a:alpha val="43137"/>
                    </a:srgbClr>
                  </a:outerShdw>
                </a:effectLst>
              </a:rPr>
              <a:t>Stelle </a:t>
            </a:r>
            <a:r>
              <a:rPr lang="it-IT" i="1" dirty="0">
                <a:solidFill>
                  <a:srgbClr val="00B0F0"/>
                </a:solidFill>
                <a:effectLst>
                  <a:outerShdw blurRad="38100" dist="38100" dir="2700000" algn="tl">
                    <a:srgbClr val="000000">
                      <a:alpha val="43137"/>
                    </a:srgbClr>
                  </a:outerShdw>
                </a:effectLst>
              </a:rPr>
              <a:t>Molto Luminose</a:t>
            </a:r>
          </a:p>
        </p:txBody>
      </p:sp>
      <p:sp>
        <p:nvSpPr>
          <p:cNvPr id="25" name="CasellaDiTesto 24"/>
          <p:cNvSpPr txBox="1"/>
          <p:nvPr/>
        </p:nvSpPr>
        <p:spPr>
          <a:xfrm>
            <a:off x="3772318" y="4269852"/>
            <a:ext cx="1523727" cy="646331"/>
          </a:xfrm>
          <a:prstGeom prst="rect">
            <a:avLst/>
          </a:prstGeom>
          <a:solidFill>
            <a:schemeClr val="tx2">
              <a:lumMod val="20000"/>
              <a:lumOff val="80000"/>
            </a:schemeClr>
          </a:solid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i="1" dirty="0">
                <a:effectLst>
                  <a:outerShdw blurRad="38100" dist="38100" dir="2700000" algn="tl">
                    <a:srgbClr val="000000">
                      <a:alpha val="43137"/>
                    </a:srgbClr>
                  </a:outerShdw>
                </a:effectLst>
              </a:rPr>
              <a:t>Stelle </a:t>
            </a:r>
            <a:r>
              <a:rPr lang="it-IT" i="1" dirty="0">
                <a:solidFill>
                  <a:schemeClr val="accent3">
                    <a:lumMod val="50000"/>
                  </a:schemeClr>
                </a:solidFill>
                <a:effectLst>
                  <a:outerShdw blurRad="38100" dist="38100" dir="2700000" algn="tl">
                    <a:srgbClr val="000000">
                      <a:alpha val="43137"/>
                    </a:srgbClr>
                  </a:outerShdw>
                </a:effectLst>
              </a:rPr>
              <a:t>Poco Luminose</a:t>
            </a:r>
          </a:p>
        </p:txBody>
      </p:sp>
      <p:sp>
        <p:nvSpPr>
          <p:cNvPr id="27" name="Parentesi graffa chiusa 26"/>
          <p:cNvSpPr/>
          <p:nvPr/>
        </p:nvSpPr>
        <p:spPr>
          <a:xfrm>
            <a:off x="6012160" y="1203598"/>
            <a:ext cx="648072" cy="352839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 name="Rettangolo 2"/>
          <p:cNvSpPr/>
          <p:nvPr/>
        </p:nvSpPr>
        <p:spPr>
          <a:xfrm>
            <a:off x="2806504" y="873384"/>
            <a:ext cx="1152128" cy="1080120"/>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5076056" y="870315"/>
            <a:ext cx="1152128" cy="1080120"/>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p:nvPr/>
        </p:nvSpPr>
        <p:spPr>
          <a:xfrm>
            <a:off x="2806504" y="3825712"/>
            <a:ext cx="1152128" cy="1080120"/>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p:cNvSpPr/>
          <p:nvPr/>
        </p:nvSpPr>
        <p:spPr>
          <a:xfrm>
            <a:off x="5076056" y="3825712"/>
            <a:ext cx="1152128" cy="1080120"/>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p:cNvSpPr txBox="1"/>
          <p:nvPr/>
        </p:nvSpPr>
        <p:spPr>
          <a:xfrm>
            <a:off x="3932576" y="647558"/>
            <a:ext cx="1156504" cy="307777"/>
          </a:xfrm>
          <a:prstGeom prst="rect">
            <a:avLst/>
          </a:prstGeom>
          <a:solidFill>
            <a:schemeClr val="bg1">
              <a:lumMod val="95000"/>
            </a:schemeClr>
          </a:solid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400" i="1" dirty="0">
                <a:solidFill>
                  <a:schemeClr val="accent3">
                    <a:lumMod val="50000"/>
                  </a:schemeClr>
                </a:solidFill>
              </a:rPr>
              <a:t>Temperatura</a:t>
            </a:r>
          </a:p>
        </p:txBody>
      </p:sp>
    </p:spTree>
    <p:extLst>
      <p:ext uri="{BB962C8B-B14F-4D97-AF65-F5344CB8AC3E}">
        <p14:creationId xmlns:p14="http://schemas.microsoft.com/office/powerpoint/2010/main" val="280053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8"/>
                                        </p:tgtEl>
                                      </p:cBhvr>
                                    </p:animEffect>
                                    <p:set>
                                      <p:cBhvr>
                                        <p:cTn id="83" dur="1" fill="hold">
                                          <p:stCondLst>
                                            <p:cond delay="499"/>
                                          </p:stCondLst>
                                        </p:cTn>
                                        <p:tgtEl>
                                          <p:spTgt spid="2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randombar(horizontal)">
                                      <p:cBhvr>
                                        <p:cTn id="91" dur="500"/>
                                        <p:tgtEl>
                                          <p:spTgt spid="21"/>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randombar(horizontal)">
                                      <p:cBhvr>
                                        <p:cTn id="94" dur="500"/>
                                        <p:tgtEl>
                                          <p:spTgt spid="20"/>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randombar(horizontal)">
                                      <p:cBhvr>
                                        <p:cTn id="97" dur="500"/>
                                        <p:tgtEl>
                                          <p:spTgt spid="3"/>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randombar(horizontal)">
                                      <p:cBhvr>
                                        <p:cTn id="100" dur="500"/>
                                        <p:tgtEl>
                                          <p:spTgt spid="19"/>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randombar(horizontal)">
                                      <p:cBhvr>
                                        <p:cTn id="103" dur="500"/>
                                        <p:tgtEl>
                                          <p:spTgt spid="34"/>
                                        </p:tgtEl>
                                      </p:cBhvr>
                                    </p:animEffect>
                                  </p:childTnLst>
                                </p:cTn>
                              </p:par>
                              <p:par>
                                <p:cTn id="104" presetID="14" presetClass="entr" presetSubtype="10" fill="hold" grpId="0" nodeType="with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randombar(horizontal)">
                                      <p:cBhvr>
                                        <p:cTn id="106" dur="500"/>
                                        <p:tgtEl>
                                          <p:spTgt spid="30"/>
                                        </p:tgtEl>
                                      </p:cBhvr>
                                    </p:animEffect>
                                  </p:childTnLst>
                                </p:cTn>
                              </p:par>
                              <p:par>
                                <p:cTn id="107" presetID="14" presetClass="entr" presetSubtype="10"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randombar(horizontal)">
                                      <p:cBhvr>
                                        <p:cTn id="109" dur="500"/>
                                        <p:tgtEl>
                                          <p:spTgt spid="36"/>
                                        </p:tgtEl>
                                      </p:cBhvr>
                                    </p:animEffect>
                                  </p:childTnLst>
                                </p:cTn>
                              </p:par>
                              <p:par>
                                <p:cTn id="110" presetID="14" presetClass="entr" presetSubtype="10"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randombar(horizontal)">
                                      <p:cBhvr>
                                        <p:cTn id="112" dur="500"/>
                                        <p:tgtEl>
                                          <p:spTgt spid="35"/>
                                        </p:tgtEl>
                                      </p:cBhvr>
                                    </p:animEffect>
                                  </p:childTnLst>
                                </p:cTn>
                              </p:par>
                              <p:par>
                                <p:cTn id="113" presetID="26" presetClass="emph" presetSubtype="0" fill="hold" grpId="1" nodeType="withEffect">
                                  <p:stCondLst>
                                    <p:cond delay="300"/>
                                  </p:stCondLst>
                                  <p:childTnLst>
                                    <p:animEffect transition="out" filter="fade">
                                      <p:cBhvr>
                                        <p:cTn id="114" dur="500" tmFilter="0, 0; .2, .5; .8, .5; 1, 0"/>
                                        <p:tgtEl>
                                          <p:spTgt spid="21"/>
                                        </p:tgtEl>
                                      </p:cBhvr>
                                    </p:animEffect>
                                    <p:animScale>
                                      <p:cBhvr>
                                        <p:cTn id="115" dur="250" autoRev="1" fill="hold"/>
                                        <p:tgtEl>
                                          <p:spTgt spid="21"/>
                                        </p:tgtEl>
                                      </p:cBhvr>
                                      <p:by x="105000" y="105000"/>
                                    </p:animScale>
                                  </p:childTnLst>
                                </p:cTn>
                              </p:par>
                              <p:par>
                                <p:cTn id="116" presetID="26" presetClass="emph" presetSubtype="0" fill="hold" grpId="1" nodeType="withEffect">
                                  <p:stCondLst>
                                    <p:cond delay="300"/>
                                  </p:stCondLst>
                                  <p:childTnLst>
                                    <p:animEffect transition="out" filter="fade">
                                      <p:cBhvr>
                                        <p:cTn id="117" dur="500" tmFilter="0, 0; .2, .5; .8, .5; 1, 0"/>
                                        <p:tgtEl>
                                          <p:spTgt spid="20"/>
                                        </p:tgtEl>
                                      </p:cBhvr>
                                    </p:animEffect>
                                    <p:animScale>
                                      <p:cBhvr>
                                        <p:cTn id="118" dur="250" autoRev="1" fill="hold"/>
                                        <p:tgtEl>
                                          <p:spTgt spid="20"/>
                                        </p:tgtEl>
                                      </p:cBhvr>
                                      <p:by x="105000" y="105000"/>
                                    </p:animScale>
                                  </p:childTnLst>
                                </p:cTn>
                              </p:par>
                              <p:par>
                                <p:cTn id="119" presetID="26" presetClass="emph" presetSubtype="0" fill="hold" grpId="1" nodeType="withEffect">
                                  <p:stCondLst>
                                    <p:cond delay="300"/>
                                  </p:stCondLst>
                                  <p:childTnLst>
                                    <p:animEffect transition="out" filter="fade">
                                      <p:cBhvr>
                                        <p:cTn id="120" dur="500" tmFilter="0, 0; .2, .5; .8, .5; 1, 0"/>
                                        <p:tgtEl>
                                          <p:spTgt spid="3"/>
                                        </p:tgtEl>
                                      </p:cBhvr>
                                    </p:animEffect>
                                    <p:animScale>
                                      <p:cBhvr>
                                        <p:cTn id="121" dur="250" autoRev="1" fill="hold"/>
                                        <p:tgtEl>
                                          <p:spTgt spid="3"/>
                                        </p:tgtEl>
                                      </p:cBhvr>
                                      <p:by x="105000" y="105000"/>
                                    </p:animScale>
                                  </p:childTnLst>
                                </p:cTn>
                              </p:par>
                              <p:par>
                                <p:cTn id="122" presetID="26" presetClass="emph" presetSubtype="0" fill="hold" grpId="1" nodeType="withEffect">
                                  <p:stCondLst>
                                    <p:cond delay="300"/>
                                  </p:stCondLst>
                                  <p:childTnLst>
                                    <p:animEffect transition="out" filter="fade">
                                      <p:cBhvr>
                                        <p:cTn id="123" dur="500" tmFilter="0, 0; .2, .5; .8, .5; 1, 0"/>
                                        <p:tgtEl>
                                          <p:spTgt spid="19"/>
                                        </p:tgtEl>
                                      </p:cBhvr>
                                    </p:animEffect>
                                    <p:animScale>
                                      <p:cBhvr>
                                        <p:cTn id="124" dur="250" autoRev="1" fill="hold"/>
                                        <p:tgtEl>
                                          <p:spTgt spid="19"/>
                                        </p:tgtEl>
                                      </p:cBhvr>
                                      <p:by x="105000" y="105000"/>
                                    </p:animScale>
                                  </p:childTnLst>
                                </p:cTn>
                              </p:par>
                              <p:par>
                                <p:cTn id="125" presetID="26" presetClass="emph" presetSubtype="0" fill="hold" grpId="1" nodeType="withEffect">
                                  <p:stCondLst>
                                    <p:cond delay="300"/>
                                  </p:stCondLst>
                                  <p:childTnLst>
                                    <p:animEffect transition="out" filter="fade">
                                      <p:cBhvr>
                                        <p:cTn id="126" dur="500" tmFilter="0, 0; .2, .5; .8, .5; 1, 0"/>
                                        <p:tgtEl>
                                          <p:spTgt spid="34"/>
                                        </p:tgtEl>
                                      </p:cBhvr>
                                    </p:animEffect>
                                    <p:animScale>
                                      <p:cBhvr>
                                        <p:cTn id="127" dur="250" autoRev="1" fill="hold"/>
                                        <p:tgtEl>
                                          <p:spTgt spid="34"/>
                                        </p:tgtEl>
                                      </p:cBhvr>
                                      <p:by x="105000" y="105000"/>
                                    </p:animScale>
                                  </p:childTnLst>
                                </p:cTn>
                              </p:par>
                              <p:par>
                                <p:cTn id="128" presetID="26" presetClass="emph" presetSubtype="0" fill="hold" grpId="1" nodeType="withEffect">
                                  <p:stCondLst>
                                    <p:cond delay="300"/>
                                  </p:stCondLst>
                                  <p:childTnLst>
                                    <p:animEffect transition="out" filter="fade">
                                      <p:cBhvr>
                                        <p:cTn id="129" dur="500" tmFilter="0, 0; .2, .5; .8, .5; 1, 0"/>
                                        <p:tgtEl>
                                          <p:spTgt spid="30"/>
                                        </p:tgtEl>
                                      </p:cBhvr>
                                    </p:animEffect>
                                    <p:animScale>
                                      <p:cBhvr>
                                        <p:cTn id="130" dur="250" autoRev="1" fill="hold"/>
                                        <p:tgtEl>
                                          <p:spTgt spid="30"/>
                                        </p:tgtEl>
                                      </p:cBhvr>
                                      <p:by x="105000" y="105000"/>
                                    </p:animScale>
                                  </p:childTnLst>
                                </p:cTn>
                              </p:par>
                              <p:par>
                                <p:cTn id="131" presetID="26" presetClass="emph" presetSubtype="0" fill="hold" grpId="1" nodeType="withEffect">
                                  <p:stCondLst>
                                    <p:cond delay="300"/>
                                  </p:stCondLst>
                                  <p:childTnLst>
                                    <p:animEffect transition="out" filter="fade">
                                      <p:cBhvr>
                                        <p:cTn id="132" dur="500" tmFilter="0, 0; .2, .5; .8, .5; 1, 0"/>
                                        <p:tgtEl>
                                          <p:spTgt spid="36"/>
                                        </p:tgtEl>
                                      </p:cBhvr>
                                    </p:animEffect>
                                    <p:animScale>
                                      <p:cBhvr>
                                        <p:cTn id="133" dur="250" autoRev="1" fill="hold"/>
                                        <p:tgtEl>
                                          <p:spTgt spid="36"/>
                                        </p:tgtEl>
                                      </p:cBhvr>
                                      <p:by x="105000" y="105000"/>
                                    </p:animScale>
                                  </p:childTnLst>
                                </p:cTn>
                              </p:par>
                              <p:par>
                                <p:cTn id="134" presetID="26" presetClass="emph" presetSubtype="0" fill="hold" grpId="1" nodeType="withEffect">
                                  <p:stCondLst>
                                    <p:cond delay="300"/>
                                  </p:stCondLst>
                                  <p:childTnLst>
                                    <p:animEffect transition="out" filter="fade">
                                      <p:cBhvr>
                                        <p:cTn id="135" dur="500" tmFilter="0, 0; .2, .5; .8, .5; 1, 0"/>
                                        <p:tgtEl>
                                          <p:spTgt spid="35"/>
                                        </p:tgtEl>
                                      </p:cBhvr>
                                    </p:animEffect>
                                    <p:animScale>
                                      <p:cBhvr>
                                        <p:cTn id="136" dur="250" autoRev="1" fill="hold"/>
                                        <p:tgtEl>
                                          <p:spTgt spid="35"/>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31" presetClass="exit" presetSubtype="0" fill="hold" grpId="2" nodeType="clickEffect">
                                  <p:stCondLst>
                                    <p:cond delay="0"/>
                                  </p:stCondLst>
                                  <p:childTnLst>
                                    <p:anim calcmode="lin" valueType="num">
                                      <p:cBhvr>
                                        <p:cTn id="140" dur="1000"/>
                                        <p:tgtEl>
                                          <p:spTgt spid="21"/>
                                        </p:tgtEl>
                                        <p:attrNameLst>
                                          <p:attrName>ppt_w</p:attrName>
                                        </p:attrNameLst>
                                      </p:cBhvr>
                                      <p:tavLst>
                                        <p:tav tm="0">
                                          <p:val>
                                            <p:strVal val="ppt_w"/>
                                          </p:val>
                                        </p:tav>
                                        <p:tav tm="100000">
                                          <p:val>
                                            <p:fltVal val="0"/>
                                          </p:val>
                                        </p:tav>
                                      </p:tavLst>
                                    </p:anim>
                                    <p:anim calcmode="lin" valueType="num">
                                      <p:cBhvr>
                                        <p:cTn id="141" dur="1000"/>
                                        <p:tgtEl>
                                          <p:spTgt spid="21"/>
                                        </p:tgtEl>
                                        <p:attrNameLst>
                                          <p:attrName>ppt_h</p:attrName>
                                        </p:attrNameLst>
                                      </p:cBhvr>
                                      <p:tavLst>
                                        <p:tav tm="0">
                                          <p:val>
                                            <p:strVal val="ppt_h"/>
                                          </p:val>
                                        </p:tav>
                                        <p:tav tm="100000">
                                          <p:val>
                                            <p:fltVal val="0"/>
                                          </p:val>
                                        </p:tav>
                                      </p:tavLst>
                                    </p:anim>
                                    <p:anim calcmode="lin" valueType="num">
                                      <p:cBhvr>
                                        <p:cTn id="142" dur="1000"/>
                                        <p:tgtEl>
                                          <p:spTgt spid="21"/>
                                        </p:tgtEl>
                                        <p:attrNameLst>
                                          <p:attrName>style.rotation</p:attrName>
                                        </p:attrNameLst>
                                      </p:cBhvr>
                                      <p:tavLst>
                                        <p:tav tm="0">
                                          <p:val>
                                            <p:fltVal val="0"/>
                                          </p:val>
                                        </p:tav>
                                        <p:tav tm="100000">
                                          <p:val>
                                            <p:fltVal val="90"/>
                                          </p:val>
                                        </p:tav>
                                      </p:tavLst>
                                    </p:anim>
                                    <p:animEffect transition="out" filter="fade">
                                      <p:cBhvr>
                                        <p:cTn id="143" dur="1000"/>
                                        <p:tgtEl>
                                          <p:spTgt spid="21"/>
                                        </p:tgtEl>
                                      </p:cBhvr>
                                    </p:animEffect>
                                    <p:set>
                                      <p:cBhvr>
                                        <p:cTn id="144" dur="1" fill="hold">
                                          <p:stCondLst>
                                            <p:cond delay="999"/>
                                          </p:stCondLst>
                                        </p:cTn>
                                        <p:tgtEl>
                                          <p:spTgt spid="21"/>
                                        </p:tgtEl>
                                        <p:attrNameLst>
                                          <p:attrName>style.visibility</p:attrName>
                                        </p:attrNameLst>
                                      </p:cBhvr>
                                      <p:to>
                                        <p:strVal val="hidden"/>
                                      </p:to>
                                    </p:set>
                                  </p:childTnLst>
                                </p:cTn>
                              </p:par>
                              <p:par>
                                <p:cTn id="145" presetID="31" presetClass="exit" presetSubtype="0" fill="hold" grpId="2" nodeType="withEffect">
                                  <p:stCondLst>
                                    <p:cond delay="0"/>
                                  </p:stCondLst>
                                  <p:childTnLst>
                                    <p:anim calcmode="lin" valueType="num">
                                      <p:cBhvr>
                                        <p:cTn id="146" dur="1000"/>
                                        <p:tgtEl>
                                          <p:spTgt spid="20"/>
                                        </p:tgtEl>
                                        <p:attrNameLst>
                                          <p:attrName>ppt_w</p:attrName>
                                        </p:attrNameLst>
                                      </p:cBhvr>
                                      <p:tavLst>
                                        <p:tav tm="0">
                                          <p:val>
                                            <p:strVal val="ppt_w"/>
                                          </p:val>
                                        </p:tav>
                                        <p:tav tm="100000">
                                          <p:val>
                                            <p:fltVal val="0"/>
                                          </p:val>
                                        </p:tav>
                                      </p:tavLst>
                                    </p:anim>
                                    <p:anim calcmode="lin" valueType="num">
                                      <p:cBhvr>
                                        <p:cTn id="147" dur="1000"/>
                                        <p:tgtEl>
                                          <p:spTgt spid="20"/>
                                        </p:tgtEl>
                                        <p:attrNameLst>
                                          <p:attrName>ppt_h</p:attrName>
                                        </p:attrNameLst>
                                      </p:cBhvr>
                                      <p:tavLst>
                                        <p:tav tm="0">
                                          <p:val>
                                            <p:strVal val="ppt_h"/>
                                          </p:val>
                                        </p:tav>
                                        <p:tav tm="100000">
                                          <p:val>
                                            <p:fltVal val="0"/>
                                          </p:val>
                                        </p:tav>
                                      </p:tavLst>
                                    </p:anim>
                                    <p:anim calcmode="lin" valueType="num">
                                      <p:cBhvr>
                                        <p:cTn id="148" dur="1000"/>
                                        <p:tgtEl>
                                          <p:spTgt spid="20"/>
                                        </p:tgtEl>
                                        <p:attrNameLst>
                                          <p:attrName>style.rotation</p:attrName>
                                        </p:attrNameLst>
                                      </p:cBhvr>
                                      <p:tavLst>
                                        <p:tav tm="0">
                                          <p:val>
                                            <p:fltVal val="0"/>
                                          </p:val>
                                        </p:tav>
                                        <p:tav tm="100000">
                                          <p:val>
                                            <p:fltVal val="90"/>
                                          </p:val>
                                        </p:tav>
                                      </p:tavLst>
                                    </p:anim>
                                    <p:animEffect transition="out" filter="fade">
                                      <p:cBhvr>
                                        <p:cTn id="149" dur="1000"/>
                                        <p:tgtEl>
                                          <p:spTgt spid="20"/>
                                        </p:tgtEl>
                                      </p:cBhvr>
                                    </p:animEffect>
                                    <p:set>
                                      <p:cBhvr>
                                        <p:cTn id="150" dur="1" fill="hold">
                                          <p:stCondLst>
                                            <p:cond delay="999"/>
                                          </p:stCondLst>
                                        </p:cTn>
                                        <p:tgtEl>
                                          <p:spTgt spid="20"/>
                                        </p:tgtEl>
                                        <p:attrNameLst>
                                          <p:attrName>style.visibility</p:attrName>
                                        </p:attrNameLst>
                                      </p:cBhvr>
                                      <p:to>
                                        <p:strVal val="hidden"/>
                                      </p:to>
                                    </p:set>
                                  </p:childTnLst>
                                </p:cTn>
                              </p:par>
                              <p:par>
                                <p:cTn id="151" presetID="31" presetClass="exit" presetSubtype="0" fill="hold" grpId="2" nodeType="withEffect">
                                  <p:stCondLst>
                                    <p:cond delay="0"/>
                                  </p:stCondLst>
                                  <p:childTnLst>
                                    <p:anim calcmode="lin" valueType="num">
                                      <p:cBhvr>
                                        <p:cTn id="152" dur="1000"/>
                                        <p:tgtEl>
                                          <p:spTgt spid="3"/>
                                        </p:tgtEl>
                                        <p:attrNameLst>
                                          <p:attrName>ppt_w</p:attrName>
                                        </p:attrNameLst>
                                      </p:cBhvr>
                                      <p:tavLst>
                                        <p:tav tm="0">
                                          <p:val>
                                            <p:strVal val="ppt_w"/>
                                          </p:val>
                                        </p:tav>
                                        <p:tav tm="100000">
                                          <p:val>
                                            <p:fltVal val="0"/>
                                          </p:val>
                                        </p:tav>
                                      </p:tavLst>
                                    </p:anim>
                                    <p:anim calcmode="lin" valueType="num">
                                      <p:cBhvr>
                                        <p:cTn id="153" dur="1000"/>
                                        <p:tgtEl>
                                          <p:spTgt spid="3"/>
                                        </p:tgtEl>
                                        <p:attrNameLst>
                                          <p:attrName>ppt_h</p:attrName>
                                        </p:attrNameLst>
                                      </p:cBhvr>
                                      <p:tavLst>
                                        <p:tav tm="0">
                                          <p:val>
                                            <p:strVal val="ppt_h"/>
                                          </p:val>
                                        </p:tav>
                                        <p:tav tm="100000">
                                          <p:val>
                                            <p:fltVal val="0"/>
                                          </p:val>
                                        </p:tav>
                                      </p:tavLst>
                                    </p:anim>
                                    <p:anim calcmode="lin" valueType="num">
                                      <p:cBhvr>
                                        <p:cTn id="154" dur="1000"/>
                                        <p:tgtEl>
                                          <p:spTgt spid="3"/>
                                        </p:tgtEl>
                                        <p:attrNameLst>
                                          <p:attrName>style.rotation</p:attrName>
                                        </p:attrNameLst>
                                      </p:cBhvr>
                                      <p:tavLst>
                                        <p:tav tm="0">
                                          <p:val>
                                            <p:fltVal val="0"/>
                                          </p:val>
                                        </p:tav>
                                        <p:tav tm="100000">
                                          <p:val>
                                            <p:fltVal val="90"/>
                                          </p:val>
                                        </p:tav>
                                      </p:tavLst>
                                    </p:anim>
                                    <p:animEffect transition="out" filter="fade">
                                      <p:cBhvr>
                                        <p:cTn id="155" dur="1000"/>
                                        <p:tgtEl>
                                          <p:spTgt spid="3"/>
                                        </p:tgtEl>
                                      </p:cBhvr>
                                    </p:animEffect>
                                    <p:set>
                                      <p:cBhvr>
                                        <p:cTn id="156" dur="1" fill="hold">
                                          <p:stCondLst>
                                            <p:cond delay="999"/>
                                          </p:stCondLst>
                                        </p:cTn>
                                        <p:tgtEl>
                                          <p:spTgt spid="3"/>
                                        </p:tgtEl>
                                        <p:attrNameLst>
                                          <p:attrName>style.visibility</p:attrName>
                                        </p:attrNameLst>
                                      </p:cBhvr>
                                      <p:to>
                                        <p:strVal val="hidden"/>
                                      </p:to>
                                    </p:set>
                                  </p:childTnLst>
                                </p:cTn>
                              </p:par>
                              <p:par>
                                <p:cTn id="157" presetID="31" presetClass="exit" presetSubtype="0" fill="hold" grpId="2" nodeType="withEffect">
                                  <p:stCondLst>
                                    <p:cond delay="0"/>
                                  </p:stCondLst>
                                  <p:childTnLst>
                                    <p:anim calcmode="lin" valueType="num">
                                      <p:cBhvr>
                                        <p:cTn id="158" dur="1000"/>
                                        <p:tgtEl>
                                          <p:spTgt spid="19"/>
                                        </p:tgtEl>
                                        <p:attrNameLst>
                                          <p:attrName>ppt_w</p:attrName>
                                        </p:attrNameLst>
                                      </p:cBhvr>
                                      <p:tavLst>
                                        <p:tav tm="0">
                                          <p:val>
                                            <p:strVal val="ppt_w"/>
                                          </p:val>
                                        </p:tav>
                                        <p:tav tm="100000">
                                          <p:val>
                                            <p:fltVal val="0"/>
                                          </p:val>
                                        </p:tav>
                                      </p:tavLst>
                                    </p:anim>
                                    <p:anim calcmode="lin" valueType="num">
                                      <p:cBhvr>
                                        <p:cTn id="159" dur="1000"/>
                                        <p:tgtEl>
                                          <p:spTgt spid="19"/>
                                        </p:tgtEl>
                                        <p:attrNameLst>
                                          <p:attrName>ppt_h</p:attrName>
                                        </p:attrNameLst>
                                      </p:cBhvr>
                                      <p:tavLst>
                                        <p:tav tm="0">
                                          <p:val>
                                            <p:strVal val="ppt_h"/>
                                          </p:val>
                                        </p:tav>
                                        <p:tav tm="100000">
                                          <p:val>
                                            <p:fltVal val="0"/>
                                          </p:val>
                                        </p:tav>
                                      </p:tavLst>
                                    </p:anim>
                                    <p:anim calcmode="lin" valueType="num">
                                      <p:cBhvr>
                                        <p:cTn id="160" dur="1000"/>
                                        <p:tgtEl>
                                          <p:spTgt spid="19"/>
                                        </p:tgtEl>
                                        <p:attrNameLst>
                                          <p:attrName>style.rotation</p:attrName>
                                        </p:attrNameLst>
                                      </p:cBhvr>
                                      <p:tavLst>
                                        <p:tav tm="0">
                                          <p:val>
                                            <p:fltVal val="0"/>
                                          </p:val>
                                        </p:tav>
                                        <p:tav tm="100000">
                                          <p:val>
                                            <p:fltVal val="90"/>
                                          </p:val>
                                        </p:tav>
                                      </p:tavLst>
                                    </p:anim>
                                    <p:animEffect transition="out" filter="fade">
                                      <p:cBhvr>
                                        <p:cTn id="161" dur="1000"/>
                                        <p:tgtEl>
                                          <p:spTgt spid="19"/>
                                        </p:tgtEl>
                                      </p:cBhvr>
                                    </p:animEffect>
                                    <p:set>
                                      <p:cBhvr>
                                        <p:cTn id="162" dur="1" fill="hold">
                                          <p:stCondLst>
                                            <p:cond delay="999"/>
                                          </p:stCondLst>
                                        </p:cTn>
                                        <p:tgtEl>
                                          <p:spTgt spid="19"/>
                                        </p:tgtEl>
                                        <p:attrNameLst>
                                          <p:attrName>style.visibility</p:attrName>
                                        </p:attrNameLst>
                                      </p:cBhvr>
                                      <p:to>
                                        <p:strVal val="hidden"/>
                                      </p:to>
                                    </p:set>
                                  </p:childTnLst>
                                </p:cTn>
                              </p:par>
                              <p:par>
                                <p:cTn id="163" presetID="31" presetClass="exit" presetSubtype="0" fill="hold" grpId="2" nodeType="withEffect">
                                  <p:stCondLst>
                                    <p:cond delay="0"/>
                                  </p:stCondLst>
                                  <p:childTnLst>
                                    <p:anim calcmode="lin" valueType="num">
                                      <p:cBhvr>
                                        <p:cTn id="164" dur="1000"/>
                                        <p:tgtEl>
                                          <p:spTgt spid="34"/>
                                        </p:tgtEl>
                                        <p:attrNameLst>
                                          <p:attrName>ppt_w</p:attrName>
                                        </p:attrNameLst>
                                      </p:cBhvr>
                                      <p:tavLst>
                                        <p:tav tm="0">
                                          <p:val>
                                            <p:strVal val="ppt_w"/>
                                          </p:val>
                                        </p:tav>
                                        <p:tav tm="100000">
                                          <p:val>
                                            <p:fltVal val="0"/>
                                          </p:val>
                                        </p:tav>
                                      </p:tavLst>
                                    </p:anim>
                                    <p:anim calcmode="lin" valueType="num">
                                      <p:cBhvr>
                                        <p:cTn id="165" dur="1000"/>
                                        <p:tgtEl>
                                          <p:spTgt spid="34"/>
                                        </p:tgtEl>
                                        <p:attrNameLst>
                                          <p:attrName>ppt_h</p:attrName>
                                        </p:attrNameLst>
                                      </p:cBhvr>
                                      <p:tavLst>
                                        <p:tav tm="0">
                                          <p:val>
                                            <p:strVal val="ppt_h"/>
                                          </p:val>
                                        </p:tav>
                                        <p:tav tm="100000">
                                          <p:val>
                                            <p:fltVal val="0"/>
                                          </p:val>
                                        </p:tav>
                                      </p:tavLst>
                                    </p:anim>
                                    <p:anim calcmode="lin" valueType="num">
                                      <p:cBhvr>
                                        <p:cTn id="166" dur="1000"/>
                                        <p:tgtEl>
                                          <p:spTgt spid="34"/>
                                        </p:tgtEl>
                                        <p:attrNameLst>
                                          <p:attrName>style.rotation</p:attrName>
                                        </p:attrNameLst>
                                      </p:cBhvr>
                                      <p:tavLst>
                                        <p:tav tm="0">
                                          <p:val>
                                            <p:fltVal val="0"/>
                                          </p:val>
                                        </p:tav>
                                        <p:tav tm="100000">
                                          <p:val>
                                            <p:fltVal val="90"/>
                                          </p:val>
                                        </p:tav>
                                      </p:tavLst>
                                    </p:anim>
                                    <p:animEffect transition="out" filter="fade">
                                      <p:cBhvr>
                                        <p:cTn id="167" dur="1000"/>
                                        <p:tgtEl>
                                          <p:spTgt spid="34"/>
                                        </p:tgtEl>
                                      </p:cBhvr>
                                    </p:animEffect>
                                    <p:set>
                                      <p:cBhvr>
                                        <p:cTn id="168" dur="1" fill="hold">
                                          <p:stCondLst>
                                            <p:cond delay="999"/>
                                          </p:stCondLst>
                                        </p:cTn>
                                        <p:tgtEl>
                                          <p:spTgt spid="34"/>
                                        </p:tgtEl>
                                        <p:attrNameLst>
                                          <p:attrName>style.visibility</p:attrName>
                                        </p:attrNameLst>
                                      </p:cBhvr>
                                      <p:to>
                                        <p:strVal val="hidden"/>
                                      </p:to>
                                    </p:set>
                                  </p:childTnLst>
                                </p:cTn>
                              </p:par>
                              <p:par>
                                <p:cTn id="169" presetID="31" presetClass="exit" presetSubtype="0" fill="hold" grpId="2" nodeType="withEffect">
                                  <p:stCondLst>
                                    <p:cond delay="0"/>
                                  </p:stCondLst>
                                  <p:childTnLst>
                                    <p:anim calcmode="lin" valueType="num">
                                      <p:cBhvr>
                                        <p:cTn id="170" dur="1000"/>
                                        <p:tgtEl>
                                          <p:spTgt spid="30"/>
                                        </p:tgtEl>
                                        <p:attrNameLst>
                                          <p:attrName>ppt_w</p:attrName>
                                        </p:attrNameLst>
                                      </p:cBhvr>
                                      <p:tavLst>
                                        <p:tav tm="0">
                                          <p:val>
                                            <p:strVal val="ppt_w"/>
                                          </p:val>
                                        </p:tav>
                                        <p:tav tm="100000">
                                          <p:val>
                                            <p:fltVal val="0"/>
                                          </p:val>
                                        </p:tav>
                                      </p:tavLst>
                                    </p:anim>
                                    <p:anim calcmode="lin" valueType="num">
                                      <p:cBhvr>
                                        <p:cTn id="171" dur="1000"/>
                                        <p:tgtEl>
                                          <p:spTgt spid="30"/>
                                        </p:tgtEl>
                                        <p:attrNameLst>
                                          <p:attrName>ppt_h</p:attrName>
                                        </p:attrNameLst>
                                      </p:cBhvr>
                                      <p:tavLst>
                                        <p:tav tm="0">
                                          <p:val>
                                            <p:strVal val="ppt_h"/>
                                          </p:val>
                                        </p:tav>
                                        <p:tav tm="100000">
                                          <p:val>
                                            <p:fltVal val="0"/>
                                          </p:val>
                                        </p:tav>
                                      </p:tavLst>
                                    </p:anim>
                                    <p:anim calcmode="lin" valueType="num">
                                      <p:cBhvr>
                                        <p:cTn id="172" dur="1000"/>
                                        <p:tgtEl>
                                          <p:spTgt spid="30"/>
                                        </p:tgtEl>
                                        <p:attrNameLst>
                                          <p:attrName>style.rotation</p:attrName>
                                        </p:attrNameLst>
                                      </p:cBhvr>
                                      <p:tavLst>
                                        <p:tav tm="0">
                                          <p:val>
                                            <p:fltVal val="0"/>
                                          </p:val>
                                        </p:tav>
                                        <p:tav tm="100000">
                                          <p:val>
                                            <p:fltVal val="90"/>
                                          </p:val>
                                        </p:tav>
                                      </p:tavLst>
                                    </p:anim>
                                    <p:animEffect transition="out" filter="fade">
                                      <p:cBhvr>
                                        <p:cTn id="173" dur="1000"/>
                                        <p:tgtEl>
                                          <p:spTgt spid="30"/>
                                        </p:tgtEl>
                                      </p:cBhvr>
                                    </p:animEffect>
                                    <p:set>
                                      <p:cBhvr>
                                        <p:cTn id="174" dur="1" fill="hold">
                                          <p:stCondLst>
                                            <p:cond delay="999"/>
                                          </p:stCondLst>
                                        </p:cTn>
                                        <p:tgtEl>
                                          <p:spTgt spid="30"/>
                                        </p:tgtEl>
                                        <p:attrNameLst>
                                          <p:attrName>style.visibility</p:attrName>
                                        </p:attrNameLst>
                                      </p:cBhvr>
                                      <p:to>
                                        <p:strVal val="hidden"/>
                                      </p:to>
                                    </p:set>
                                  </p:childTnLst>
                                </p:cTn>
                              </p:par>
                              <p:par>
                                <p:cTn id="175" presetID="31" presetClass="exit" presetSubtype="0" fill="hold" grpId="2" nodeType="withEffect">
                                  <p:stCondLst>
                                    <p:cond delay="0"/>
                                  </p:stCondLst>
                                  <p:childTnLst>
                                    <p:anim calcmode="lin" valueType="num">
                                      <p:cBhvr>
                                        <p:cTn id="176" dur="1000"/>
                                        <p:tgtEl>
                                          <p:spTgt spid="36"/>
                                        </p:tgtEl>
                                        <p:attrNameLst>
                                          <p:attrName>ppt_w</p:attrName>
                                        </p:attrNameLst>
                                      </p:cBhvr>
                                      <p:tavLst>
                                        <p:tav tm="0">
                                          <p:val>
                                            <p:strVal val="ppt_w"/>
                                          </p:val>
                                        </p:tav>
                                        <p:tav tm="100000">
                                          <p:val>
                                            <p:fltVal val="0"/>
                                          </p:val>
                                        </p:tav>
                                      </p:tavLst>
                                    </p:anim>
                                    <p:anim calcmode="lin" valueType="num">
                                      <p:cBhvr>
                                        <p:cTn id="177" dur="1000"/>
                                        <p:tgtEl>
                                          <p:spTgt spid="36"/>
                                        </p:tgtEl>
                                        <p:attrNameLst>
                                          <p:attrName>ppt_h</p:attrName>
                                        </p:attrNameLst>
                                      </p:cBhvr>
                                      <p:tavLst>
                                        <p:tav tm="0">
                                          <p:val>
                                            <p:strVal val="ppt_h"/>
                                          </p:val>
                                        </p:tav>
                                        <p:tav tm="100000">
                                          <p:val>
                                            <p:fltVal val="0"/>
                                          </p:val>
                                        </p:tav>
                                      </p:tavLst>
                                    </p:anim>
                                    <p:anim calcmode="lin" valueType="num">
                                      <p:cBhvr>
                                        <p:cTn id="178" dur="1000"/>
                                        <p:tgtEl>
                                          <p:spTgt spid="36"/>
                                        </p:tgtEl>
                                        <p:attrNameLst>
                                          <p:attrName>style.rotation</p:attrName>
                                        </p:attrNameLst>
                                      </p:cBhvr>
                                      <p:tavLst>
                                        <p:tav tm="0">
                                          <p:val>
                                            <p:fltVal val="0"/>
                                          </p:val>
                                        </p:tav>
                                        <p:tav tm="100000">
                                          <p:val>
                                            <p:fltVal val="90"/>
                                          </p:val>
                                        </p:tav>
                                      </p:tavLst>
                                    </p:anim>
                                    <p:animEffect transition="out" filter="fade">
                                      <p:cBhvr>
                                        <p:cTn id="179" dur="1000"/>
                                        <p:tgtEl>
                                          <p:spTgt spid="36"/>
                                        </p:tgtEl>
                                      </p:cBhvr>
                                    </p:animEffect>
                                    <p:set>
                                      <p:cBhvr>
                                        <p:cTn id="180" dur="1" fill="hold">
                                          <p:stCondLst>
                                            <p:cond delay="999"/>
                                          </p:stCondLst>
                                        </p:cTn>
                                        <p:tgtEl>
                                          <p:spTgt spid="36"/>
                                        </p:tgtEl>
                                        <p:attrNameLst>
                                          <p:attrName>style.visibility</p:attrName>
                                        </p:attrNameLst>
                                      </p:cBhvr>
                                      <p:to>
                                        <p:strVal val="hidden"/>
                                      </p:to>
                                    </p:set>
                                  </p:childTnLst>
                                </p:cTn>
                              </p:par>
                              <p:par>
                                <p:cTn id="181" presetID="31" presetClass="exit" presetSubtype="0" fill="hold" grpId="2" nodeType="withEffect">
                                  <p:stCondLst>
                                    <p:cond delay="0"/>
                                  </p:stCondLst>
                                  <p:childTnLst>
                                    <p:anim calcmode="lin" valueType="num">
                                      <p:cBhvr>
                                        <p:cTn id="182" dur="1000"/>
                                        <p:tgtEl>
                                          <p:spTgt spid="35"/>
                                        </p:tgtEl>
                                        <p:attrNameLst>
                                          <p:attrName>ppt_w</p:attrName>
                                        </p:attrNameLst>
                                      </p:cBhvr>
                                      <p:tavLst>
                                        <p:tav tm="0">
                                          <p:val>
                                            <p:strVal val="ppt_w"/>
                                          </p:val>
                                        </p:tav>
                                        <p:tav tm="100000">
                                          <p:val>
                                            <p:fltVal val="0"/>
                                          </p:val>
                                        </p:tav>
                                      </p:tavLst>
                                    </p:anim>
                                    <p:anim calcmode="lin" valueType="num">
                                      <p:cBhvr>
                                        <p:cTn id="183" dur="1000"/>
                                        <p:tgtEl>
                                          <p:spTgt spid="35"/>
                                        </p:tgtEl>
                                        <p:attrNameLst>
                                          <p:attrName>ppt_h</p:attrName>
                                        </p:attrNameLst>
                                      </p:cBhvr>
                                      <p:tavLst>
                                        <p:tav tm="0">
                                          <p:val>
                                            <p:strVal val="ppt_h"/>
                                          </p:val>
                                        </p:tav>
                                        <p:tav tm="100000">
                                          <p:val>
                                            <p:fltVal val="0"/>
                                          </p:val>
                                        </p:tav>
                                      </p:tavLst>
                                    </p:anim>
                                    <p:anim calcmode="lin" valueType="num">
                                      <p:cBhvr>
                                        <p:cTn id="184" dur="1000"/>
                                        <p:tgtEl>
                                          <p:spTgt spid="35"/>
                                        </p:tgtEl>
                                        <p:attrNameLst>
                                          <p:attrName>style.rotation</p:attrName>
                                        </p:attrNameLst>
                                      </p:cBhvr>
                                      <p:tavLst>
                                        <p:tav tm="0">
                                          <p:val>
                                            <p:fltVal val="0"/>
                                          </p:val>
                                        </p:tav>
                                        <p:tav tm="100000">
                                          <p:val>
                                            <p:fltVal val="90"/>
                                          </p:val>
                                        </p:tav>
                                      </p:tavLst>
                                    </p:anim>
                                    <p:animEffect transition="out" filter="fade">
                                      <p:cBhvr>
                                        <p:cTn id="185" dur="1000"/>
                                        <p:tgtEl>
                                          <p:spTgt spid="35"/>
                                        </p:tgtEl>
                                      </p:cBhvr>
                                    </p:animEffect>
                                    <p:set>
                                      <p:cBhvr>
                                        <p:cTn id="186"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P spid="21" grpId="0"/>
      <p:bldP spid="21" grpId="1"/>
      <p:bldP spid="21" grpId="2"/>
      <p:bldP spid="34" grpId="0"/>
      <p:bldP spid="34" grpId="1"/>
      <p:bldP spid="34" grpId="2"/>
      <p:bldP spid="35" grpId="0"/>
      <p:bldP spid="35" grpId="1"/>
      <p:bldP spid="35" grpId="2"/>
      <p:bldP spid="28" grpId="0"/>
      <p:bldP spid="28" grpId="1"/>
      <p:bldP spid="17" grpId="0" animBg="1"/>
      <p:bldP spid="17" grpId="1" animBg="1"/>
      <p:bldP spid="18" grpId="0" animBg="1"/>
      <p:bldP spid="18" grpId="1" animBg="1"/>
      <p:bldP spid="23" grpId="0" animBg="1"/>
      <p:bldP spid="23" grpId="1" animBg="1"/>
      <p:bldP spid="24" grpId="0" animBg="1"/>
      <p:bldP spid="24" grpId="1" animBg="1"/>
      <p:bldP spid="25" grpId="0" animBg="1"/>
      <p:bldP spid="25" grpId="1" animBg="1"/>
      <p:bldP spid="27" grpId="0" animBg="1"/>
      <p:bldP spid="27" grpId="1" animBg="1"/>
      <p:bldP spid="3" grpId="0" animBg="1"/>
      <p:bldP spid="3" grpId="1" animBg="1"/>
      <p:bldP spid="3" grpId="2" animBg="1"/>
      <p:bldP spid="20" grpId="0" animBg="1"/>
      <p:bldP spid="20" grpId="1" animBg="1"/>
      <p:bldP spid="20" grpId="2" animBg="1"/>
      <p:bldP spid="30" grpId="0" animBg="1"/>
      <p:bldP spid="30" grpId="1" animBg="1"/>
      <p:bldP spid="30" grpId="2" animBg="1"/>
      <p:bldP spid="36" grpId="0" animBg="1"/>
      <p:bldP spid="36" grpId="1" animBg="1"/>
      <p:bldP spid="36" grpId="2" animBg="1"/>
      <p:bldP spid="22" grpId="0" animBg="1"/>
      <p:bldP spid="2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asellaDiTesto 68"/>
          <p:cNvSpPr txBox="1"/>
          <p:nvPr/>
        </p:nvSpPr>
        <p:spPr>
          <a:xfrm>
            <a:off x="699657" y="2965334"/>
            <a:ext cx="3123852" cy="1200329"/>
          </a:xfrm>
          <a:prstGeom prst="rect">
            <a:avLst/>
          </a:prstGeom>
          <a:noFill/>
        </p:spPr>
        <p:txBody>
          <a:bodyPr wrap="square" rtlCol="0">
            <a:spAutoFit/>
          </a:bodyPr>
          <a:lstStyle/>
          <a:p>
            <a:pPr marL="285750" indent="-285750">
              <a:buFont typeface="Wingdings" panose="05000000000000000000" pitchFamily="2" charset="2"/>
              <a:buChar char="Ø"/>
            </a:pPr>
            <a:r>
              <a:rPr lang="it-IT" dirty="0">
                <a:solidFill>
                  <a:schemeClr val="accent1">
                    <a:lumMod val="50000"/>
                  </a:schemeClr>
                </a:solidFill>
              </a:rPr>
              <a:t>Magnitudine assoluta: +4,7</a:t>
            </a:r>
          </a:p>
          <a:p>
            <a:endParaRPr lang="it-IT" dirty="0">
              <a:solidFill>
                <a:schemeClr val="accent1">
                  <a:lumMod val="50000"/>
                </a:schemeClr>
              </a:solidFill>
            </a:endParaRPr>
          </a:p>
          <a:p>
            <a:endParaRPr lang="it-IT" dirty="0">
              <a:solidFill>
                <a:schemeClr val="accent1">
                  <a:lumMod val="50000"/>
                </a:schemeClr>
              </a:solidFill>
            </a:endParaRPr>
          </a:p>
          <a:p>
            <a:pPr marL="285750" indent="-285750">
              <a:buFont typeface="Wingdings" panose="05000000000000000000" pitchFamily="2" charset="2"/>
              <a:buChar char="Ø"/>
            </a:pPr>
            <a:r>
              <a:rPr lang="it-IT" dirty="0">
                <a:solidFill>
                  <a:schemeClr val="accent1">
                    <a:lumMod val="50000"/>
                  </a:schemeClr>
                </a:solidFill>
              </a:rPr>
              <a:t>Luminosità: 1 (il Sole è il </a:t>
            </a:r>
            <a:r>
              <a:rPr lang="it-IT" dirty="0" err="1">
                <a:solidFill>
                  <a:schemeClr val="accent1">
                    <a:lumMod val="50000"/>
                  </a:schemeClr>
                </a:solidFill>
              </a:rPr>
              <a:t>rif.</a:t>
            </a:r>
            <a:r>
              <a:rPr lang="it-IT" dirty="0">
                <a:solidFill>
                  <a:schemeClr val="accent1">
                    <a:lumMod val="50000"/>
                  </a:schemeClr>
                </a:solidFill>
              </a:rPr>
              <a:t>)</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588369"/>
            <a:ext cx="4084204" cy="4506708"/>
          </a:xfrm>
          <a:prstGeom prst="rect">
            <a:avLst/>
          </a:prstGeom>
        </p:spPr>
      </p:pic>
      <p:sp>
        <p:nvSpPr>
          <p:cNvPr id="4" name="Rettangolo 3"/>
          <p:cNvSpPr/>
          <p:nvPr/>
        </p:nvSpPr>
        <p:spPr>
          <a:xfrm>
            <a:off x="4947226" y="1169547"/>
            <a:ext cx="2905332" cy="35145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Diagramma di </a:t>
            </a:r>
            <a:r>
              <a:rPr lang="it-IT" sz="2400" b="1" i="1" dirty="0" err="1">
                <a:solidFill>
                  <a:srgbClr val="C00000"/>
                </a:solidFill>
              </a:rPr>
              <a:t>Hertzsprung</a:t>
            </a:r>
            <a:r>
              <a:rPr lang="it-IT" sz="2400" b="1" i="1" dirty="0">
                <a:solidFill>
                  <a:srgbClr val="C00000"/>
                </a:solidFill>
              </a:rPr>
              <a:t>-Russell: Es. Sole </a:t>
            </a:r>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29" name="CasellaDiTesto 28"/>
          <p:cNvSpPr txBox="1"/>
          <p:nvPr/>
        </p:nvSpPr>
        <p:spPr>
          <a:xfrm>
            <a:off x="699657" y="1064423"/>
            <a:ext cx="3892110" cy="1200329"/>
          </a:xfrm>
          <a:prstGeom prst="rect">
            <a:avLst/>
          </a:prstGeom>
          <a:noFill/>
        </p:spPr>
        <p:txBody>
          <a:bodyPr wrap="square" rtlCol="0">
            <a:spAutoFit/>
          </a:bodyPr>
          <a:lstStyle/>
          <a:p>
            <a:pPr marL="285750" indent="-285750">
              <a:buFont typeface="Wingdings" panose="05000000000000000000" pitchFamily="2" charset="2"/>
              <a:buChar char="Ø"/>
            </a:pPr>
            <a:r>
              <a:rPr lang="it-IT" dirty="0">
                <a:solidFill>
                  <a:schemeClr val="accent1">
                    <a:lumMod val="50000"/>
                  </a:schemeClr>
                </a:solidFill>
              </a:rPr>
              <a:t>Temperatura superficiale: 5800 K</a:t>
            </a:r>
          </a:p>
          <a:p>
            <a:pPr marL="285750" indent="-285750">
              <a:buFont typeface="Wingdings" panose="05000000000000000000" pitchFamily="2" charset="2"/>
              <a:buChar char="Ø"/>
            </a:pPr>
            <a:endParaRPr lang="it-IT" dirty="0">
              <a:solidFill>
                <a:schemeClr val="accent1">
                  <a:lumMod val="50000"/>
                </a:schemeClr>
              </a:solidFill>
            </a:endParaRPr>
          </a:p>
          <a:p>
            <a:pPr marL="285750" indent="-285750">
              <a:buFont typeface="Wingdings" panose="05000000000000000000" pitchFamily="2" charset="2"/>
              <a:buChar char="Ø"/>
            </a:pPr>
            <a:endParaRPr lang="it-IT" dirty="0">
              <a:solidFill>
                <a:schemeClr val="accent1">
                  <a:lumMod val="50000"/>
                </a:schemeClr>
              </a:solidFill>
            </a:endParaRPr>
          </a:p>
          <a:p>
            <a:pPr marL="285750" indent="-285750">
              <a:buFont typeface="Wingdings" panose="05000000000000000000" pitchFamily="2" charset="2"/>
              <a:buChar char="Ø"/>
            </a:pPr>
            <a:r>
              <a:rPr lang="it-IT" dirty="0">
                <a:solidFill>
                  <a:schemeClr val="accent1">
                    <a:lumMod val="50000"/>
                  </a:schemeClr>
                </a:solidFill>
              </a:rPr>
              <a:t>Classe spettrale: G2V</a:t>
            </a:r>
          </a:p>
        </p:txBody>
      </p:sp>
      <p:sp>
        <p:nvSpPr>
          <p:cNvPr id="31" name="Stella a 5 punte 30">
            <a:hlinkClick r:id="rId5" action="ppaction://hlinksldjump"/>
          </p:cNvPr>
          <p:cNvSpPr/>
          <p:nvPr/>
        </p:nvSpPr>
        <p:spPr>
          <a:xfrm>
            <a:off x="3631504" y="3072743"/>
            <a:ext cx="144016" cy="1638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Sole 32">
            <a:hlinkClick r:id="rId6" action="ppaction://hlinksldjump"/>
          </p:cNvPr>
          <p:cNvSpPr/>
          <p:nvPr/>
        </p:nvSpPr>
        <p:spPr>
          <a:xfrm>
            <a:off x="3036148" y="1987414"/>
            <a:ext cx="216024" cy="163891"/>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p:cNvCxnSpPr/>
          <p:nvPr/>
        </p:nvCxnSpPr>
        <p:spPr>
          <a:xfrm flipV="1">
            <a:off x="3868846" y="3154690"/>
            <a:ext cx="1033042" cy="2680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4139952" y="1183724"/>
            <a:ext cx="2634226" cy="76092"/>
          </a:xfrm>
          <a:prstGeom prst="straightConnector1">
            <a:avLst/>
          </a:prstGeom>
          <a:ln w="127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a:off x="3269387" y="2069359"/>
            <a:ext cx="3504791" cy="2659705"/>
          </a:xfrm>
          <a:prstGeom prst="straightConnector1">
            <a:avLst/>
          </a:prstGeom>
          <a:ln w="127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p:cNvCxnSpPr/>
          <p:nvPr/>
        </p:nvCxnSpPr>
        <p:spPr>
          <a:xfrm flipV="1">
            <a:off x="3703512" y="3200410"/>
            <a:ext cx="4149046" cy="80954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6800849" y="1183723"/>
            <a:ext cx="0" cy="3514584"/>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a:off x="4943828" y="3185447"/>
            <a:ext cx="290873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7" name="Ovale 46"/>
          <p:cNvSpPr/>
          <p:nvPr/>
        </p:nvSpPr>
        <p:spPr>
          <a:xfrm>
            <a:off x="6774178" y="3154689"/>
            <a:ext cx="47078" cy="45719"/>
          </a:xfrm>
          <a:prstGeom prst="ellipse">
            <a:avLst/>
          </a:prstGeom>
          <a:solidFill>
            <a:srgbClr val="FF0066"/>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Parentesi graffa aperta 60"/>
          <p:cNvSpPr/>
          <p:nvPr/>
        </p:nvSpPr>
        <p:spPr>
          <a:xfrm>
            <a:off x="321862" y="1131590"/>
            <a:ext cx="432048" cy="1091723"/>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3" name="Parentesi graffa aperta 62"/>
          <p:cNvSpPr/>
          <p:nvPr/>
        </p:nvSpPr>
        <p:spPr>
          <a:xfrm>
            <a:off x="315069" y="3048110"/>
            <a:ext cx="432048" cy="1091723"/>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6" name="CasellaDiTesto 65"/>
          <p:cNvSpPr txBox="1"/>
          <p:nvPr/>
        </p:nvSpPr>
        <p:spPr>
          <a:xfrm rot="5400000">
            <a:off x="-547683" y="1492785"/>
            <a:ext cx="1467610" cy="369332"/>
          </a:xfrm>
          <a:prstGeom prst="rect">
            <a:avLst/>
          </a:prstGeom>
          <a:noFill/>
        </p:spPr>
        <p:txBody>
          <a:bodyPr wrap="square" rtlCol="0">
            <a:spAutoFit/>
          </a:bodyPr>
          <a:lstStyle/>
          <a:p>
            <a:pPr algn="ctr"/>
            <a:r>
              <a:rPr lang="it-IT" i="1" dirty="0">
                <a:solidFill>
                  <a:schemeClr val="accent2">
                    <a:lumMod val="60000"/>
                    <a:lumOff val="40000"/>
                  </a:schemeClr>
                </a:solidFill>
              </a:rPr>
              <a:t>Verticale</a:t>
            </a:r>
          </a:p>
        </p:txBody>
      </p:sp>
      <p:sp>
        <p:nvSpPr>
          <p:cNvPr id="67" name="CasellaDiTesto 66"/>
          <p:cNvSpPr txBox="1"/>
          <p:nvPr/>
        </p:nvSpPr>
        <p:spPr>
          <a:xfrm rot="5400000">
            <a:off x="-518452" y="3390862"/>
            <a:ext cx="1467610" cy="369332"/>
          </a:xfrm>
          <a:prstGeom prst="rect">
            <a:avLst/>
          </a:prstGeom>
          <a:noFill/>
        </p:spPr>
        <p:txBody>
          <a:bodyPr wrap="square" rtlCol="0">
            <a:spAutoFit/>
          </a:bodyPr>
          <a:lstStyle/>
          <a:p>
            <a:pPr algn="ctr"/>
            <a:r>
              <a:rPr lang="it-IT" i="1" dirty="0">
                <a:solidFill>
                  <a:schemeClr val="accent1">
                    <a:lumMod val="75000"/>
                  </a:schemeClr>
                </a:solidFill>
              </a:rPr>
              <a:t>Orizzontale</a:t>
            </a:r>
          </a:p>
        </p:txBody>
      </p:sp>
    </p:spTree>
    <p:extLst>
      <p:ext uri="{BB962C8B-B14F-4D97-AF65-F5344CB8AC3E}">
        <p14:creationId xmlns:p14="http://schemas.microsoft.com/office/powerpoint/2010/main" val="94528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p:cTn id="43" dur="500" fill="hold"/>
                                        <p:tgtEl>
                                          <p:spTgt spid="47"/>
                                        </p:tgtEl>
                                        <p:attrNameLst>
                                          <p:attrName>ppt_w</p:attrName>
                                        </p:attrNameLst>
                                      </p:cBhvr>
                                      <p:tavLst>
                                        <p:tav tm="0">
                                          <p:val>
                                            <p:fltVal val="0"/>
                                          </p:val>
                                        </p:tav>
                                        <p:tav tm="100000">
                                          <p:val>
                                            <p:strVal val="#ppt_w"/>
                                          </p:val>
                                        </p:tav>
                                      </p:tavLst>
                                    </p:anim>
                                    <p:anim calcmode="lin" valueType="num">
                                      <p:cBhvr>
                                        <p:cTn id="44" dur="500" fill="hold"/>
                                        <p:tgtEl>
                                          <p:spTgt spid="47"/>
                                        </p:tgtEl>
                                        <p:attrNameLst>
                                          <p:attrName>ppt_h</p:attrName>
                                        </p:attrNameLst>
                                      </p:cBhvr>
                                      <p:tavLst>
                                        <p:tav tm="0">
                                          <p:val>
                                            <p:fltVal val="0"/>
                                          </p:val>
                                        </p:tav>
                                        <p:tav tm="100000">
                                          <p:val>
                                            <p:strVal val="#ppt_h"/>
                                          </p:val>
                                        </p:tav>
                                      </p:tavLst>
                                    </p:anim>
                                    <p:animEffect transition="in" filter="fade">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41"/>
                                        </p:tgtEl>
                                      </p:cBhvr>
                                    </p:animEffect>
                                    <p:set>
                                      <p:cBhvr>
                                        <p:cTn id="59" dur="1" fill="hold">
                                          <p:stCondLst>
                                            <p:cond delay="499"/>
                                          </p:stCondLst>
                                        </p:cTn>
                                        <p:tgtEl>
                                          <p:spTgt spid="4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44"/>
                                        </p:tgtEl>
                                      </p:cBhvr>
                                    </p:animEffect>
                                    <p:set>
                                      <p:cBhvr>
                                        <p:cTn id="64" dur="1" fill="hold">
                                          <p:stCondLst>
                                            <p:cond delay="499"/>
                                          </p:stCondLst>
                                        </p:cTn>
                                        <p:tgtEl>
                                          <p:spTgt spid="44"/>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46"/>
                                        </p:tgtEl>
                                      </p:cBhvr>
                                    </p:animEffect>
                                    <p:set>
                                      <p:cBhvr>
                                        <p:cTn id="67"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31" grpId="0" animBg="1"/>
      <p:bldP spid="47" grpId="0" animBg="1"/>
      <p:bldP spid="63" grpId="0" animBg="1"/>
      <p:bldP spid="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Diagramma di </a:t>
            </a:r>
            <a:r>
              <a:rPr lang="it-IT" sz="2400" b="1" i="1" dirty="0" err="1">
                <a:solidFill>
                  <a:srgbClr val="C00000"/>
                </a:solidFill>
              </a:rPr>
              <a:t>Hertzsprung</a:t>
            </a:r>
            <a:r>
              <a:rPr lang="it-IT" sz="2400" b="1" i="1" dirty="0">
                <a:solidFill>
                  <a:srgbClr val="C00000"/>
                </a:solidFill>
              </a:rPr>
              <a:t>-Russell: Es. Sole </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grpSp>
        <p:nvGrpSpPr>
          <p:cNvPr id="6" name="Gruppo 5"/>
          <p:cNvGrpSpPr/>
          <p:nvPr/>
        </p:nvGrpSpPr>
        <p:grpSpPr>
          <a:xfrm>
            <a:off x="4355976" y="588369"/>
            <a:ext cx="4084204" cy="4506708"/>
            <a:chOff x="4355976" y="588369"/>
            <a:chExt cx="4084204" cy="4506708"/>
          </a:xfrm>
        </p:grpSpPr>
        <p:grpSp>
          <p:nvGrpSpPr>
            <p:cNvPr id="3" name="Gruppo 2"/>
            <p:cNvGrpSpPr/>
            <p:nvPr/>
          </p:nvGrpSpPr>
          <p:grpSpPr>
            <a:xfrm>
              <a:off x="4355976" y="588369"/>
              <a:ext cx="4084204" cy="4506708"/>
              <a:chOff x="4355976" y="588369"/>
              <a:chExt cx="4084204" cy="4506708"/>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588369"/>
                <a:ext cx="4084204" cy="4506708"/>
              </a:xfrm>
              <a:prstGeom prst="rect">
                <a:avLst/>
              </a:prstGeom>
            </p:spPr>
          </p:pic>
          <p:sp>
            <p:nvSpPr>
              <p:cNvPr id="4" name="Rettangolo 3"/>
              <p:cNvSpPr/>
              <p:nvPr/>
            </p:nvSpPr>
            <p:spPr>
              <a:xfrm>
                <a:off x="4947226" y="1169547"/>
                <a:ext cx="2905332" cy="35145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3" name="Ovale 22"/>
            <p:cNvSpPr/>
            <p:nvPr/>
          </p:nvSpPr>
          <p:spPr>
            <a:xfrm>
              <a:off x="6774178" y="3154689"/>
              <a:ext cx="47078" cy="45719"/>
            </a:xfrm>
            <a:prstGeom prst="ellipse">
              <a:avLst/>
            </a:prstGeom>
            <a:solidFill>
              <a:srgbClr val="FF0066"/>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8767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8.64198E-7 L -0.19965 0.00339 " pathEditMode="relative" rAng="0" ptsTypes="AA">
                                      <p:cBhvr>
                                        <p:cTn id="6" dur="2000" fill="hold"/>
                                        <p:tgtEl>
                                          <p:spTgt spid="6"/>
                                        </p:tgtEl>
                                        <p:attrNameLst>
                                          <p:attrName>ppt_x</p:attrName>
                                          <p:attrName>ppt_y</p:attrName>
                                        </p:attrNameLst>
                                      </p:cBhvr>
                                      <p:rCtr x="-9983" y="1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7216"/>
            <a:ext cx="7596336" cy="857250"/>
          </a:xfrm>
          <a:solidFill>
            <a:schemeClr val="bg1">
              <a:lumMod val="85000"/>
            </a:schemeClr>
          </a:solidFill>
        </p:spPr>
        <p:txBody>
          <a:bodyPr>
            <a:normAutofit fontScale="90000"/>
          </a:bodyPr>
          <a:lstStyle/>
          <a:p>
            <a:r>
              <a:rPr lang="en-US" altLang="ko-KR" sz="4000" i="1" dirty="0" err="1">
                <a:solidFill>
                  <a:schemeClr val="bg2">
                    <a:lumMod val="50000"/>
                  </a:schemeClr>
                </a:solidFill>
                <a:effectLst>
                  <a:outerShdw blurRad="38100" dist="38100" dir="2700000" algn="tl">
                    <a:srgbClr val="000000">
                      <a:alpha val="43137"/>
                    </a:srgbClr>
                  </a:outerShdw>
                </a:effectLst>
                <a:ea typeface="맑은 고딕" pitchFamily="50" charset="-127"/>
              </a:rPr>
              <a:t>Nascita</a:t>
            </a:r>
            <a:r>
              <a:rPr lang="en-US" altLang="ko-KR" sz="4000" i="1" dirty="0">
                <a:solidFill>
                  <a:schemeClr val="bg2">
                    <a:lumMod val="50000"/>
                  </a:schemeClr>
                </a:solidFill>
                <a:effectLst>
                  <a:outerShdw blurRad="38100" dist="38100" dir="2700000" algn="tl">
                    <a:srgbClr val="000000">
                      <a:alpha val="43137"/>
                    </a:srgbClr>
                  </a:outerShdw>
                </a:effectLst>
                <a:ea typeface="맑은 고딕" pitchFamily="50" charset="-127"/>
              </a:rPr>
              <a:t> vita e </a:t>
            </a:r>
            <a:r>
              <a:rPr lang="en-US" altLang="ko-KR" sz="4000" i="1" dirty="0" err="1">
                <a:solidFill>
                  <a:schemeClr val="bg2">
                    <a:lumMod val="50000"/>
                  </a:schemeClr>
                </a:solidFill>
                <a:effectLst>
                  <a:outerShdw blurRad="38100" dist="38100" dir="2700000" algn="tl">
                    <a:srgbClr val="000000">
                      <a:alpha val="43137"/>
                    </a:srgbClr>
                  </a:outerShdw>
                </a:effectLst>
                <a:ea typeface="맑은 고딕" pitchFamily="50" charset="-127"/>
              </a:rPr>
              <a:t>morte</a:t>
            </a:r>
            <a:r>
              <a:rPr lang="en-US" altLang="ko-KR" sz="4000" i="1" dirty="0">
                <a:solidFill>
                  <a:schemeClr val="bg2">
                    <a:lumMod val="50000"/>
                  </a:schemeClr>
                </a:solidFill>
                <a:effectLst>
                  <a:outerShdw blurRad="38100" dist="38100" dir="2700000" algn="tl">
                    <a:srgbClr val="000000">
                      <a:alpha val="43137"/>
                    </a:srgbClr>
                  </a:outerShdw>
                </a:effectLst>
                <a:ea typeface="맑은 고딕" pitchFamily="50" charset="-127"/>
              </a:rPr>
              <a:t> </a:t>
            </a:r>
            <a:r>
              <a:rPr lang="en-US" altLang="ko-KR" sz="4000" i="1" dirty="0" err="1">
                <a:solidFill>
                  <a:schemeClr val="bg2">
                    <a:lumMod val="50000"/>
                  </a:schemeClr>
                </a:solidFill>
                <a:effectLst>
                  <a:outerShdw blurRad="38100" dist="38100" dir="2700000" algn="tl">
                    <a:srgbClr val="000000">
                      <a:alpha val="43137"/>
                    </a:srgbClr>
                  </a:outerShdw>
                </a:effectLst>
                <a:ea typeface="맑은 고딕" pitchFamily="50" charset="-127"/>
              </a:rPr>
              <a:t>della</a:t>
            </a:r>
            <a:r>
              <a:rPr lang="en-US" altLang="ko-KR" sz="4000" i="1" dirty="0">
                <a:solidFill>
                  <a:schemeClr val="bg2">
                    <a:lumMod val="50000"/>
                  </a:schemeClr>
                </a:solidFill>
                <a:effectLst>
                  <a:outerShdw blurRad="38100" dist="38100" dir="2700000" algn="tl">
                    <a:srgbClr val="000000">
                      <a:alpha val="43137"/>
                    </a:srgbClr>
                  </a:outerShdw>
                </a:effectLst>
                <a:ea typeface="맑은 고딕" pitchFamily="50" charset="-127"/>
              </a:rPr>
              <a:t> </a:t>
            </a:r>
            <a:r>
              <a:rPr lang="en-US" altLang="ko-KR" sz="4000" i="1" dirty="0" err="1">
                <a:solidFill>
                  <a:schemeClr val="bg2">
                    <a:lumMod val="50000"/>
                  </a:schemeClr>
                </a:solidFill>
                <a:effectLst>
                  <a:outerShdw blurRad="38100" dist="38100" dir="2700000" algn="tl">
                    <a:srgbClr val="000000">
                      <a:alpha val="43137"/>
                    </a:srgbClr>
                  </a:outerShdw>
                </a:effectLst>
                <a:ea typeface="맑은 고딕" pitchFamily="50" charset="-127"/>
              </a:rPr>
              <a:t>stella</a:t>
            </a:r>
            <a:r>
              <a:rPr lang="en-US" altLang="ko-KR" sz="4000" i="1" dirty="0">
                <a:solidFill>
                  <a:schemeClr val="bg2">
                    <a:lumMod val="50000"/>
                  </a:schemeClr>
                </a:solidFill>
                <a:effectLst>
                  <a:outerShdw blurRad="38100" dist="38100" dir="2700000" algn="tl">
                    <a:srgbClr val="000000">
                      <a:alpha val="43137"/>
                    </a:srgbClr>
                  </a:outerShdw>
                </a:effectLst>
                <a:ea typeface="맑은 고딕" pitchFamily="50" charset="-127"/>
              </a:rPr>
              <a:t> </a:t>
            </a:r>
          </a:p>
        </p:txBody>
      </p:sp>
      <p:sp>
        <p:nvSpPr>
          <p:cNvPr id="4" name="Content Placeholder 3"/>
          <p:cNvSpPr>
            <a:spLocks noGrp="1"/>
          </p:cNvSpPr>
          <p:nvPr>
            <p:ph idx="1"/>
          </p:nvPr>
        </p:nvSpPr>
        <p:spPr>
          <a:xfrm>
            <a:off x="1763688" y="916026"/>
            <a:ext cx="6707088" cy="3293209"/>
          </a:xfrm>
          <a:noFill/>
        </p:spPr>
        <p:txBody>
          <a:bodyPr wrap="square" rtlCol="0">
            <a:spAutoFit/>
          </a:bodyPr>
          <a:lstStyle/>
          <a:p>
            <a:pPr defTabSz="457200" latinLnBrk="0">
              <a:buFont typeface="Wingdings" panose="05000000000000000000" pitchFamily="2" charset="2"/>
              <a:buChar char="Ø"/>
            </a:pPr>
            <a:r>
              <a:rPr lang="it-IT" altLang="ko-KR" sz="1600" i="1" dirty="0">
                <a:solidFill>
                  <a:schemeClr val="accent1">
                    <a:lumMod val="50000"/>
                  </a:schemeClr>
                </a:solidFill>
              </a:rPr>
              <a:t>Gigante rossa</a:t>
            </a:r>
          </a:p>
          <a:p>
            <a:pPr defTabSz="457200" latinLnBrk="0">
              <a:buFont typeface="+mj-lt"/>
              <a:buAutoNum type="arabicPeriod"/>
            </a:pPr>
            <a:r>
              <a:rPr lang="it-IT" altLang="ko-KR" sz="1600" dirty="0">
                <a:solidFill>
                  <a:schemeClr val="accent1">
                    <a:lumMod val="50000"/>
                  </a:schemeClr>
                </a:solidFill>
              </a:rPr>
              <a:t>Nebulosa planetaria</a:t>
            </a:r>
          </a:p>
          <a:p>
            <a:pPr defTabSz="457200" latinLnBrk="0">
              <a:buFont typeface="+mj-lt"/>
              <a:buAutoNum type="arabicPeriod"/>
            </a:pPr>
            <a:r>
              <a:rPr lang="it-IT" altLang="ko-KR" sz="1600" dirty="0">
                <a:solidFill>
                  <a:schemeClr val="accent1">
                    <a:lumMod val="50000"/>
                  </a:schemeClr>
                </a:solidFill>
              </a:rPr>
              <a:t>Nana bianca</a:t>
            </a:r>
          </a:p>
          <a:p>
            <a:pPr defTabSz="457200" latinLnBrk="0">
              <a:buFont typeface="+mj-lt"/>
              <a:buAutoNum type="arabicPeriod"/>
            </a:pPr>
            <a:r>
              <a:rPr lang="it-IT" altLang="ko-KR" sz="1600" dirty="0">
                <a:solidFill>
                  <a:schemeClr val="accent1">
                    <a:lumMod val="50000"/>
                  </a:schemeClr>
                </a:solidFill>
              </a:rPr>
              <a:t>Limite di </a:t>
            </a:r>
            <a:r>
              <a:rPr lang="it-IT" altLang="ko-KR" sz="1600" dirty="0" err="1">
                <a:solidFill>
                  <a:schemeClr val="accent1">
                    <a:lumMod val="50000"/>
                  </a:schemeClr>
                </a:solidFill>
              </a:rPr>
              <a:t>Chandrasekhar</a:t>
            </a:r>
            <a:endParaRPr lang="it-IT" altLang="ko-KR" sz="1600" dirty="0">
              <a:solidFill>
                <a:schemeClr val="accent1">
                  <a:lumMod val="50000"/>
                </a:schemeClr>
              </a:solidFill>
            </a:endParaRPr>
          </a:p>
          <a:p>
            <a:pPr marL="0" indent="0" defTabSz="457200" latinLnBrk="0">
              <a:buNone/>
            </a:pPr>
            <a:endParaRPr lang="it-IT" altLang="ko-KR" sz="1600" dirty="0">
              <a:solidFill>
                <a:schemeClr val="accent1">
                  <a:lumMod val="50000"/>
                </a:schemeClr>
              </a:solidFill>
            </a:endParaRPr>
          </a:p>
          <a:p>
            <a:pPr defTabSz="457200" latinLnBrk="0">
              <a:buFont typeface="Wingdings" panose="05000000000000000000" pitchFamily="2" charset="2"/>
              <a:buChar char="Ø"/>
            </a:pPr>
            <a:r>
              <a:rPr lang="it-IT" altLang="ko-KR" sz="1600" i="1" dirty="0">
                <a:solidFill>
                  <a:schemeClr val="accent1">
                    <a:lumMod val="50000"/>
                  </a:schemeClr>
                </a:solidFill>
              </a:rPr>
              <a:t>Supergiganti rosse</a:t>
            </a:r>
          </a:p>
          <a:p>
            <a:pPr defTabSz="457200" latinLnBrk="0">
              <a:buFont typeface="+mj-lt"/>
              <a:buAutoNum type="arabicPeriod"/>
            </a:pPr>
            <a:r>
              <a:rPr lang="it-IT" altLang="ko-KR" sz="1600" dirty="0">
                <a:solidFill>
                  <a:schemeClr val="accent1">
                    <a:lumMod val="50000"/>
                  </a:schemeClr>
                </a:solidFill>
              </a:rPr>
              <a:t>Supernova</a:t>
            </a:r>
          </a:p>
          <a:p>
            <a:pPr defTabSz="457200" latinLnBrk="0">
              <a:buFont typeface="+mj-lt"/>
              <a:buAutoNum type="arabicPeriod"/>
            </a:pPr>
            <a:r>
              <a:rPr lang="it-IT" altLang="ko-KR" sz="1600" dirty="0">
                <a:solidFill>
                  <a:schemeClr val="accent1">
                    <a:lumMod val="50000"/>
                  </a:schemeClr>
                </a:solidFill>
              </a:rPr>
              <a:t>Stelle di neutroni</a:t>
            </a:r>
          </a:p>
          <a:p>
            <a:pPr defTabSz="457200" latinLnBrk="0">
              <a:buFont typeface="+mj-lt"/>
              <a:buAutoNum type="arabicPeriod"/>
            </a:pPr>
            <a:r>
              <a:rPr lang="it-IT" altLang="ko-KR" sz="1600" dirty="0" err="1">
                <a:solidFill>
                  <a:schemeClr val="accent1">
                    <a:lumMod val="50000"/>
                  </a:schemeClr>
                </a:solidFill>
              </a:rPr>
              <a:t>Tolman</a:t>
            </a:r>
            <a:r>
              <a:rPr lang="it-IT" altLang="ko-KR" sz="1600" dirty="0">
                <a:solidFill>
                  <a:schemeClr val="accent1">
                    <a:lumMod val="50000"/>
                  </a:schemeClr>
                </a:solidFill>
              </a:rPr>
              <a:t>-Oppenheimer-</a:t>
            </a:r>
            <a:r>
              <a:rPr lang="it-IT" altLang="ko-KR" sz="1600" dirty="0" err="1">
                <a:solidFill>
                  <a:schemeClr val="accent1">
                    <a:lumMod val="50000"/>
                  </a:schemeClr>
                </a:solidFill>
              </a:rPr>
              <a:t>Volkoff</a:t>
            </a:r>
            <a:endParaRPr lang="it-IT" altLang="ko-KR" sz="1600" dirty="0">
              <a:solidFill>
                <a:schemeClr val="accent1">
                  <a:lumMod val="50000"/>
                </a:schemeClr>
              </a:solidFill>
            </a:endParaRPr>
          </a:p>
          <a:p>
            <a:pPr defTabSz="457200" latinLnBrk="0">
              <a:buFont typeface="+mj-lt"/>
              <a:buAutoNum type="arabicPeriod"/>
            </a:pPr>
            <a:r>
              <a:rPr lang="it-IT" altLang="ko-KR" sz="1600" dirty="0">
                <a:solidFill>
                  <a:schemeClr val="accent1">
                    <a:lumMod val="50000"/>
                  </a:schemeClr>
                </a:solidFill>
              </a:rPr>
              <a:t>Buchi neri</a:t>
            </a:r>
          </a:p>
          <a:p>
            <a:pPr marL="0" indent="0" defTabSz="457200" latinLnBrk="0">
              <a:buNone/>
            </a:pPr>
            <a:endParaRPr lang="it-IT" altLang="ko-KR" sz="1600" dirty="0">
              <a:solidFill>
                <a:schemeClr val="accent4">
                  <a:lumMod val="75000"/>
                </a:schemeClr>
              </a:solidFill>
            </a:endParaRPr>
          </a:p>
        </p:txBody>
      </p:sp>
      <p:sp>
        <p:nvSpPr>
          <p:cNvPr id="5" name="Freccia a destra 4">
            <a:hlinkClick r:id="rId2" action="ppaction://hlinksldjump"/>
          </p:cNvPr>
          <p:cNvSpPr/>
          <p:nvPr/>
        </p:nvSpPr>
        <p:spPr>
          <a:xfrm>
            <a:off x="7233766" y="931875"/>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a:hlinkClick r:id="rId3" action="ppaction://hlinksldjump"/>
          </p:cNvPr>
          <p:cNvSpPr/>
          <p:nvPr/>
        </p:nvSpPr>
        <p:spPr>
          <a:xfrm>
            <a:off x="7233766" y="1236817"/>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hlinkClick r:id="rId4" action="ppaction://hlinksldjump"/>
          </p:cNvPr>
          <p:cNvSpPr/>
          <p:nvPr/>
        </p:nvSpPr>
        <p:spPr>
          <a:xfrm>
            <a:off x="7234912" y="1524288"/>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hlinkClick r:id="rId5" action="ppaction://hlinksldjump"/>
          </p:cNvPr>
          <p:cNvSpPr/>
          <p:nvPr/>
        </p:nvSpPr>
        <p:spPr>
          <a:xfrm>
            <a:off x="7233766" y="1817918"/>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hlinkClick r:id="rId6" action="ppaction://hlinksldjump"/>
          </p:cNvPr>
          <p:cNvSpPr/>
          <p:nvPr/>
        </p:nvSpPr>
        <p:spPr>
          <a:xfrm>
            <a:off x="7233766" y="2427734"/>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a:hlinkClick r:id="rId7" action="ppaction://hlinksldjump"/>
          </p:cNvPr>
          <p:cNvSpPr/>
          <p:nvPr/>
        </p:nvSpPr>
        <p:spPr>
          <a:xfrm>
            <a:off x="7234911" y="2712346"/>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hlinkClick r:id="rId8" action="ppaction://hlinksldjump"/>
          </p:cNvPr>
          <p:cNvSpPr/>
          <p:nvPr/>
        </p:nvSpPr>
        <p:spPr>
          <a:xfrm>
            <a:off x="7241787" y="3008835"/>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hlinkClick r:id="rId9" action="ppaction://hlinksldjump"/>
          </p:cNvPr>
          <p:cNvSpPr/>
          <p:nvPr/>
        </p:nvSpPr>
        <p:spPr>
          <a:xfrm>
            <a:off x="7241787" y="3313777"/>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32440" y="165215"/>
            <a:ext cx="504060" cy="540000"/>
          </a:xfrm>
          <a:prstGeom prst="rect">
            <a:avLst/>
          </a:prstGeom>
        </p:spPr>
      </p:pic>
      <p:sp>
        <p:nvSpPr>
          <p:cNvPr id="3" name="Freccia a destra 2">
            <a:hlinkClick r:id="rId11" action="ppaction://hlinksldjump"/>
            <a:extLst>
              <a:ext uri="{FF2B5EF4-FFF2-40B4-BE49-F238E27FC236}">
                <a16:creationId xmlns:a16="http://schemas.microsoft.com/office/drawing/2014/main" id="{BD611C77-9702-62B4-1CA4-71C45A87D505}"/>
              </a:ext>
            </a:extLst>
          </p:cNvPr>
          <p:cNvSpPr/>
          <p:nvPr/>
        </p:nvSpPr>
        <p:spPr>
          <a:xfrm>
            <a:off x="7242595" y="3594524"/>
            <a:ext cx="318864" cy="209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94371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Diagramma di </a:t>
            </a:r>
            <a:r>
              <a:rPr lang="it-IT" sz="2400" b="1" i="1" dirty="0" err="1">
                <a:solidFill>
                  <a:srgbClr val="C00000"/>
                </a:solidFill>
              </a:rPr>
              <a:t>Hertzsprung</a:t>
            </a:r>
            <a:r>
              <a:rPr lang="it-IT" sz="2400" b="1" i="1" dirty="0">
                <a:solidFill>
                  <a:srgbClr val="C00000"/>
                </a:solidFill>
              </a:rPr>
              <a:t>-Russell </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7520" y="608060"/>
            <a:ext cx="4084204" cy="4506708"/>
          </a:xfrm>
          <a:prstGeom prst="rect">
            <a:avLst/>
          </a:prstGeom>
        </p:spPr>
      </p:pic>
      <p:sp>
        <p:nvSpPr>
          <p:cNvPr id="6" name="CasellaDiTesto 5">
            <a:hlinkClick r:id="rId4" action="ppaction://hlinksldjump"/>
          </p:cNvPr>
          <p:cNvSpPr txBox="1"/>
          <p:nvPr/>
        </p:nvSpPr>
        <p:spPr>
          <a:xfrm>
            <a:off x="7526174" y="4758868"/>
            <a:ext cx="540060" cy="369332"/>
          </a:xfrm>
          <a:prstGeom prst="rect">
            <a:avLst/>
          </a:prstGeom>
          <a:noFill/>
        </p:spPr>
        <p:txBody>
          <a:bodyPr wrap="square" rtlCol="0">
            <a:spAutoFit/>
          </a:bodyPr>
          <a:lstStyle/>
          <a:p>
            <a:pPr algn="ctr"/>
            <a:r>
              <a:rPr lang="it-IT" i="1" dirty="0">
                <a:solidFill>
                  <a:schemeClr val="accent1">
                    <a:lumMod val="75000"/>
                  </a:schemeClr>
                </a:solidFill>
              </a:rPr>
              <a:t>GR</a:t>
            </a:r>
          </a:p>
        </p:txBody>
      </p:sp>
      <p:sp>
        <p:nvSpPr>
          <p:cNvPr id="7" name="CasellaDiTesto 6">
            <a:hlinkClick r:id="rId5" action="ppaction://hlinksldjump"/>
          </p:cNvPr>
          <p:cNvSpPr txBox="1"/>
          <p:nvPr/>
        </p:nvSpPr>
        <p:spPr>
          <a:xfrm>
            <a:off x="7966300" y="4752152"/>
            <a:ext cx="540060" cy="369332"/>
          </a:xfrm>
          <a:prstGeom prst="rect">
            <a:avLst/>
          </a:prstGeom>
          <a:noFill/>
        </p:spPr>
        <p:txBody>
          <a:bodyPr wrap="square" rtlCol="0">
            <a:spAutoFit/>
          </a:bodyPr>
          <a:lstStyle/>
          <a:p>
            <a:pPr algn="ctr"/>
            <a:r>
              <a:rPr lang="it-IT" i="1" dirty="0">
                <a:solidFill>
                  <a:schemeClr val="accent1">
                    <a:lumMod val="75000"/>
                  </a:schemeClr>
                </a:solidFill>
              </a:rPr>
              <a:t>NB</a:t>
            </a:r>
          </a:p>
        </p:txBody>
      </p:sp>
      <p:sp>
        <p:nvSpPr>
          <p:cNvPr id="10" name="CasellaDiTesto 9">
            <a:hlinkClick r:id="rId6" action="ppaction://hlinksldjump"/>
          </p:cNvPr>
          <p:cNvSpPr txBox="1"/>
          <p:nvPr/>
        </p:nvSpPr>
        <p:spPr>
          <a:xfrm>
            <a:off x="8406426" y="4745436"/>
            <a:ext cx="540060" cy="369332"/>
          </a:xfrm>
          <a:prstGeom prst="rect">
            <a:avLst/>
          </a:prstGeom>
          <a:noFill/>
        </p:spPr>
        <p:txBody>
          <a:bodyPr wrap="square" rtlCol="0">
            <a:spAutoFit/>
          </a:bodyPr>
          <a:lstStyle/>
          <a:p>
            <a:pPr algn="ctr"/>
            <a:r>
              <a:rPr lang="it-IT" i="1" dirty="0">
                <a:solidFill>
                  <a:schemeClr val="accent1">
                    <a:lumMod val="75000"/>
                  </a:schemeClr>
                </a:solidFill>
              </a:rPr>
              <a:t>SG</a:t>
            </a:r>
          </a:p>
        </p:txBody>
      </p:sp>
    </p:spTree>
    <p:extLst>
      <p:ext uri="{BB962C8B-B14F-4D97-AF65-F5344CB8AC3E}">
        <p14:creationId xmlns:p14="http://schemas.microsoft.com/office/powerpoint/2010/main" val="2662906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88" y="615148"/>
            <a:ext cx="4420786" cy="2455991"/>
          </a:xfrm>
          <a:prstGeom prst="rect">
            <a:avLst/>
          </a:prstGeom>
        </p:spPr>
      </p:pic>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Gigante rossa</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33" name="CasellaDiTesto 32"/>
          <p:cNvSpPr txBox="1"/>
          <p:nvPr/>
        </p:nvSpPr>
        <p:spPr>
          <a:xfrm>
            <a:off x="179512" y="3309314"/>
            <a:ext cx="3864449" cy="83099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Quando termina la scorta di H (trasformato in He), diminuisce la pressione e quindi prevale la gravità</a:t>
            </a:r>
          </a:p>
        </p:txBody>
      </p:sp>
      <p:sp>
        <p:nvSpPr>
          <p:cNvPr id="35" name="Rettangolo 34"/>
          <p:cNvSpPr/>
          <p:nvPr/>
        </p:nvSpPr>
        <p:spPr>
          <a:xfrm>
            <a:off x="1422717" y="624395"/>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8" name="Gruppo 47"/>
          <p:cNvGrpSpPr/>
          <p:nvPr/>
        </p:nvGrpSpPr>
        <p:grpSpPr>
          <a:xfrm>
            <a:off x="4719380" y="673489"/>
            <a:ext cx="2510881" cy="2426369"/>
            <a:chOff x="4788024" y="673558"/>
            <a:chExt cx="2510881" cy="2426369"/>
          </a:xfrm>
        </p:grpSpPr>
        <p:grpSp>
          <p:nvGrpSpPr>
            <p:cNvPr id="17" name="Gruppo 16"/>
            <p:cNvGrpSpPr/>
            <p:nvPr/>
          </p:nvGrpSpPr>
          <p:grpSpPr>
            <a:xfrm>
              <a:off x="4788024" y="673558"/>
              <a:ext cx="2450799" cy="2426369"/>
              <a:chOff x="5556061" y="2408887"/>
              <a:chExt cx="2450799" cy="2426369"/>
            </a:xfrm>
          </p:grpSpPr>
          <p:sp>
            <p:nvSpPr>
              <p:cNvPr id="31" name="CasellaDiTesto 30"/>
              <p:cNvSpPr txBox="1"/>
              <p:nvPr/>
            </p:nvSpPr>
            <p:spPr>
              <a:xfrm>
                <a:off x="6395840" y="2733488"/>
                <a:ext cx="771244" cy="369332"/>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dirty="0"/>
                  <a:t>H</a:t>
                </a:r>
              </a:p>
            </p:txBody>
          </p:sp>
          <p:sp>
            <p:nvSpPr>
              <p:cNvPr id="15" name="Anello 14"/>
              <p:cNvSpPr>
                <a:spLocks noChangeAspect="1"/>
              </p:cNvSpPr>
              <p:nvPr/>
            </p:nvSpPr>
            <p:spPr>
              <a:xfrm>
                <a:off x="5842804" y="2714347"/>
                <a:ext cx="1841742" cy="181545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16" name="Gruppo 15"/>
              <p:cNvGrpSpPr/>
              <p:nvPr/>
            </p:nvGrpSpPr>
            <p:grpSpPr>
              <a:xfrm>
                <a:off x="5556061" y="2408887"/>
                <a:ext cx="2450799" cy="2426369"/>
                <a:chOff x="5537209" y="2407860"/>
                <a:chExt cx="2450799" cy="2426369"/>
              </a:xfrm>
            </p:grpSpPr>
            <p:sp>
              <p:nvSpPr>
                <p:cNvPr id="4" name="Connettore 3"/>
                <p:cNvSpPr/>
                <p:nvPr/>
              </p:nvSpPr>
              <p:spPr>
                <a:xfrm>
                  <a:off x="6258554" y="3125880"/>
                  <a:ext cx="1008112" cy="99238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p:cNvSpPr txBox="1"/>
                <p:nvPr/>
              </p:nvSpPr>
              <p:spPr>
                <a:xfrm>
                  <a:off x="6258554" y="3403867"/>
                  <a:ext cx="408846" cy="369332"/>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dirty="0"/>
                    <a:t>H</a:t>
                  </a:r>
                </a:p>
              </p:txBody>
            </p:sp>
            <p:sp>
              <p:nvSpPr>
                <p:cNvPr id="36" name="Freccia a destra 35"/>
                <p:cNvSpPr/>
                <p:nvPr/>
              </p:nvSpPr>
              <p:spPr>
                <a:xfrm>
                  <a:off x="6624664" y="3467074"/>
                  <a:ext cx="236058" cy="222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p:cNvSpPr txBox="1"/>
                <p:nvPr/>
              </p:nvSpPr>
              <p:spPr>
                <a:xfrm>
                  <a:off x="6762609" y="3409972"/>
                  <a:ext cx="518882" cy="369332"/>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dirty="0"/>
                    <a:t>He</a:t>
                  </a:r>
                </a:p>
              </p:txBody>
            </p:sp>
            <p:sp>
              <p:nvSpPr>
                <p:cNvPr id="11" name="Anello 10"/>
                <p:cNvSpPr>
                  <a:spLocks noChangeAspect="1"/>
                </p:cNvSpPr>
                <p:nvPr/>
              </p:nvSpPr>
              <p:spPr>
                <a:xfrm>
                  <a:off x="5537209" y="2407860"/>
                  <a:ext cx="2450799" cy="2426369"/>
                </a:xfrm>
                <a:prstGeom prst="don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cxnSp>
          <p:nvCxnSpPr>
            <p:cNvPr id="19" name="Connettore 2 18"/>
            <p:cNvCxnSpPr>
              <a:stCxn id="49" idx="1"/>
            </p:cNvCxnSpPr>
            <p:nvPr/>
          </p:nvCxnSpPr>
          <p:spPr>
            <a:xfrm flipH="1">
              <a:off x="6522180" y="1184930"/>
              <a:ext cx="776725" cy="53191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CasellaDiTesto 48"/>
          <p:cNvSpPr txBox="1"/>
          <p:nvPr/>
        </p:nvSpPr>
        <p:spPr>
          <a:xfrm>
            <a:off x="7230261" y="677029"/>
            <a:ext cx="1857699" cy="1015663"/>
          </a:xfrm>
          <a:prstGeom prst="rect">
            <a:avLst/>
          </a:prstGeom>
          <a:no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Zona intermedia in cui si innesca la fusione dell’idrogeno in elio</a:t>
            </a:r>
          </a:p>
        </p:txBody>
      </p:sp>
      <p:sp>
        <p:nvSpPr>
          <p:cNvPr id="52" name="Freccia in giù 51"/>
          <p:cNvSpPr/>
          <p:nvPr/>
        </p:nvSpPr>
        <p:spPr>
          <a:xfrm>
            <a:off x="7979090" y="1739035"/>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CasellaDiTesto 52"/>
          <p:cNvSpPr txBox="1"/>
          <p:nvPr/>
        </p:nvSpPr>
        <p:spPr>
          <a:xfrm>
            <a:off x="7230261" y="2217426"/>
            <a:ext cx="1857699" cy="784830"/>
          </a:xfrm>
          <a:prstGeom prst="rect">
            <a:avLst/>
          </a:prstGeom>
          <a:no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L’elio caldo prodotto cade all’interno del nucleo.</a:t>
            </a:r>
          </a:p>
        </p:txBody>
      </p:sp>
      <p:sp>
        <p:nvSpPr>
          <p:cNvPr id="54" name="Freccia in giù 53"/>
          <p:cNvSpPr/>
          <p:nvPr/>
        </p:nvSpPr>
        <p:spPr>
          <a:xfrm>
            <a:off x="7979090" y="3048599"/>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CasellaDiTesto 55"/>
          <p:cNvSpPr txBox="1"/>
          <p:nvPr/>
        </p:nvSpPr>
        <p:spPr>
          <a:xfrm>
            <a:off x="7221550" y="3558869"/>
            <a:ext cx="1857699" cy="784830"/>
          </a:xfrm>
          <a:prstGeom prst="rect">
            <a:avLst/>
          </a:prstGeom>
          <a:no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Il nucleo continua a comprimersi e ad aumentare la massa</a:t>
            </a:r>
          </a:p>
        </p:txBody>
      </p:sp>
      <p:sp>
        <p:nvSpPr>
          <p:cNvPr id="60" name="CasellaDiTesto 59"/>
          <p:cNvSpPr txBox="1"/>
          <p:nvPr/>
        </p:nvSpPr>
        <p:spPr>
          <a:xfrm>
            <a:off x="4275715" y="3642406"/>
            <a:ext cx="2403677" cy="553998"/>
          </a:xfrm>
          <a:prstGeom prst="rect">
            <a:avLst/>
          </a:prstGeom>
          <a:no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Temperatura nucleo</a:t>
            </a:r>
          </a:p>
          <a:p>
            <a:r>
              <a:rPr lang="it-IT" sz="1500" dirty="0"/>
              <a:t>15 milioni&lt;T(K)&lt;100 milioni</a:t>
            </a:r>
          </a:p>
        </p:txBody>
      </p:sp>
      <p:sp>
        <p:nvSpPr>
          <p:cNvPr id="61" name="Freccia in giù 60"/>
          <p:cNvSpPr/>
          <p:nvPr/>
        </p:nvSpPr>
        <p:spPr>
          <a:xfrm rot="5400000">
            <a:off x="6723649" y="3688809"/>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0" name="Gruppo 69"/>
          <p:cNvGrpSpPr/>
          <p:nvPr/>
        </p:nvGrpSpPr>
        <p:grpSpPr>
          <a:xfrm>
            <a:off x="5271766" y="1276512"/>
            <a:ext cx="1346025" cy="1197483"/>
            <a:chOff x="2180626" y="3415325"/>
            <a:chExt cx="1346025" cy="1197483"/>
          </a:xfrm>
          <a:solidFill>
            <a:schemeClr val="accent4">
              <a:lumMod val="75000"/>
            </a:schemeClr>
          </a:solidFill>
        </p:grpSpPr>
        <p:sp>
          <p:nvSpPr>
            <p:cNvPr id="62" name="Freccia in giù 61"/>
            <p:cNvSpPr/>
            <p:nvPr/>
          </p:nvSpPr>
          <p:spPr>
            <a:xfrm>
              <a:off x="2710991" y="4336654"/>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Freccia in giù 62"/>
            <p:cNvSpPr/>
            <p:nvPr/>
          </p:nvSpPr>
          <p:spPr>
            <a:xfrm rot="19800000">
              <a:off x="3080950" y="4231912"/>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Freccia in giù 63"/>
            <p:cNvSpPr/>
            <p:nvPr/>
          </p:nvSpPr>
          <p:spPr>
            <a:xfrm rot="16200000">
              <a:off x="3280562" y="3899343"/>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Freccia in giù 64"/>
            <p:cNvSpPr/>
            <p:nvPr/>
          </p:nvSpPr>
          <p:spPr>
            <a:xfrm rot="1800000">
              <a:off x="2358624" y="4240791"/>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Freccia in giù 65"/>
            <p:cNvSpPr/>
            <p:nvPr/>
          </p:nvSpPr>
          <p:spPr>
            <a:xfrm rot="10800000">
              <a:off x="2720175" y="3415325"/>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Freccia in giù 66"/>
            <p:cNvSpPr/>
            <p:nvPr/>
          </p:nvSpPr>
          <p:spPr>
            <a:xfrm rot="5400000">
              <a:off x="2210691" y="3889340"/>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Freccia in giù 67"/>
            <p:cNvSpPr/>
            <p:nvPr/>
          </p:nvSpPr>
          <p:spPr>
            <a:xfrm rot="13500000">
              <a:off x="3146466" y="3528019"/>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Freccia in giù 68"/>
            <p:cNvSpPr/>
            <p:nvPr/>
          </p:nvSpPr>
          <p:spPr>
            <a:xfrm rot="8100000">
              <a:off x="2361073" y="3521650"/>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25400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111E-6 1.23457E-7 L 0.07622 1.23457E-7 " pathEditMode="relative" rAng="0" ptsTypes="AA">
                                      <p:cBhvr>
                                        <p:cTn id="6" dur="2000" fill="hold"/>
                                        <p:tgtEl>
                                          <p:spTgt spid="35"/>
                                        </p:tgtEl>
                                        <p:attrNameLst>
                                          <p:attrName>ppt_x</p:attrName>
                                          <p:attrName>ppt_y</p:attrName>
                                        </p:attrNameLst>
                                      </p:cBhvr>
                                      <p:rCtr x="3802"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par>
                                <p:cTn id="12" presetID="42" presetClass="entr" presetSubtype="0" fill="hold" grpId="0" nodeType="withEffect">
                                  <p:stCondLst>
                                    <p:cond delay="150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150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50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1000"/>
                                        <p:tgtEl>
                                          <p:spTgt spid="53"/>
                                        </p:tgtEl>
                                      </p:cBhvr>
                                    </p:animEffect>
                                    <p:anim calcmode="lin" valueType="num">
                                      <p:cBhvr>
                                        <p:cTn id="25" dur="1000" fill="hold"/>
                                        <p:tgtEl>
                                          <p:spTgt spid="53"/>
                                        </p:tgtEl>
                                        <p:attrNameLst>
                                          <p:attrName>ppt_x</p:attrName>
                                        </p:attrNameLst>
                                      </p:cBhvr>
                                      <p:tavLst>
                                        <p:tav tm="0">
                                          <p:val>
                                            <p:strVal val="#ppt_x"/>
                                          </p:val>
                                        </p:tav>
                                        <p:tav tm="100000">
                                          <p:val>
                                            <p:strVal val="#ppt_x"/>
                                          </p:val>
                                        </p:tav>
                                      </p:tavLst>
                                    </p:anim>
                                    <p:anim calcmode="lin" valueType="num">
                                      <p:cBhvr>
                                        <p:cTn id="26" dur="1000" fill="hold"/>
                                        <p:tgtEl>
                                          <p:spTgt spid="5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50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anim calcmode="lin" valueType="num">
                                      <p:cBhvr>
                                        <p:cTn id="30" dur="1000" fill="hold"/>
                                        <p:tgtEl>
                                          <p:spTgt spid="54"/>
                                        </p:tgtEl>
                                        <p:attrNameLst>
                                          <p:attrName>ppt_x</p:attrName>
                                        </p:attrNameLst>
                                      </p:cBhvr>
                                      <p:tavLst>
                                        <p:tav tm="0">
                                          <p:val>
                                            <p:strVal val="#ppt_x"/>
                                          </p:val>
                                        </p:tav>
                                        <p:tav tm="100000">
                                          <p:val>
                                            <p:strVal val="#ppt_x"/>
                                          </p:val>
                                        </p:tav>
                                      </p:tavLst>
                                    </p:anim>
                                    <p:anim calcmode="lin" valueType="num">
                                      <p:cBhvr>
                                        <p:cTn id="31" dur="1000" fill="hold"/>
                                        <p:tgtEl>
                                          <p:spTgt spid="5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anim calcmode="lin" valueType="num">
                                      <p:cBhvr>
                                        <p:cTn id="35" dur="1000" fill="hold"/>
                                        <p:tgtEl>
                                          <p:spTgt spid="56"/>
                                        </p:tgtEl>
                                        <p:attrNameLst>
                                          <p:attrName>ppt_x</p:attrName>
                                        </p:attrNameLst>
                                      </p:cBhvr>
                                      <p:tavLst>
                                        <p:tav tm="0">
                                          <p:val>
                                            <p:strVal val="#ppt_x"/>
                                          </p:val>
                                        </p:tav>
                                        <p:tav tm="100000">
                                          <p:val>
                                            <p:strVal val="#ppt_x"/>
                                          </p:val>
                                        </p:tav>
                                      </p:tavLst>
                                    </p:anim>
                                    <p:anim calcmode="lin" valueType="num">
                                      <p:cBhvr>
                                        <p:cTn id="36" dur="1000" fill="hold"/>
                                        <p:tgtEl>
                                          <p:spTgt spid="5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50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50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1000"/>
                                        <p:tgtEl>
                                          <p:spTgt spid="60"/>
                                        </p:tgtEl>
                                      </p:cBhvr>
                                    </p:animEffect>
                                    <p:anim calcmode="lin" valueType="num">
                                      <p:cBhvr>
                                        <p:cTn id="45" dur="1000" fill="hold"/>
                                        <p:tgtEl>
                                          <p:spTgt spid="60"/>
                                        </p:tgtEl>
                                        <p:attrNameLst>
                                          <p:attrName>ppt_x</p:attrName>
                                        </p:attrNameLst>
                                      </p:cBhvr>
                                      <p:tavLst>
                                        <p:tav tm="0">
                                          <p:val>
                                            <p:strVal val="#ppt_x"/>
                                          </p:val>
                                        </p:tav>
                                        <p:tav tm="100000">
                                          <p:val>
                                            <p:strVal val="#ppt_x"/>
                                          </p:val>
                                        </p:tav>
                                      </p:tavLst>
                                    </p:anim>
                                    <p:anim calcmode="lin" valueType="num">
                                      <p:cBhvr>
                                        <p:cTn id="4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9" grpId="0" animBg="1"/>
      <p:bldP spid="52" grpId="0" animBg="1"/>
      <p:bldP spid="53" grpId="0" animBg="1"/>
      <p:bldP spid="54" grpId="0" animBg="1"/>
      <p:bldP spid="56" grpId="0" animBg="1"/>
      <p:bldP spid="60" grpId="0" animBg="1"/>
      <p:bldP spid="6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Gigante rossa</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33" name="CasellaDiTesto 32"/>
          <p:cNvSpPr txBox="1"/>
          <p:nvPr/>
        </p:nvSpPr>
        <p:spPr>
          <a:xfrm>
            <a:off x="719572" y="4490994"/>
            <a:ext cx="7848872" cy="584775"/>
          </a:xfrm>
          <a:prstGeom prst="rect">
            <a:avLst/>
          </a:prstGeom>
          <a:solidFill>
            <a:schemeClr val="accent2">
              <a:lumMod val="60000"/>
              <a:lumOff val="40000"/>
            </a:schemeClr>
          </a:solid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600" dirty="0"/>
              <a:t>Spoiler: Tra 2-3 miliardi di anni il Sole lascerà la sequenza principale con un diametro compatibile con l’orbita terrestre. La Terra potrà avere una temperatura di circa 2200 K</a:t>
            </a:r>
          </a:p>
        </p:txBody>
      </p:sp>
      <p:grpSp>
        <p:nvGrpSpPr>
          <p:cNvPr id="48" name="Gruppo 47"/>
          <p:cNvGrpSpPr/>
          <p:nvPr/>
        </p:nvGrpSpPr>
        <p:grpSpPr>
          <a:xfrm>
            <a:off x="4355976" y="654405"/>
            <a:ext cx="2874285" cy="2709792"/>
            <a:chOff x="4639872" y="516974"/>
            <a:chExt cx="2874285" cy="2709792"/>
          </a:xfrm>
        </p:grpSpPr>
        <p:grpSp>
          <p:nvGrpSpPr>
            <p:cNvPr id="17" name="Gruppo 16"/>
            <p:cNvGrpSpPr/>
            <p:nvPr/>
          </p:nvGrpSpPr>
          <p:grpSpPr>
            <a:xfrm>
              <a:off x="4639872" y="516974"/>
              <a:ext cx="2737076" cy="2709792"/>
              <a:chOff x="5407909" y="2252303"/>
              <a:chExt cx="2737076" cy="2709792"/>
            </a:xfrm>
          </p:grpSpPr>
          <p:sp>
            <p:nvSpPr>
              <p:cNvPr id="31" name="CasellaDiTesto 30"/>
              <p:cNvSpPr txBox="1"/>
              <p:nvPr/>
            </p:nvSpPr>
            <p:spPr>
              <a:xfrm>
                <a:off x="6395840" y="2733488"/>
                <a:ext cx="771244" cy="369332"/>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dirty="0"/>
                  <a:t>H</a:t>
                </a:r>
              </a:p>
            </p:txBody>
          </p:sp>
          <p:sp>
            <p:nvSpPr>
              <p:cNvPr id="15" name="Anello 14"/>
              <p:cNvSpPr>
                <a:spLocks noChangeAspect="1"/>
              </p:cNvSpPr>
              <p:nvPr/>
            </p:nvSpPr>
            <p:spPr>
              <a:xfrm>
                <a:off x="5772698" y="2615380"/>
                <a:ext cx="2012247" cy="2003851"/>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16" name="Gruppo 15"/>
              <p:cNvGrpSpPr/>
              <p:nvPr/>
            </p:nvGrpSpPr>
            <p:grpSpPr>
              <a:xfrm>
                <a:off x="5407909" y="2252303"/>
                <a:ext cx="2737076" cy="2709792"/>
                <a:chOff x="5389057" y="2251276"/>
                <a:chExt cx="2737076" cy="2709792"/>
              </a:xfrm>
            </p:grpSpPr>
            <p:sp>
              <p:nvSpPr>
                <p:cNvPr id="4" name="Connettore 3"/>
                <p:cNvSpPr/>
                <p:nvPr/>
              </p:nvSpPr>
              <p:spPr>
                <a:xfrm>
                  <a:off x="6258554" y="3125880"/>
                  <a:ext cx="1008112" cy="99238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p:cNvSpPr txBox="1"/>
                <p:nvPr/>
              </p:nvSpPr>
              <p:spPr>
                <a:xfrm>
                  <a:off x="6501492" y="3403511"/>
                  <a:ext cx="518882" cy="369332"/>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dirty="0"/>
                    <a:t>He</a:t>
                  </a:r>
                </a:p>
              </p:txBody>
            </p:sp>
            <p:sp>
              <p:nvSpPr>
                <p:cNvPr id="11" name="Anello 10"/>
                <p:cNvSpPr>
                  <a:spLocks noChangeAspect="1"/>
                </p:cNvSpPr>
                <p:nvPr/>
              </p:nvSpPr>
              <p:spPr>
                <a:xfrm>
                  <a:off x="5389057" y="2251276"/>
                  <a:ext cx="2737076" cy="2709792"/>
                </a:xfrm>
                <a:prstGeom prst="donut">
                  <a:avLst>
                    <a:gd name="adj" fmla="val 21593"/>
                  </a:avLst>
                </a:prstGeom>
                <a:solidFill>
                  <a:srgbClr val="F075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cxnSp>
          <p:nvCxnSpPr>
            <p:cNvPr id="19" name="Connettore 2 18"/>
            <p:cNvCxnSpPr>
              <a:stCxn id="49" idx="1"/>
            </p:cNvCxnSpPr>
            <p:nvPr/>
          </p:nvCxnSpPr>
          <p:spPr>
            <a:xfrm flipH="1">
              <a:off x="6522181" y="1047430"/>
              <a:ext cx="991976" cy="66941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CasellaDiTesto 48"/>
          <p:cNvSpPr txBox="1"/>
          <p:nvPr/>
        </p:nvSpPr>
        <p:spPr>
          <a:xfrm>
            <a:off x="7230261" y="677029"/>
            <a:ext cx="1857699" cy="1015663"/>
          </a:xfrm>
          <a:prstGeom prst="rect">
            <a:avLst/>
          </a:prstGeom>
          <a:no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Zona intermedia in cui si innesca la fusione dell’idrogeno in elio</a:t>
            </a:r>
          </a:p>
        </p:txBody>
      </p:sp>
      <p:sp>
        <p:nvSpPr>
          <p:cNvPr id="52" name="Freccia in giù 51"/>
          <p:cNvSpPr/>
          <p:nvPr/>
        </p:nvSpPr>
        <p:spPr>
          <a:xfrm>
            <a:off x="7979090" y="1739035"/>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CasellaDiTesto 52"/>
          <p:cNvSpPr txBox="1"/>
          <p:nvPr/>
        </p:nvSpPr>
        <p:spPr>
          <a:xfrm>
            <a:off x="7230261" y="2217426"/>
            <a:ext cx="1857699" cy="784830"/>
          </a:xfrm>
          <a:prstGeom prst="rect">
            <a:avLst/>
          </a:prstGeom>
          <a:no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L’elio caldo prodotto cade all’interno del nucleo.</a:t>
            </a:r>
          </a:p>
        </p:txBody>
      </p:sp>
      <p:sp>
        <p:nvSpPr>
          <p:cNvPr id="54" name="Freccia in giù 53"/>
          <p:cNvSpPr/>
          <p:nvPr/>
        </p:nvSpPr>
        <p:spPr>
          <a:xfrm>
            <a:off x="7979090" y="3048599"/>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p:cNvSpPr txBox="1"/>
          <p:nvPr/>
        </p:nvSpPr>
        <p:spPr>
          <a:xfrm>
            <a:off x="4275715" y="3642406"/>
            <a:ext cx="2403677" cy="553998"/>
          </a:xfrm>
          <a:prstGeom prst="rect">
            <a:avLst/>
          </a:prstGeom>
          <a:no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Temperatura nucleo</a:t>
            </a:r>
          </a:p>
          <a:p>
            <a:r>
              <a:rPr lang="it-IT" sz="1500" dirty="0"/>
              <a:t>15 milioni&lt;T(K)&lt;100 milioni</a:t>
            </a:r>
          </a:p>
        </p:txBody>
      </p:sp>
      <p:sp>
        <p:nvSpPr>
          <p:cNvPr id="61" name="Freccia in giù 60"/>
          <p:cNvSpPr/>
          <p:nvPr/>
        </p:nvSpPr>
        <p:spPr>
          <a:xfrm rot="5400000">
            <a:off x="6723649" y="3688809"/>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0" name="Gruppo 69"/>
          <p:cNvGrpSpPr/>
          <p:nvPr/>
        </p:nvGrpSpPr>
        <p:grpSpPr>
          <a:xfrm>
            <a:off x="5056514" y="1414012"/>
            <a:ext cx="1346025" cy="1197483"/>
            <a:chOff x="2180626" y="3415325"/>
            <a:chExt cx="1346025" cy="1197483"/>
          </a:xfrm>
          <a:solidFill>
            <a:schemeClr val="accent4">
              <a:lumMod val="75000"/>
            </a:schemeClr>
          </a:solidFill>
        </p:grpSpPr>
        <p:sp>
          <p:nvSpPr>
            <p:cNvPr id="62" name="Freccia in giù 61"/>
            <p:cNvSpPr/>
            <p:nvPr/>
          </p:nvSpPr>
          <p:spPr>
            <a:xfrm>
              <a:off x="2710991" y="4336654"/>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Freccia in giù 62"/>
            <p:cNvSpPr/>
            <p:nvPr/>
          </p:nvSpPr>
          <p:spPr>
            <a:xfrm rot="19800000">
              <a:off x="3080950" y="4231912"/>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Freccia in giù 63"/>
            <p:cNvSpPr/>
            <p:nvPr/>
          </p:nvSpPr>
          <p:spPr>
            <a:xfrm rot="16200000">
              <a:off x="3280562" y="3899343"/>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Freccia in giù 64"/>
            <p:cNvSpPr/>
            <p:nvPr/>
          </p:nvSpPr>
          <p:spPr>
            <a:xfrm rot="1800000">
              <a:off x="2358624" y="4240791"/>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Freccia in giù 65"/>
            <p:cNvSpPr/>
            <p:nvPr/>
          </p:nvSpPr>
          <p:spPr>
            <a:xfrm rot="10800000">
              <a:off x="2720175" y="3415325"/>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Freccia in giù 66"/>
            <p:cNvSpPr/>
            <p:nvPr/>
          </p:nvSpPr>
          <p:spPr>
            <a:xfrm rot="5400000">
              <a:off x="2210691" y="3889340"/>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Freccia in giù 67"/>
            <p:cNvSpPr/>
            <p:nvPr/>
          </p:nvSpPr>
          <p:spPr>
            <a:xfrm rot="13500000">
              <a:off x="3146466" y="3528019"/>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Freccia in giù 68"/>
            <p:cNvSpPr/>
            <p:nvPr/>
          </p:nvSpPr>
          <p:spPr>
            <a:xfrm rot="8100000">
              <a:off x="2361073" y="3521650"/>
              <a:ext cx="216024" cy="276154"/>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8" name="CasellaDiTesto 37"/>
          <p:cNvSpPr txBox="1"/>
          <p:nvPr/>
        </p:nvSpPr>
        <p:spPr>
          <a:xfrm>
            <a:off x="1768956" y="673489"/>
            <a:ext cx="2123598" cy="553998"/>
          </a:xfrm>
          <a:prstGeom prst="rect">
            <a:avLst/>
          </a:prstGeom>
          <a:no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La pressione interna aumenta</a:t>
            </a:r>
          </a:p>
        </p:txBody>
      </p:sp>
      <p:sp>
        <p:nvSpPr>
          <p:cNvPr id="39" name="Freccia in giù 38"/>
          <p:cNvSpPr/>
          <p:nvPr/>
        </p:nvSpPr>
        <p:spPr>
          <a:xfrm>
            <a:off x="2657662" y="1284535"/>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CasellaDiTesto 39"/>
          <p:cNvSpPr txBox="1"/>
          <p:nvPr/>
        </p:nvSpPr>
        <p:spPr>
          <a:xfrm>
            <a:off x="1891944" y="1777314"/>
            <a:ext cx="1857699" cy="1015663"/>
          </a:xfrm>
          <a:prstGeom prst="rect">
            <a:avLst/>
          </a:prstGeom>
          <a:no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Gli strati esterni si espandono facendo aumentare il diametro della stella</a:t>
            </a:r>
          </a:p>
        </p:txBody>
      </p:sp>
      <p:sp>
        <p:nvSpPr>
          <p:cNvPr id="41" name="Freccia in giù 40"/>
          <p:cNvSpPr/>
          <p:nvPr/>
        </p:nvSpPr>
        <p:spPr>
          <a:xfrm>
            <a:off x="2640773" y="2883834"/>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CasellaDiTesto 41"/>
          <p:cNvSpPr txBox="1"/>
          <p:nvPr/>
        </p:nvSpPr>
        <p:spPr>
          <a:xfrm>
            <a:off x="1635843" y="3383281"/>
            <a:ext cx="2403677" cy="1015663"/>
          </a:xfrm>
          <a:prstGeom prst="rect">
            <a:avLst/>
          </a:prstGeom>
          <a:no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Tale distanza degli strati provoca un abbassamento di temperatura e la stella ha un colore rossastro</a:t>
            </a:r>
          </a:p>
        </p:txBody>
      </p:sp>
      <p:cxnSp>
        <p:nvCxnSpPr>
          <p:cNvPr id="3" name="Connettore 2 2"/>
          <p:cNvCxnSpPr>
            <a:stCxn id="38" idx="3"/>
            <a:endCxn id="69" idx="2"/>
          </p:cNvCxnSpPr>
          <p:nvPr/>
        </p:nvCxnSpPr>
        <p:spPr>
          <a:xfrm>
            <a:off x="3892554" y="950488"/>
            <a:ext cx="1354784" cy="610291"/>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CasellaDiTesto 42"/>
          <p:cNvSpPr txBox="1"/>
          <p:nvPr/>
        </p:nvSpPr>
        <p:spPr>
          <a:xfrm>
            <a:off x="7221550" y="3558869"/>
            <a:ext cx="1857699" cy="784830"/>
          </a:xfrm>
          <a:prstGeom prst="rect">
            <a:avLst/>
          </a:prstGeom>
          <a:noFill/>
          <a:ln>
            <a:solidFill>
              <a:schemeClr val="accent4">
                <a:lumMod val="75000"/>
              </a:schemeClr>
            </a:solidFill>
          </a:ln>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Il nucleo continua a comprimersi e ad aumentare la massa</a:t>
            </a:r>
          </a:p>
        </p:txBody>
      </p:sp>
      <p:sp>
        <p:nvSpPr>
          <p:cNvPr id="44" name="CasellaDiTesto 43">
            <a:hlinkClick r:id="rId3" action="ppaction://hlinksldjump"/>
          </p:cNvPr>
          <p:cNvSpPr txBox="1"/>
          <p:nvPr/>
        </p:nvSpPr>
        <p:spPr>
          <a:xfrm>
            <a:off x="8360921" y="4742153"/>
            <a:ext cx="540060" cy="369332"/>
          </a:xfrm>
          <a:prstGeom prst="rect">
            <a:avLst/>
          </a:prstGeom>
          <a:noFill/>
        </p:spPr>
        <p:txBody>
          <a:bodyPr wrap="square" rtlCol="0">
            <a:spAutoFit/>
          </a:bodyPr>
          <a:lstStyle/>
          <a:p>
            <a:pPr algn="ctr"/>
            <a:r>
              <a:rPr lang="it-IT" i="1" dirty="0">
                <a:solidFill>
                  <a:schemeClr val="accent1">
                    <a:lumMod val="75000"/>
                  </a:schemeClr>
                </a:solidFill>
              </a:rPr>
              <a:t>HR</a:t>
            </a:r>
          </a:p>
        </p:txBody>
      </p:sp>
      <p:sp>
        <p:nvSpPr>
          <p:cNvPr id="45" name="Freccia in giù 44"/>
          <p:cNvSpPr/>
          <p:nvPr/>
        </p:nvSpPr>
        <p:spPr>
          <a:xfrm>
            <a:off x="5568117" y="3088175"/>
            <a:ext cx="216024" cy="27615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Freccia in giù 45"/>
          <p:cNvSpPr/>
          <p:nvPr/>
        </p:nvSpPr>
        <p:spPr>
          <a:xfrm rot="19800000">
            <a:off x="6462679" y="2776514"/>
            <a:ext cx="216024" cy="27615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Freccia in giù 46"/>
          <p:cNvSpPr/>
          <p:nvPr/>
        </p:nvSpPr>
        <p:spPr>
          <a:xfrm rot="16200000">
            <a:off x="6836023" y="1923092"/>
            <a:ext cx="216024" cy="27615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Freccia in giù 49"/>
          <p:cNvSpPr/>
          <p:nvPr/>
        </p:nvSpPr>
        <p:spPr>
          <a:xfrm rot="1800000">
            <a:off x="4739142" y="2717071"/>
            <a:ext cx="216024" cy="27615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Freccia in giù 50"/>
          <p:cNvSpPr/>
          <p:nvPr/>
        </p:nvSpPr>
        <p:spPr>
          <a:xfrm rot="10800000">
            <a:off x="5582345" y="661644"/>
            <a:ext cx="216024" cy="27615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Freccia in giù 54"/>
          <p:cNvSpPr/>
          <p:nvPr/>
        </p:nvSpPr>
        <p:spPr>
          <a:xfrm rot="5400000">
            <a:off x="4386041" y="1884887"/>
            <a:ext cx="216024" cy="27615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Freccia in giù 56"/>
          <p:cNvSpPr/>
          <p:nvPr/>
        </p:nvSpPr>
        <p:spPr>
          <a:xfrm rot="13500000">
            <a:off x="6518841" y="1041709"/>
            <a:ext cx="216024" cy="27615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Freccia in giù 57"/>
          <p:cNvSpPr/>
          <p:nvPr/>
        </p:nvSpPr>
        <p:spPr>
          <a:xfrm rot="8100000">
            <a:off x="4733173" y="1076415"/>
            <a:ext cx="216024" cy="27615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6735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88" y="615148"/>
            <a:ext cx="4420786" cy="2455991"/>
          </a:xfrm>
          <a:prstGeom prst="rect">
            <a:avLst/>
          </a:prstGeom>
        </p:spPr>
      </p:pic>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Nebulosa planetaria M &lt; 8Ms</a:t>
            </a:r>
          </a:p>
        </p:txBody>
      </p:sp>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33" name="CasellaDiTesto 32"/>
          <p:cNvSpPr txBox="1"/>
          <p:nvPr/>
        </p:nvSpPr>
        <p:spPr>
          <a:xfrm>
            <a:off x="179512" y="3372297"/>
            <a:ext cx="7704856" cy="1077218"/>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Nebulosa planetaria</a:t>
            </a:r>
            <a:r>
              <a:rPr lang="it-IT" sz="1600" dirty="0"/>
              <a:t>: il calore prodotto dalla contrazione del nucleo spinge verso l’esterno le parti superficiali che si dilatano e si disperdono in parte nello spazio</a:t>
            </a:r>
          </a:p>
          <a:p>
            <a:endParaRPr lang="it-IT" sz="1600" dirty="0">
              <a:solidFill>
                <a:schemeClr val="accent4">
                  <a:lumMod val="75000"/>
                </a:schemeClr>
              </a:solidFill>
            </a:endParaRPr>
          </a:p>
          <a:p>
            <a:r>
              <a:rPr lang="it-IT" sz="1600" dirty="0">
                <a:solidFill>
                  <a:schemeClr val="accent4">
                    <a:lumMod val="75000"/>
                  </a:schemeClr>
                </a:solidFill>
              </a:rPr>
              <a:t>Composizione</a:t>
            </a:r>
            <a:r>
              <a:rPr lang="it-IT" sz="1600" dirty="0"/>
              <a:t>: H (70%), He (28%), C, N, O</a:t>
            </a:r>
            <a:r>
              <a:rPr lang="it-IT" sz="900" dirty="0"/>
              <a:t>2</a:t>
            </a:r>
            <a:r>
              <a:rPr lang="it-IT" sz="1600" dirty="0"/>
              <a:t> (2%)</a:t>
            </a:r>
          </a:p>
        </p:txBody>
      </p:sp>
      <p:sp>
        <p:nvSpPr>
          <p:cNvPr id="35" name="Rettangolo 34"/>
          <p:cNvSpPr/>
          <p:nvPr/>
        </p:nvSpPr>
        <p:spPr>
          <a:xfrm>
            <a:off x="2111736" y="651649"/>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uppo 3"/>
          <p:cNvGrpSpPr/>
          <p:nvPr/>
        </p:nvGrpSpPr>
        <p:grpSpPr>
          <a:xfrm>
            <a:off x="6444208" y="678643"/>
            <a:ext cx="2160240" cy="2677746"/>
            <a:chOff x="6444208" y="678643"/>
            <a:chExt cx="2160240" cy="2677746"/>
          </a:xfrm>
        </p:grpSpPr>
        <p:grpSp>
          <p:nvGrpSpPr>
            <p:cNvPr id="41" name="Gruppo 40"/>
            <p:cNvGrpSpPr/>
            <p:nvPr/>
          </p:nvGrpSpPr>
          <p:grpSpPr>
            <a:xfrm>
              <a:off x="6444208" y="678643"/>
              <a:ext cx="2160240" cy="2513665"/>
              <a:chOff x="107504" y="653142"/>
              <a:chExt cx="2160240" cy="2513665"/>
            </a:xfrm>
          </p:grpSpPr>
          <p:pic>
            <p:nvPicPr>
              <p:cNvPr id="42" name="Immagin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653142"/>
                <a:ext cx="1677653" cy="2052000"/>
              </a:xfrm>
              <a:prstGeom prst="rect">
                <a:avLst/>
              </a:prstGeom>
            </p:spPr>
          </p:pic>
          <p:sp>
            <p:nvSpPr>
              <p:cNvPr id="43" name="CasellaDiTesto 42"/>
              <p:cNvSpPr txBox="1"/>
              <p:nvPr/>
            </p:nvSpPr>
            <p:spPr>
              <a:xfrm>
                <a:off x="107504" y="2705142"/>
                <a:ext cx="2160240" cy="461665"/>
              </a:xfrm>
              <a:prstGeom prst="rect">
                <a:avLst/>
              </a:prstGeom>
              <a:noFill/>
            </p:spPr>
            <p:txBody>
              <a:bodyPr wrap="square" rtlCol="0">
                <a:spAutoFit/>
              </a:bodyPr>
              <a:lstStyle>
                <a:defPPr>
                  <a:defRPr lang="ko-KR"/>
                </a:defPPr>
                <a:lvl1pPr algn="ctr">
                  <a:defRPr sz="1200"/>
                </a:lvl1pPr>
              </a:lstStyle>
              <a:p>
                <a:r>
                  <a:rPr lang="it-IT" dirty="0"/>
                  <a:t>Frederick William </a:t>
                </a:r>
                <a:r>
                  <a:rPr lang="it-IT" dirty="0" err="1"/>
                  <a:t>Herschel</a:t>
                </a:r>
                <a:endParaRPr lang="it-IT" dirty="0"/>
              </a:p>
              <a:p>
                <a:r>
                  <a:rPr lang="it-IT" dirty="0"/>
                  <a:t> (15/11/1738-25/08/1822)</a:t>
                </a:r>
              </a:p>
            </p:txBody>
          </p:sp>
        </p:grpSp>
        <p:pic>
          <p:nvPicPr>
            <p:cNvPr id="15" name="Immagine 14"/>
            <p:cNvPicPr>
              <a:picLocks noChangeAspect="1"/>
            </p:cNvPicPr>
            <p:nvPr/>
          </p:nvPicPr>
          <p:blipFill>
            <a:blip r:embed="rId7"/>
            <a:stretch>
              <a:fillRect/>
            </a:stretch>
          </p:blipFill>
          <p:spPr>
            <a:xfrm>
              <a:off x="7340625" y="3168543"/>
              <a:ext cx="367405" cy="187846"/>
            </a:xfrm>
            <a:prstGeom prst="rect">
              <a:avLst/>
            </a:prstGeom>
          </p:spPr>
        </p:pic>
      </p:grpSp>
      <p:grpSp>
        <p:nvGrpSpPr>
          <p:cNvPr id="3" name="Gruppo 2"/>
          <p:cNvGrpSpPr/>
          <p:nvPr/>
        </p:nvGrpSpPr>
        <p:grpSpPr>
          <a:xfrm>
            <a:off x="6091403" y="678423"/>
            <a:ext cx="2484808" cy="2453969"/>
            <a:chOff x="5151265" y="2427734"/>
            <a:chExt cx="2484808" cy="2453969"/>
          </a:xfrm>
        </p:grpSpPr>
        <p:pic>
          <p:nvPicPr>
            <p:cNvPr id="2" name="Immagine 1"/>
            <p:cNvPicPr>
              <a:picLocks noChangeAspect="1"/>
            </p:cNvPicPr>
            <p:nvPr/>
          </p:nvPicPr>
          <p:blipFill>
            <a:blip r:embed="rId8"/>
            <a:stretch>
              <a:fillRect/>
            </a:stretch>
          </p:blipFill>
          <p:spPr>
            <a:xfrm>
              <a:off x="5151265" y="2427734"/>
              <a:ext cx="2484808" cy="2211710"/>
            </a:xfrm>
            <a:prstGeom prst="rect">
              <a:avLst/>
            </a:prstGeom>
          </p:spPr>
        </p:pic>
        <p:sp>
          <p:nvSpPr>
            <p:cNvPr id="44" name="CasellaDiTesto 43"/>
            <p:cNvSpPr txBox="1"/>
            <p:nvPr/>
          </p:nvSpPr>
          <p:spPr>
            <a:xfrm>
              <a:off x="5364088" y="4604704"/>
              <a:ext cx="2160240" cy="276999"/>
            </a:xfrm>
            <a:prstGeom prst="rect">
              <a:avLst/>
            </a:prstGeom>
            <a:noFill/>
          </p:spPr>
          <p:txBody>
            <a:bodyPr wrap="square" rtlCol="0">
              <a:spAutoFit/>
            </a:bodyPr>
            <a:lstStyle>
              <a:defPPr>
                <a:defRPr lang="ko-KR"/>
              </a:defPPr>
              <a:lvl1pPr algn="ctr">
                <a:defRPr sz="1200"/>
              </a:lvl1pPr>
            </a:lstStyle>
            <a:p>
              <a:r>
                <a:rPr lang="it-IT" dirty="0"/>
                <a:t>M57 costellazione della Lyra</a:t>
              </a:r>
            </a:p>
          </p:txBody>
        </p:sp>
      </p:grpSp>
      <p:pic>
        <p:nvPicPr>
          <p:cNvPr id="6" name="hubblecast52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985790" y="615148"/>
            <a:ext cx="3906690" cy="2202939"/>
          </a:xfrm>
          <a:prstGeom prst="rect">
            <a:avLst/>
          </a:prstGeom>
        </p:spPr>
      </p:pic>
    </p:spTree>
    <p:extLst>
      <p:ext uri="{BB962C8B-B14F-4D97-AF65-F5344CB8AC3E}">
        <p14:creationId xmlns:p14="http://schemas.microsoft.com/office/powerpoint/2010/main" val="389957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20988E-6 L 0.09826 -0.00062 " pathEditMode="relative" rAng="0" ptsTypes="AA">
                                      <p:cBhvr>
                                        <p:cTn id="6" dur="2000" fill="hold"/>
                                        <p:tgtEl>
                                          <p:spTgt spid="35"/>
                                        </p:tgtEl>
                                        <p:attrNameLst>
                                          <p:attrName>ppt_x</p:attrName>
                                          <p:attrName>ppt_y</p:attrName>
                                        </p:attrNameLst>
                                      </p:cBhvr>
                                      <p:rCtr x="4913" y="-31"/>
                                    </p:animMotion>
                                  </p:childTnLst>
                                </p:cTn>
                              </p:par>
                              <p:par>
                                <p:cTn id="7" presetID="22" presetClass="entr" presetSubtype="4" fill="hold" grpId="0" nodeType="withEffect">
                                  <p:stCondLst>
                                    <p:cond delay="750"/>
                                  </p:stCondLst>
                                  <p:childTnLst>
                                    <p:set>
                                      <p:cBhvr>
                                        <p:cTn id="8" dur="1" fill="hold">
                                          <p:stCondLst>
                                            <p:cond delay="0"/>
                                          </p:stCondLst>
                                        </p:cTn>
                                        <p:tgtEl>
                                          <p:spTgt spid="33"/>
                                        </p:tgtEl>
                                        <p:attrNameLst>
                                          <p:attrName>style.visibility</p:attrName>
                                        </p:attrNameLst>
                                      </p:cBhvr>
                                      <p:to>
                                        <p:strVal val="visible"/>
                                      </p:to>
                                    </p:set>
                                    <p:animEffect transition="in" filter="wipe(down)">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4" presetClass="entr" presetSubtype="1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6"/>
                </p:tgtEl>
              </p:cMediaNode>
            </p:video>
          </p:childTnLst>
        </p:cTn>
      </p:par>
    </p:tnLst>
    <p:bldLst>
      <p:bldP spid="33" grpId="0"/>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88" y="615148"/>
            <a:ext cx="4420786" cy="2455991"/>
          </a:xfrm>
          <a:prstGeom prst="rect">
            <a:avLst/>
          </a:prstGeom>
        </p:spPr>
      </p:pic>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Nana bianca</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33" name="CasellaDiTesto 32"/>
          <p:cNvSpPr txBox="1"/>
          <p:nvPr/>
        </p:nvSpPr>
        <p:spPr>
          <a:xfrm>
            <a:off x="179512" y="3147189"/>
            <a:ext cx="6768752" cy="584775"/>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Nana bianca</a:t>
            </a:r>
            <a:r>
              <a:rPr lang="it-IT" sz="1600" dirty="0"/>
              <a:t>: oggetto ad elevatissima densità (massa del Sole con dimensioni del raggio della Terra) con elevata temperatura (10000 K) e bassa luminosità</a:t>
            </a:r>
          </a:p>
        </p:txBody>
      </p:sp>
      <p:sp>
        <p:nvSpPr>
          <p:cNvPr id="35" name="Rettangolo 34"/>
          <p:cNvSpPr/>
          <p:nvPr/>
        </p:nvSpPr>
        <p:spPr>
          <a:xfrm>
            <a:off x="2987824" y="647837"/>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179512" y="3731964"/>
            <a:ext cx="8496944" cy="1323439"/>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0,08Ms&lt;M&lt;0,5Ms</a:t>
            </a:r>
            <a:r>
              <a:rPr lang="it-IT" sz="1600" dirty="0"/>
              <a:t>: Provenienza nana rossa. Non inizia il processo di fusione di elio. Gli strati esterni vengono espulsi tramite il vento stellare. Durata nana rossa 80 miliardi di anni</a:t>
            </a:r>
          </a:p>
          <a:p>
            <a:r>
              <a:rPr lang="it-IT" sz="1600" dirty="0">
                <a:solidFill>
                  <a:schemeClr val="accent4">
                    <a:lumMod val="75000"/>
                  </a:schemeClr>
                </a:solidFill>
              </a:rPr>
              <a:t>0,5Ms&lt;M&lt;8Ms</a:t>
            </a:r>
            <a:r>
              <a:rPr lang="it-IT" sz="1600" dirty="0"/>
              <a:t>: in genere ci si attende una esplosione di supernova. Esistono casi per cui la conversione del carbonio in neon senza ulteriori fusioni per cui si ha la perdita del materiale esterno trasformando la stella in una nana bianca</a:t>
            </a:r>
          </a:p>
        </p:txBody>
      </p:sp>
      <p:grpSp>
        <p:nvGrpSpPr>
          <p:cNvPr id="7" name="Gruppo 6"/>
          <p:cNvGrpSpPr/>
          <p:nvPr/>
        </p:nvGrpSpPr>
        <p:grpSpPr>
          <a:xfrm>
            <a:off x="6394858" y="699542"/>
            <a:ext cx="2160240" cy="2399307"/>
            <a:chOff x="6394858" y="699542"/>
            <a:chExt cx="2160240" cy="2399307"/>
          </a:xfrm>
        </p:grpSpPr>
        <p:grpSp>
          <p:nvGrpSpPr>
            <p:cNvPr id="41" name="Gruppo 40"/>
            <p:cNvGrpSpPr/>
            <p:nvPr/>
          </p:nvGrpSpPr>
          <p:grpSpPr>
            <a:xfrm>
              <a:off x="6394858" y="699542"/>
              <a:ext cx="2160240" cy="2263776"/>
              <a:chOff x="-20698" y="653142"/>
              <a:chExt cx="2160240" cy="2263776"/>
            </a:xfrm>
          </p:grpSpPr>
          <p:pic>
            <p:nvPicPr>
              <p:cNvPr id="42" name="Immagin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653142"/>
                <a:ext cx="1471789" cy="1800200"/>
              </a:xfrm>
              <a:prstGeom prst="rect">
                <a:avLst/>
              </a:prstGeom>
            </p:spPr>
          </p:pic>
          <p:sp>
            <p:nvSpPr>
              <p:cNvPr id="43" name="CasellaDiTesto 42"/>
              <p:cNvSpPr txBox="1"/>
              <p:nvPr/>
            </p:nvSpPr>
            <p:spPr>
              <a:xfrm>
                <a:off x="-20698" y="2455253"/>
                <a:ext cx="2160240" cy="461665"/>
              </a:xfrm>
              <a:prstGeom prst="rect">
                <a:avLst/>
              </a:prstGeom>
              <a:noFill/>
            </p:spPr>
            <p:txBody>
              <a:bodyPr wrap="square" rtlCol="0">
                <a:spAutoFit/>
              </a:bodyPr>
              <a:lstStyle>
                <a:defPPr>
                  <a:defRPr lang="ko-KR"/>
                </a:defPPr>
                <a:lvl1pPr algn="ctr">
                  <a:defRPr sz="1200"/>
                </a:lvl1pPr>
              </a:lstStyle>
              <a:p>
                <a:r>
                  <a:rPr lang="it-IT" dirty="0"/>
                  <a:t>Frederick William </a:t>
                </a:r>
                <a:r>
                  <a:rPr lang="it-IT" dirty="0" err="1"/>
                  <a:t>Herschel</a:t>
                </a:r>
                <a:endParaRPr lang="it-IT" dirty="0"/>
              </a:p>
              <a:p>
                <a:r>
                  <a:rPr lang="it-IT" dirty="0"/>
                  <a:t> (15/11/1738-25/08/1822)</a:t>
                </a:r>
              </a:p>
            </p:txBody>
          </p:sp>
        </p:grpSp>
        <p:pic>
          <p:nvPicPr>
            <p:cNvPr id="13" name="Immagine 12"/>
            <p:cNvPicPr>
              <a:picLocks noChangeAspect="1"/>
            </p:cNvPicPr>
            <p:nvPr/>
          </p:nvPicPr>
          <p:blipFill>
            <a:blip r:embed="rId5"/>
            <a:stretch>
              <a:fillRect/>
            </a:stretch>
          </p:blipFill>
          <p:spPr>
            <a:xfrm>
              <a:off x="7291275" y="2911003"/>
              <a:ext cx="367405" cy="187846"/>
            </a:xfrm>
            <a:prstGeom prst="rect">
              <a:avLst/>
            </a:prstGeom>
          </p:spPr>
        </p:pic>
      </p:grpSp>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2871" y="693646"/>
            <a:ext cx="2358471" cy="2947843"/>
          </a:xfrm>
          <a:prstGeom prst="rect">
            <a:avLst/>
          </a:prstGeom>
        </p:spPr>
      </p:pic>
      <p:sp>
        <p:nvSpPr>
          <p:cNvPr id="10" name="Ovale 9"/>
          <p:cNvSpPr/>
          <p:nvPr/>
        </p:nvSpPr>
        <p:spPr>
          <a:xfrm>
            <a:off x="7181056" y="2399881"/>
            <a:ext cx="310689" cy="277636"/>
          </a:xfrm>
          <a:prstGeom prst="ellipse">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hlinkClick r:id="rId7" action="ppaction://hlinksldjump"/>
          </p:cNvPr>
          <p:cNvSpPr txBox="1"/>
          <p:nvPr/>
        </p:nvSpPr>
        <p:spPr>
          <a:xfrm>
            <a:off x="8360921" y="4742153"/>
            <a:ext cx="540060" cy="369332"/>
          </a:xfrm>
          <a:prstGeom prst="rect">
            <a:avLst/>
          </a:prstGeom>
          <a:noFill/>
        </p:spPr>
        <p:txBody>
          <a:bodyPr wrap="square" rtlCol="0">
            <a:spAutoFit/>
          </a:bodyPr>
          <a:lstStyle/>
          <a:p>
            <a:pPr algn="ctr"/>
            <a:r>
              <a:rPr lang="it-IT" i="1" dirty="0">
                <a:solidFill>
                  <a:schemeClr val="accent1">
                    <a:lumMod val="75000"/>
                  </a:schemeClr>
                </a:solidFill>
              </a:rPr>
              <a:t>HR</a:t>
            </a:r>
          </a:p>
        </p:txBody>
      </p:sp>
      <p:sp>
        <p:nvSpPr>
          <p:cNvPr id="2" name="CasellaDiTesto 1">
            <a:extLst>
              <a:ext uri="{FF2B5EF4-FFF2-40B4-BE49-F238E27FC236}">
                <a16:creationId xmlns:a16="http://schemas.microsoft.com/office/drawing/2014/main" id="{9A39D65B-0CEB-4A2B-011D-D9CBD5A0AFCB}"/>
              </a:ext>
            </a:extLst>
          </p:cNvPr>
          <p:cNvSpPr txBox="1"/>
          <p:nvPr/>
        </p:nvSpPr>
        <p:spPr>
          <a:xfrm>
            <a:off x="4651371" y="1017814"/>
            <a:ext cx="2326914" cy="1077218"/>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Sirio B</a:t>
            </a:r>
            <a:r>
              <a:rPr lang="it-IT" sz="1600" dirty="0"/>
              <a:t>:</a:t>
            </a:r>
          </a:p>
          <a:p>
            <a:r>
              <a:rPr lang="it-IT" sz="1600" dirty="0"/>
              <a:t>Raggio: 5900 km;</a:t>
            </a:r>
          </a:p>
          <a:p>
            <a:r>
              <a:rPr lang="it-IT" sz="1600" dirty="0"/>
              <a:t>Massa = Massa Solare;</a:t>
            </a:r>
          </a:p>
          <a:p>
            <a:r>
              <a:rPr lang="it-IT" sz="1600" dirty="0"/>
              <a:t>Temp. </a:t>
            </a:r>
            <a:r>
              <a:rPr lang="it-IT" sz="1600" dirty="0" err="1"/>
              <a:t>Sup</a:t>
            </a:r>
            <a:r>
              <a:rPr lang="it-IT" sz="1600" dirty="0"/>
              <a:t>.: 24000 K</a:t>
            </a:r>
          </a:p>
        </p:txBody>
      </p:sp>
    </p:spTree>
    <p:extLst>
      <p:ext uri="{BB962C8B-B14F-4D97-AF65-F5344CB8AC3E}">
        <p14:creationId xmlns:p14="http://schemas.microsoft.com/office/powerpoint/2010/main" val="18290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4.93827E-7 L 0.06406 0.00123 " pathEditMode="relative" rAng="0" ptsTypes="AA">
                                      <p:cBhvr>
                                        <p:cTn id="6" dur="2000" fill="hold"/>
                                        <p:tgtEl>
                                          <p:spTgt spid="35"/>
                                        </p:tgtEl>
                                        <p:attrNameLst>
                                          <p:attrName>ppt_x</p:attrName>
                                          <p:attrName>ppt_y</p:attrName>
                                        </p:attrNameLst>
                                      </p:cBhvr>
                                      <p:rCtr x="3194" y="62"/>
                                    </p:animMotion>
                                  </p:childTnLst>
                                </p:cTn>
                              </p:par>
                              <p:par>
                                <p:cTn id="7" presetID="22" presetClass="entr" presetSubtype="4" fill="hold" grpId="0" nodeType="withEffect">
                                  <p:stCondLst>
                                    <p:cond delay="2000"/>
                                  </p:stCondLst>
                                  <p:childTnLst>
                                    <p:set>
                                      <p:cBhvr>
                                        <p:cTn id="8" dur="1" fill="hold">
                                          <p:stCondLst>
                                            <p:cond delay="0"/>
                                          </p:stCondLst>
                                        </p:cTn>
                                        <p:tgtEl>
                                          <p:spTgt spid="33"/>
                                        </p:tgtEl>
                                        <p:attrNameLst>
                                          <p:attrName>style.visibility</p:attrName>
                                        </p:attrNameLst>
                                      </p:cBhvr>
                                      <p:to>
                                        <p:strVal val="visible"/>
                                      </p:to>
                                    </p:set>
                                    <p:animEffect transition="in" filter="wipe(down)">
                                      <p:cBhvr>
                                        <p:cTn id="9" dur="500"/>
                                        <p:tgtEl>
                                          <p:spTgt spid="33"/>
                                        </p:tgtEl>
                                      </p:cBhvr>
                                    </p:animEffect>
                                  </p:childTnLst>
                                </p:cTn>
                              </p:par>
                              <p:par>
                                <p:cTn id="10" presetID="22" presetClass="entr" presetSubtype="4" fill="hold" grpId="0" nodeType="withEffect">
                                  <p:stCondLst>
                                    <p:cond delay="250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10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12" grpId="0"/>
      <p:bldP spid="10"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Nana bianca: limite di </a:t>
            </a:r>
            <a:r>
              <a:rPr lang="it-IT" sz="2400" b="1" i="1" dirty="0" err="1">
                <a:solidFill>
                  <a:srgbClr val="C00000"/>
                </a:solidFill>
              </a:rPr>
              <a:t>Chandrasekhar</a:t>
            </a:r>
            <a:endParaRPr lang="it-IT" sz="2400" b="1" i="1" dirty="0">
              <a:solidFill>
                <a:srgbClr val="C00000"/>
              </a:solidFill>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33" name="CasellaDiTesto 32"/>
          <p:cNvSpPr txBox="1"/>
          <p:nvPr/>
        </p:nvSpPr>
        <p:spPr>
          <a:xfrm>
            <a:off x="323528" y="682766"/>
            <a:ext cx="6120680" cy="83099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Limite di </a:t>
            </a:r>
            <a:r>
              <a:rPr lang="it-IT" sz="1600" dirty="0" err="1">
                <a:solidFill>
                  <a:schemeClr val="accent4">
                    <a:lumMod val="75000"/>
                  </a:schemeClr>
                </a:solidFill>
              </a:rPr>
              <a:t>Chandrasekhar</a:t>
            </a:r>
            <a:r>
              <a:rPr lang="it-IT" sz="1600" dirty="0"/>
              <a:t>: limite superiore che può raggiungere la massa costituita da nuclei atomici immersi in un gas di elettroni. La massa è ottenuta è quella che può opporsi al collasso gravitazionale.</a:t>
            </a:r>
          </a:p>
        </p:txBody>
      </p:sp>
      <p:grpSp>
        <p:nvGrpSpPr>
          <p:cNvPr id="3" name="Gruppo 2"/>
          <p:cNvGrpSpPr/>
          <p:nvPr/>
        </p:nvGrpSpPr>
        <p:grpSpPr>
          <a:xfrm>
            <a:off x="6900480" y="699542"/>
            <a:ext cx="2225404" cy="2252618"/>
            <a:chOff x="6490478" y="973648"/>
            <a:chExt cx="2225404" cy="2252618"/>
          </a:xfrm>
        </p:grpSpPr>
        <p:sp>
          <p:nvSpPr>
            <p:cNvPr id="43" name="CasellaDiTesto 42"/>
            <p:cNvSpPr txBox="1"/>
            <p:nvPr/>
          </p:nvSpPr>
          <p:spPr>
            <a:xfrm>
              <a:off x="6490478" y="2764601"/>
              <a:ext cx="2225404" cy="461665"/>
            </a:xfrm>
            <a:prstGeom prst="rect">
              <a:avLst/>
            </a:prstGeom>
            <a:noFill/>
          </p:spPr>
          <p:txBody>
            <a:bodyPr wrap="square" rtlCol="0">
              <a:spAutoFit/>
            </a:bodyPr>
            <a:lstStyle>
              <a:defPPr>
                <a:defRPr lang="ko-KR"/>
              </a:defPPr>
              <a:lvl1pPr algn="ctr">
                <a:defRPr sz="1200"/>
              </a:lvl1pPr>
            </a:lstStyle>
            <a:p>
              <a:r>
                <a:rPr lang="it-IT" dirty="0" err="1"/>
                <a:t>Subrahmanyan</a:t>
              </a:r>
              <a:r>
                <a:rPr lang="it-IT" dirty="0"/>
                <a:t> </a:t>
              </a:r>
              <a:r>
                <a:rPr lang="it-IT" dirty="0" err="1"/>
                <a:t>Chandrasekhar</a:t>
              </a:r>
              <a:r>
                <a:rPr lang="it-IT" dirty="0"/>
                <a:t>  </a:t>
              </a:r>
            </a:p>
            <a:p>
              <a:r>
                <a:rPr lang="it-IT" dirty="0"/>
                <a:t>(19/10/1910-21/08/1995)</a:t>
              </a:r>
            </a:p>
          </p:txBody>
        </p:sp>
        <p:pic>
          <p:nvPicPr>
            <p:cNvPr id="2" name="Immagine 1"/>
            <p:cNvPicPr>
              <a:picLocks noChangeAspect="1"/>
            </p:cNvPicPr>
            <p:nvPr/>
          </p:nvPicPr>
          <p:blipFill rotWithShape="1">
            <a:blip r:embed="rId3"/>
            <a:srcRect l="7705" t="7945" b="5308"/>
            <a:stretch/>
          </p:blipFill>
          <p:spPr>
            <a:xfrm>
              <a:off x="6810045" y="973648"/>
              <a:ext cx="1586270" cy="1800200"/>
            </a:xfrm>
            <a:prstGeom prst="rect">
              <a:avLst/>
            </a:prstGeom>
          </p:spPr>
        </p:pic>
      </p:grpSp>
      <p:pic>
        <p:nvPicPr>
          <p:cNvPr id="4" name="Immagine 3"/>
          <p:cNvPicPr>
            <a:picLocks noChangeAspect="1"/>
          </p:cNvPicPr>
          <p:nvPr/>
        </p:nvPicPr>
        <p:blipFill rotWithShape="1">
          <a:blip r:embed="rId4"/>
          <a:srcRect r="1200"/>
          <a:stretch/>
        </p:blipFill>
        <p:spPr>
          <a:xfrm>
            <a:off x="1619672" y="1498293"/>
            <a:ext cx="5049169" cy="3066296"/>
          </a:xfrm>
          <a:prstGeom prst="rect">
            <a:avLst/>
          </a:prstGeom>
        </p:spPr>
      </p:pic>
      <p:sp>
        <p:nvSpPr>
          <p:cNvPr id="6" name="Ovale 5"/>
          <p:cNvSpPr/>
          <p:nvPr/>
        </p:nvSpPr>
        <p:spPr>
          <a:xfrm rot="5400000">
            <a:off x="4789283" y="4112302"/>
            <a:ext cx="432048" cy="432048"/>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215518" y="4573836"/>
            <a:ext cx="8208912" cy="338554"/>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La massa massima che una nana bianca può sopportare senza esplodere è pari a 1,4 masse solari</a:t>
            </a:r>
          </a:p>
        </p:txBody>
      </p:sp>
      <p:pic>
        <p:nvPicPr>
          <p:cNvPr id="10" name="Immagine 9"/>
          <p:cNvPicPr>
            <a:picLocks noChangeAspect="1"/>
          </p:cNvPicPr>
          <p:nvPr/>
        </p:nvPicPr>
        <p:blipFill>
          <a:blip r:embed="rId5"/>
          <a:stretch>
            <a:fillRect/>
          </a:stretch>
        </p:blipFill>
        <p:spPr>
          <a:xfrm>
            <a:off x="8521126" y="694289"/>
            <a:ext cx="285191" cy="195654"/>
          </a:xfrm>
          <a:prstGeom prst="rect">
            <a:avLst/>
          </a:prstGeom>
        </p:spPr>
      </p:pic>
      <p:cxnSp>
        <p:nvCxnSpPr>
          <p:cNvPr id="13" name="Connettore 2 12"/>
          <p:cNvCxnSpPr/>
          <p:nvPr/>
        </p:nvCxnSpPr>
        <p:spPr>
          <a:xfrm flipV="1">
            <a:off x="5005307" y="3894926"/>
            <a:ext cx="2375005" cy="4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8" name="Oggetto 17"/>
          <p:cNvGraphicFramePr>
            <a:graphicFrameLocks noChangeAspect="1"/>
          </p:cNvGraphicFramePr>
          <p:nvPr>
            <p:extLst>
              <p:ext uri="{D42A27DB-BD31-4B8C-83A1-F6EECF244321}">
                <p14:modId xmlns:p14="http://schemas.microsoft.com/office/powerpoint/2010/main" val="3227932926"/>
              </p:ext>
            </p:extLst>
          </p:nvPr>
        </p:nvGraphicFramePr>
        <p:xfrm>
          <a:off x="7503816" y="3500861"/>
          <a:ext cx="922338" cy="766762"/>
        </p:xfrm>
        <a:graphic>
          <a:graphicData uri="http://schemas.openxmlformats.org/presentationml/2006/ole">
            <mc:AlternateContent xmlns:mc="http://schemas.openxmlformats.org/markup-compatibility/2006">
              <mc:Choice xmlns:v="urn:schemas-microsoft-com:vml" Requires="v">
                <p:oleObj name="Equazione" r:id="rId6" imgW="520560" imgH="431640" progId="Equation.3">
                  <p:embed/>
                </p:oleObj>
              </mc:Choice>
              <mc:Fallback>
                <p:oleObj name="Equazione" r:id="rId6" imgW="520560" imgH="431640" progId="Equation.3">
                  <p:embed/>
                  <p:pic>
                    <p:nvPicPr>
                      <p:cNvPr id="0" name=""/>
                      <p:cNvPicPr/>
                      <p:nvPr/>
                    </p:nvPicPr>
                    <p:blipFill>
                      <a:blip r:embed="rId7"/>
                      <a:stretch>
                        <a:fillRect/>
                      </a:stretch>
                    </p:blipFill>
                    <p:spPr>
                      <a:xfrm>
                        <a:off x="7503816" y="3500861"/>
                        <a:ext cx="922338" cy="766762"/>
                      </a:xfrm>
                      <a:prstGeom prst="rect">
                        <a:avLst/>
                      </a:prstGeom>
                      <a:ln w="28575">
                        <a:solidFill>
                          <a:schemeClr val="accent1">
                            <a:lumMod val="75000"/>
                          </a:schemeClr>
                        </a:solidFill>
                      </a:ln>
                    </p:spPr>
                  </p:pic>
                </p:oleObj>
              </mc:Fallback>
            </mc:AlternateContent>
          </a:graphicData>
        </a:graphic>
      </p:graphicFrame>
      <p:pic>
        <p:nvPicPr>
          <p:cNvPr id="7" name="Immagine 6">
            <a:extLst>
              <a:ext uri="{FF2B5EF4-FFF2-40B4-BE49-F238E27FC236}">
                <a16:creationId xmlns:a16="http://schemas.microsoft.com/office/drawing/2014/main" id="{3CB7D659-564D-FD47-B42C-F74DA1FF1B1A}"/>
              </a:ext>
            </a:extLst>
          </p:cNvPr>
          <p:cNvPicPr>
            <a:picLocks noChangeAspect="1"/>
          </p:cNvPicPr>
          <p:nvPr/>
        </p:nvPicPr>
        <p:blipFill>
          <a:blip r:embed="rId8"/>
          <a:stretch>
            <a:fillRect/>
          </a:stretch>
        </p:blipFill>
        <p:spPr>
          <a:xfrm>
            <a:off x="7219022" y="2188521"/>
            <a:ext cx="312834" cy="315456"/>
          </a:xfrm>
          <a:prstGeom prst="rect">
            <a:avLst/>
          </a:prstGeom>
        </p:spPr>
      </p:pic>
    </p:spTree>
    <p:extLst>
      <p:ext uri="{BB962C8B-B14F-4D97-AF65-F5344CB8AC3E}">
        <p14:creationId xmlns:p14="http://schemas.microsoft.com/office/powerpoint/2010/main" val="51861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Morte delle grandi stelle: Supergiganti M &gt; 8-10 </a:t>
            </a:r>
            <a:r>
              <a:rPr lang="it-IT" sz="2400" b="1" i="1" dirty="0" err="1">
                <a:solidFill>
                  <a:srgbClr val="C00000"/>
                </a:solidFill>
              </a:rPr>
              <a:t>Ms</a:t>
            </a:r>
            <a:endParaRPr lang="it-IT" sz="2400" b="1" i="1" dirty="0">
              <a:solidFill>
                <a:srgbClr val="C00000"/>
              </a:solidFill>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pic>
        <p:nvPicPr>
          <p:cNvPr id="13" name="Immagine 12"/>
          <p:cNvPicPr>
            <a:picLocks noChangeAspect="1"/>
          </p:cNvPicPr>
          <p:nvPr/>
        </p:nvPicPr>
        <p:blipFill rotWithShape="1">
          <a:blip r:embed="rId3"/>
          <a:srcRect l="16806" r="18558"/>
          <a:stretch/>
        </p:blipFill>
        <p:spPr>
          <a:xfrm>
            <a:off x="4783115" y="643195"/>
            <a:ext cx="2304256" cy="2236530"/>
          </a:xfrm>
          <a:prstGeom prst="rect">
            <a:avLst/>
          </a:prstGeom>
        </p:spPr>
      </p:pic>
      <p:grpSp>
        <p:nvGrpSpPr>
          <p:cNvPr id="27" name="Gruppo 26"/>
          <p:cNvGrpSpPr/>
          <p:nvPr/>
        </p:nvGrpSpPr>
        <p:grpSpPr>
          <a:xfrm>
            <a:off x="323528" y="615148"/>
            <a:ext cx="4176464" cy="2176859"/>
            <a:chOff x="179512" y="615148"/>
            <a:chExt cx="4608512" cy="2402778"/>
          </a:xfrm>
        </p:grpSpPr>
        <p:grpSp>
          <p:nvGrpSpPr>
            <p:cNvPr id="25" name="Gruppo 24"/>
            <p:cNvGrpSpPr/>
            <p:nvPr/>
          </p:nvGrpSpPr>
          <p:grpSpPr>
            <a:xfrm>
              <a:off x="179512" y="615148"/>
              <a:ext cx="4608512" cy="2402778"/>
              <a:chOff x="107504" y="771550"/>
              <a:chExt cx="4608512" cy="2402778"/>
            </a:xfrm>
          </p:grpSpPr>
          <p:pic>
            <p:nvPicPr>
              <p:cNvPr id="22" name="Immagine 21"/>
              <p:cNvPicPr>
                <a:picLocks noChangeAspect="1"/>
              </p:cNvPicPr>
              <p:nvPr/>
            </p:nvPicPr>
            <p:blipFill rotWithShape="1">
              <a:blip r:embed="rId4"/>
              <a:srcRect t="2202"/>
              <a:stretch/>
            </p:blipFill>
            <p:spPr>
              <a:xfrm>
                <a:off x="107504" y="771550"/>
                <a:ext cx="4608512" cy="2402778"/>
              </a:xfrm>
              <a:prstGeom prst="rect">
                <a:avLst/>
              </a:prstGeom>
            </p:spPr>
          </p:pic>
          <p:sp>
            <p:nvSpPr>
              <p:cNvPr id="23" name="CasellaDiTesto 22"/>
              <p:cNvSpPr txBox="1"/>
              <p:nvPr/>
            </p:nvSpPr>
            <p:spPr>
              <a:xfrm>
                <a:off x="2944769" y="1563638"/>
                <a:ext cx="1224136" cy="646331"/>
              </a:xfrm>
              <a:prstGeom prst="rect">
                <a:avLst/>
              </a:prstGeom>
              <a:noFill/>
            </p:spPr>
            <p:txBody>
              <a:bodyPr wrap="square" rtlCol="0">
                <a:spAutoFit/>
              </a:bodyPr>
              <a:lstStyle/>
              <a:p>
                <a:pPr algn="ctr"/>
                <a:r>
                  <a:rPr lang="it-IT" dirty="0"/>
                  <a:t>887 </a:t>
                </a:r>
                <a:r>
                  <a:rPr lang="it-IT" dirty="0" err="1"/>
                  <a:t>Rs</a:t>
                </a:r>
                <a:endParaRPr lang="it-IT" dirty="0"/>
              </a:p>
              <a:p>
                <a:pPr algn="ctr"/>
                <a:r>
                  <a:rPr lang="it-IT" dirty="0"/>
                  <a:t>11 </a:t>
                </a:r>
                <a:r>
                  <a:rPr lang="it-IT" dirty="0" err="1"/>
                  <a:t>Ms</a:t>
                </a:r>
                <a:endParaRPr lang="it-IT" dirty="0"/>
              </a:p>
            </p:txBody>
          </p:sp>
          <p:sp>
            <p:nvSpPr>
              <p:cNvPr id="24" name="CasellaDiTesto 23"/>
              <p:cNvSpPr txBox="1"/>
              <p:nvPr/>
            </p:nvSpPr>
            <p:spPr>
              <a:xfrm>
                <a:off x="899592" y="1491629"/>
                <a:ext cx="1224136" cy="646331"/>
              </a:xfrm>
              <a:prstGeom prst="rect">
                <a:avLst/>
              </a:prstGeom>
              <a:noFill/>
            </p:spPr>
            <p:txBody>
              <a:bodyPr wrap="square" rtlCol="0">
                <a:spAutoFit/>
              </a:bodyPr>
              <a:lstStyle/>
              <a:p>
                <a:pPr algn="ctr"/>
                <a:r>
                  <a:rPr lang="it-IT" dirty="0"/>
                  <a:t>850 </a:t>
                </a:r>
                <a:r>
                  <a:rPr lang="it-IT" dirty="0" err="1"/>
                  <a:t>Rs</a:t>
                </a:r>
                <a:endParaRPr lang="it-IT" dirty="0"/>
              </a:p>
              <a:p>
                <a:pPr algn="ctr"/>
                <a:r>
                  <a:rPr lang="it-IT" dirty="0"/>
                  <a:t>7,2 </a:t>
                </a:r>
                <a:r>
                  <a:rPr lang="it-IT" dirty="0" err="1"/>
                  <a:t>Ms</a:t>
                </a:r>
                <a:endParaRPr lang="it-IT" dirty="0"/>
              </a:p>
            </p:txBody>
          </p:sp>
        </p:grpSp>
        <p:sp>
          <p:nvSpPr>
            <p:cNvPr id="26" name="CasellaDiTesto 25"/>
            <p:cNvSpPr txBox="1"/>
            <p:nvPr/>
          </p:nvSpPr>
          <p:spPr>
            <a:xfrm>
              <a:off x="1913491" y="624395"/>
              <a:ext cx="1080120" cy="339719"/>
            </a:xfrm>
            <a:prstGeom prst="rect">
              <a:avLst/>
            </a:prstGeom>
            <a:noFill/>
          </p:spPr>
          <p:txBody>
            <a:bodyPr wrap="square" rtlCol="0">
              <a:spAutoFit/>
            </a:bodyPr>
            <a:lstStyle/>
            <a:p>
              <a:pPr algn="ctr"/>
              <a:r>
                <a:rPr lang="it-IT" sz="1400" i="1" dirty="0">
                  <a:solidFill>
                    <a:schemeClr val="accent2">
                      <a:lumMod val="75000"/>
                    </a:schemeClr>
                  </a:solidFill>
                  <a:effectLst>
                    <a:outerShdw blurRad="38100" dist="38100" dir="2700000" algn="tl">
                      <a:srgbClr val="000000">
                        <a:alpha val="43137"/>
                      </a:srgbClr>
                    </a:outerShdw>
                  </a:effectLst>
                </a:rPr>
                <a:t>8&lt;</a:t>
              </a:r>
              <a:r>
                <a:rPr lang="it-IT" sz="1400" i="1" dirty="0" err="1">
                  <a:solidFill>
                    <a:schemeClr val="accent2">
                      <a:lumMod val="75000"/>
                    </a:schemeClr>
                  </a:solidFill>
                  <a:effectLst>
                    <a:outerShdw blurRad="38100" dist="38100" dir="2700000" algn="tl">
                      <a:srgbClr val="000000">
                        <a:alpha val="43137"/>
                      </a:srgbClr>
                    </a:outerShdw>
                  </a:effectLst>
                </a:rPr>
                <a:t>Ms</a:t>
              </a:r>
              <a:r>
                <a:rPr lang="it-IT" sz="1400" i="1" dirty="0">
                  <a:solidFill>
                    <a:schemeClr val="accent2">
                      <a:lumMod val="75000"/>
                    </a:schemeClr>
                  </a:solidFill>
                  <a:effectLst>
                    <a:outerShdw blurRad="38100" dist="38100" dir="2700000" algn="tl">
                      <a:srgbClr val="000000">
                        <a:alpha val="43137"/>
                      </a:srgbClr>
                    </a:outerShdw>
                  </a:effectLst>
                </a:rPr>
                <a:t>&lt;10</a:t>
              </a:r>
            </a:p>
          </p:txBody>
        </p:sp>
      </p:grpSp>
      <p:sp>
        <p:nvSpPr>
          <p:cNvPr id="29" name="CasellaDiTesto 28"/>
          <p:cNvSpPr txBox="1"/>
          <p:nvPr/>
        </p:nvSpPr>
        <p:spPr>
          <a:xfrm>
            <a:off x="233036" y="3859902"/>
            <a:ext cx="3744416" cy="1077218"/>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Le elevate dimensioni delle supergiganti permettono di raggiungere temperature elevate innescando fusioni nucleari di diversi elementi.</a:t>
            </a:r>
          </a:p>
        </p:txBody>
      </p:sp>
      <p:sp>
        <p:nvSpPr>
          <p:cNvPr id="30" name="Freccia a destra 29"/>
          <p:cNvSpPr/>
          <p:nvPr/>
        </p:nvSpPr>
        <p:spPr>
          <a:xfrm rot="5400000">
            <a:off x="6835343" y="1495354"/>
            <a:ext cx="1080120" cy="432048"/>
          </a:xfrm>
          <a:prstGeom prst="rightArrow">
            <a:avLst/>
          </a:prstGeom>
          <a:gradFill flip="none" rotWithShape="1">
            <a:gsLst>
              <a:gs pos="0">
                <a:srgbClr val="FF3300">
                  <a:alpha val="46667"/>
                </a:srgbClr>
              </a:gs>
              <a:gs pos="39000">
                <a:schemeClr val="accent6">
                  <a:lumMod val="60000"/>
                  <a:lumOff val="40000"/>
                </a:schemeClr>
              </a:gs>
              <a:gs pos="72000">
                <a:srgbClr val="FF66FF">
                  <a:alpha val="29000"/>
                </a:srgbClr>
              </a:gs>
              <a:gs pos="95000">
                <a:schemeClr val="accent3">
                  <a:lumMod val="40000"/>
                  <a:lumOff val="6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p:cNvSpPr txBox="1"/>
          <p:nvPr/>
        </p:nvSpPr>
        <p:spPr>
          <a:xfrm>
            <a:off x="7663435" y="1111214"/>
            <a:ext cx="1512168" cy="1200329"/>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dirty="0"/>
              <a:t>Elementi più pesanti sono in direzione del nucleo  </a:t>
            </a:r>
          </a:p>
        </p:txBody>
      </p:sp>
      <p:sp>
        <p:nvSpPr>
          <p:cNvPr id="33" name="CasellaDiTesto 32"/>
          <p:cNvSpPr txBox="1"/>
          <p:nvPr/>
        </p:nvSpPr>
        <p:spPr>
          <a:xfrm>
            <a:off x="225755" y="3238259"/>
            <a:ext cx="4120542" cy="584775"/>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Le reazioni nucleari permettono alla stella di trovare l’equilibrio tra pressione e gravità</a:t>
            </a:r>
          </a:p>
        </p:txBody>
      </p:sp>
      <p:pic>
        <p:nvPicPr>
          <p:cNvPr id="34" name="Immagin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88" y="615148"/>
            <a:ext cx="4420786" cy="2455991"/>
          </a:xfrm>
          <a:prstGeom prst="rect">
            <a:avLst/>
          </a:prstGeom>
        </p:spPr>
      </p:pic>
      <p:sp>
        <p:nvSpPr>
          <p:cNvPr id="35" name="Rettangolo 34"/>
          <p:cNvSpPr/>
          <p:nvPr/>
        </p:nvSpPr>
        <p:spPr>
          <a:xfrm>
            <a:off x="1394302" y="2135478"/>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273899" y="2858209"/>
            <a:ext cx="4226093" cy="338554"/>
          </a:xfrm>
          <a:prstGeom prst="rect">
            <a:avLst/>
          </a:prstGeom>
          <a:noFill/>
        </p:spPr>
        <p:txBody>
          <a:bodyPr wrap="square" rtlCol="0">
            <a:spAutoFit/>
          </a:bodyPr>
          <a:lstStyle/>
          <a:p>
            <a:pPr algn="ctr"/>
            <a:r>
              <a:rPr lang="it-IT" sz="1600" i="1" dirty="0" err="1">
                <a:solidFill>
                  <a:schemeClr val="accent4">
                    <a:lumMod val="75000"/>
                  </a:schemeClr>
                </a:solidFill>
              </a:rPr>
              <a:t>Rs</a:t>
            </a:r>
            <a:r>
              <a:rPr lang="it-IT" sz="1600" i="1" dirty="0">
                <a:solidFill>
                  <a:schemeClr val="accent4">
                    <a:lumMod val="75000"/>
                  </a:schemeClr>
                </a:solidFill>
              </a:rPr>
              <a:t>=696340 </a:t>
            </a:r>
            <a:r>
              <a:rPr lang="it-IT" sz="1600" i="1" dirty="0" err="1">
                <a:solidFill>
                  <a:schemeClr val="accent4">
                    <a:lumMod val="75000"/>
                  </a:schemeClr>
                </a:solidFill>
              </a:rPr>
              <a:t>km;Ms</a:t>
            </a:r>
            <a:r>
              <a:rPr lang="it-IT" sz="1600" i="1" dirty="0">
                <a:solidFill>
                  <a:schemeClr val="accent4">
                    <a:lumMod val="75000"/>
                  </a:schemeClr>
                </a:solidFill>
              </a:rPr>
              <a:t>=1,989 × 10 </a:t>
            </a:r>
            <a:r>
              <a:rPr lang="it-IT" sz="1600" i="1" baseline="30000" dirty="0">
                <a:solidFill>
                  <a:schemeClr val="accent4">
                    <a:lumMod val="75000"/>
                  </a:schemeClr>
                </a:solidFill>
              </a:rPr>
              <a:t>30</a:t>
            </a:r>
            <a:r>
              <a:rPr lang="it-IT" sz="1600" i="1" dirty="0">
                <a:solidFill>
                  <a:schemeClr val="accent4">
                    <a:lumMod val="75000"/>
                  </a:schemeClr>
                </a:solidFill>
              </a:rPr>
              <a:t> kg</a:t>
            </a:r>
          </a:p>
        </p:txBody>
      </p:sp>
      <p:sp>
        <p:nvSpPr>
          <p:cNvPr id="20" name="CasellaDiTesto 19"/>
          <p:cNvSpPr txBox="1"/>
          <p:nvPr/>
        </p:nvSpPr>
        <p:spPr>
          <a:xfrm>
            <a:off x="4886535" y="3418714"/>
            <a:ext cx="3744416" cy="1323439"/>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T di fusione del nucleo:</a:t>
            </a:r>
          </a:p>
          <a:p>
            <a:r>
              <a:rPr lang="it-IT" sz="1600" dirty="0"/>
              <a:t>-C-&gt; 600 milioni di K; può durare 600 anni</a:t>
            </a:r>
          </a:p>
          <a:p>
            <a:r>
              <a:rPr lang="it-IT" sz="1600" dirty="0"/>
              <a:t>-Ne-&gt; 1 miliardo K; può durare 1 anno</a:t>
            </a:r>
          </a:p>
          <a:p>
            <a:r>
              <a:rPr lang="it-IT" sz="1600" dirty="0"/>
              <a:t>-O-&gt; 1,5 miliardi K; può durare 6 mesi</a:t>
            </a:r>
          </a:p>
          <a:p>
            <a:r>
              <a:rPr lang="it-IT" sz="1600" dirty="0"/>
              <a:t>-Si-&gt; 2,7 miliardi di K; può durare 1 giorno</a:t>
            </a:r>
          </a:p>
        </p:txBody>
      </p:sp>
      <p:sp>
        <p:nvSpPr>
          <p:cNvPr id="21" name="CasellaDiTesto 20">
            <a:hlinkClick r:id="rId6" action="ppaction://hlinksldjump"/>
          </p:cNvPr>
          <p:cNvSpPr txBox="1"/>
          <p:nvPr/>
        </p:nvSpPr>
        <p:spPr>
          <a:xfrm>
            <a:off x="8360921" y="4742153"/>
            <a:ext cx="540060" cy="369332"/>
          </a:xfrm>
          <a:prstGeom prst="rect">
            <a:avLst/>
          </a:prstGeom>
          <a:noFill/>
        </p:spPr>
        <p:txBody>
          <a:bodyPr wrap="square" rtlCol="0">
            <a:spAutoFit/>
          </a:bodyPr>
          <a:lstStyle/>
          <a:p>
            <a:pPr algn="ctr"/>
            <a:r>
              <a:rPr lang="it-IT" i="1" dirty="0">
                <a:solidFill>
                  <a:schemeClr val="accent1">
                    <a:lumMod val="75000"/>
                  </a:schemeClr>
                </a:solidFill>
              </a:rPr>
              <a:t>HR</a:t>
            </a:r>
          </a:p>
        </p:txBody>
      </p:sp>
    </p:spTree>
    <p:extLst>
      <p:ext uri="{BB962C8B-B14F-4D97-AF65-F5344CB8AC3E}">
        <p14:creationId xmlns:p14="http://schemas.microsoft.com/office/powerpoint/2010/main" val="239614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8889E-6 2.96296E-6 L 0.07621 2.96296E-6 " pathEditMode="relative" rAng="0" ptsTypes="AA">
                                      <p:cBhvr>
                                        <p:cTn id="6" dur="2000" fill="hold"/>
                                        <p:tgtEl>
                                          <p:spTgt spid="35"/>
                                        </p:tgtEl>
                                        <p:attrNameLst>
                                          <p:attrName>ppt_x</p:attrName>
                                          <p:attrName>ppt_y</p:attrName>
                                        </p:attrNameLst>
                                      </p:cBhvr>
                                      <p:rCtr x="3802" y="0"/>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5"/>
                                        </p:tgtEl>
                                      </p:cBhvr>
                                    </p:animEffect>
                                    <p:set>
                                      <p:cBhvr>
                                        <p:cTn id="11" dur="1" fill="hold">
                                          <p:stCondLst>
                                            <p:cond delay="499"/>
                                          </p:stCondLst>
                                        </p:cTn>
                                        <p:tgtEl>
                                          <p:spTgt spid="35"/>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ppt_x"/>
                                          </p:val>
                                        </p:tav>
                                        <p:tav tm="100000">
                                          <p:val>
                                            <p:strVal val="#ppt_x"/>
                                          </p:val>
                                        </p:tav>
                                      </p:tavLst>
                                    </p:anim>
                                    <p:anim calcmode="lin" valueType="num">
                                      <p:cBhvr additive="base">
                                        <p:cTn id="27" dur="500" fill="hold"/>
                                        <p:tgtEl>
                                          <p:spTgt spid="3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2" grpId="0"/>
      <p:bldP spid="33" grpId="0"/>
      <p:bldP spid="35" grpId="0" animBg="1"/>
      <p:bldP spid="35" grpId="1" animBg="1"/>
      <p:bldP spid="2"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Morte delle grandi stelle: le supernove</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33" name="CasellaDiTesto 32"/>
          <p:cNvSpPr txBox="1"/>
          <p:nvPr/>
        </p:nvSpPr>
        <p:spPr>
          <a:xfrm>
            <a:off x="611560" y="3444435"/>
            <a:ext cx="3248596" cy="92333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dirty="0"/>
              <a:t>Le reazioni nucleari permettono alla stella di trovare l’equilibrio tra pressione e gravità</a:t>
            </a:r>
          </a:p>
        </p:txBody>
      </p:sp>
      <p:sp>
        <p:nvSpPr>
          <p:cNvPr id="2" name="Freccia a destra 1"/>
          <p:cNvSpPr/>
          <p:nvPr/>
        </p:nvSpPr>
        <p:spPr>
          <a:xfrm>
            <a:off x="4143011" y="1058179"/>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4649805" y="750761"/>
            <a:ext cx="3248596" cy="92333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dirty="0"/>
              <a:t>Quando la gravità prevale si è in presenza di un evento catastrofico</a:t>
            </a:r>
          </a:p>
        </p:txBody>
      </p:sp>
      <p:sp>
        <p:nvSpPr>
          <p:cNvPr id="19" name="Freccia a destra 18"/>
          <p:cNvSpPr/>
          <p:nvPr/>
        </p:nvSpPr>
        <p:spPr>
          <a:xfrm rot="5400000">
            <a:off x="6274103" y="1586200"/>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4846456" y="1945709"/>
            <a:ext cx="3248596" cy="400110"/>
          </a:xfrm>
          <a:prstGeom prst="rect">
            <a:avLst/>
          </a:prstGeom>
          <a:noFill/>
          <a:effectLst>
            <a:outerShdw blurRad="50800" dist="50800" dir="5400000" algn="ctr" rotWithShape="0">
              <a:srgbClr val="FF0066"/>
            </a:outerShdw>
          </a:effectLst>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2000" b="1" i="1" dirty="0">
                <a:solidFill>
                  <a:schemeClr val="accent2">
                    <a:lumMod val="75000"/>
                  </a:schemeClr>
                </a:solidFill>
                <a:effectLst>
                  <a:outerShdw blurRad="38100" dist="38100" dir="2700000" algn="tl">
                    <a:srgbClr val="000000">
                      <a:alpha val="43137"/>
                    </a:srgbClr>
                  </a:outerShdw>
                </a:effectLst>
              </a:rPr>
              <a:t>SUPERNOVA</a:t>
            </a:r>
          </a:p>
        </p:txBody>
      </p:sp>
      <p:grpSp>
        <p:nvGrpSpPr>
          <p:cNvPr id="6" name="Gruppo 5"/>
          <p:cNvGrpSpPr/>
          <p:nvPr/>
        </p:nvGrpSpPr>
        <p:grpSpPr>
          <a:xfrm>
            <a:off x="336365" y="2454361"/>
            <a:ext cx="4048125" cy="2393215"/>
            <a:chOff x="487871" y="2399750"/>
            <a:chExt cx="4048125" cy="2393215"/>
          </a:xfrm>
        </p:grpSpPr>
        <p:pic>
          <p:nvPicPr>
            <p:cNvPr id="4" name="Immagine 3"/>
            <p:cNvPicPr>
              <a:picLocks noChangeAspect="1"/>
            </p:cNvPicPr>
            <p:nvPr/>
          </p:nvPicPr>
          <p:blipFill>
            <a:blip r:embed="rId3"/>
            <a:stretch>
              <a:fillRect/>
            </a:stretch>
          </p:blipFill>
          <p:spPr>
            <a:xfrm>
              <a:off x="487871" y="2399750"/>
              <a:ext cx="4048125" cy="2133600"/>
            </a:xfrm>
            <a:prstGeom prst="rect">
              <a:avLst/>
            </a:prstGeom>
          </p:spPr>
        </p:pic>
        <p:sp>
          <p:nvSpPr>
            <p:cNvPr id="28" name="CasellaDiTesto 27"/>
            <p:cNvSpPr txBox="1"/>
            <p:nvPr/>
          </p:nvSpPr>
          <p:spPr>
            <a:xfrm>
              <a:off x="489293" y="4515966"/>
              <a:ext cx="4046703" cy="276999"/>
            </a:xfrm>
            <a:prstGeom prst="rect">
              <a:avLst/>
            </a:prstGeom>
            <a:noFill/>
          </p:spPr>
          <p:txBody>
            <a:bodyPr wrap="square" rtlCol="0">
              <a:spAutoFit/>
            </a:bodyPr>
            <a:lstStyle/>
            <a:p>
              <a:pPr algn="ctr"/>
              <a:r>
                <a:rPr lang="it-IT" sz="1200" dirty="0"/>
                <a:t>Sn 1987 A - NASA</a:t>
              </a:r>
            </a:p>
          </p:txBody>
        </p:sp>
      </p:grpSp>
      <p:pic>
        <p:nvPicPr>
          <p:cNvPr id="13" name="Immagin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996" y="2423189"/>
            <a:ext cx="4420786" cy="2455991"/>
          </a:xfrm>
          <a:prstGeom prst="rect">
            <a:avLst/>
          </a:prstGeom>
        </p:spPr>
      </p:pic>
      <p:sp>
        <p:nvSpPr>
          <p:cNvPr id="14" name="Rettangolo 13"/>
          <p:cNvSpPr/>
          <p:nvPr/>
        </p:nvSpPr>
        <p:spPr>
          <a:xfrm>
            <a:off x="6416803" y="3971142"/>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2334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44444E-6 0.00309 L -0.00434 -0.52222 " pathEditMode="relative" rAng="0" ptsTypes="AA">
                                      <p:cBhvr>
                                        <p:cTn id="6" dur="2000" fill="hold"/>
                                        <p:tgtEl>
                                          <p:spTgt spid="33"/>
                                        </p:tgtEl>
                                        <p:attrNameLst>
                                          <p:attrName>ppt_x</p:attrName>
                                          <p:attrName>ppt_y</p:attrName>
                                        </p:attrNameLst>
                                      </p:cBhvr>
                                      <p:rCtr x="-226" y="-2626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42" presetClass="path" presetSubtype="0" accel="50000" decel="50000" fill="hold" grpId="1" nodeType="withEffect">
                                  <p:stCondLst>
                                    <p:cond delay="500"/>
                                  </p:stCondLst>
                                  <p:childTnLst>
                                    <p:animMotion origin="layout" path="M -1.66667E-6 4.19753E-6 L 0.11893 -0.025 " pathEditMode="relative" rAng="0" ptsTypes="AA">
                                      <p:cBhvr>
                                        <p:cTn id="32" dur="2000" fill="hold"/>
                                        <p:tgtEl>
                                          <p:spTgt spid="14"/>
                                        </p:tgtEl>
                                        <p:attrNameLst>
                                          <p:attrName>ppt_x</p:attrName>
                                          <p:attrName>ppt_y</p:attrName>
                                        </p:attrNameLst>
                                      </p:cBhvr>
                                      <p:rCtr x="5937" y="-1265"/>
                                    </p:animMotion>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animBg="1"/>
      <p:bldP spid="18" grpId="0"/>
      <p:bldP spid="19" grpId="0" animBg="1"/>
      <p:bldP spid="20" grpId="0"/>
      <p:bldP spid="14" grpId="0" animBg="1"/>
      <p:bldP spid="1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p:cNvPicPr>
            <a:picLocks noChangeAspect="1"/>
          </p:cNvPicPr>
          <p:nvPr/>
        </p:nvPicPr>
        <p:blipFill rotWithShape="1">
          <a:blip r:embed="rId2"/>
          <a:srcRect l="16806" r="18558"/>
          <a:stretch/>
        </p:blipFill>
        <p:spPr>
          <a:xfrm>
            <a:off x="145970" y="708789"/>
            <a:ext cx="2304256" cy="2236530"/>
          </a:xfrm>
          <a:prstGeom prst="rect">
            <a:avLst/>
          </a:prstGeom>
        </p:spPr>
      </p:pic>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Morte delle grandi stelle: Stella di neutroni</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699542"/>
            <a:ext cx="4420786" cy="2455991"/>
          </a:xfrm>
          <a:prstGeom prst="rect">
            <a:avLst/>
          </a:prstGeom>
        </p:spPr>
      </p:pic>
      <p:sp>
        <p:nvSpPr>
          <p:cNvPr id="17" name="Rettangolo 16"/>
          <p:cNvSpPr/>
          <p:nvPr/>
        </p:nvSpPr>
        <p:spPr>
          <a:xfrm>
            <a:off x="3059832" y="2139702"/>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p:cNvSpPr txBox="1"/>
          <p:nvPr/>
        </p:nvSpPr>
        <p:spPr>
          <a:xfrm>
            <a:off x="2915816" y="771550"/>
            <a:ext cx="5832648" cy="646331"/>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dirty="0" err="1"/>
              <a:t>Neutronizzazione</a:t>
            </a:r>
            <a:r>
              <a:rPr lang="it-IT" dirty="0"/>
              <a:t>: per pressioni molto elevate i protoni si fondono con gli elettroni -&gt; neutroni</a:t>
            </a:r>
          </a:p>
        </p:txBody>
      </p:sp>
      <p:sp>
        <p:nvSpPr>
          <p:cNvPr id="3" name="Freccia in giù 2"/>
          <p:cNvSpPr/>
          <p:nvPr/>
        </p:nvSpPr>
        <p:spPr>
          <a:xfrm>
            <a:off x="5940152" y="1563638"/>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p:cNvSpPr txBox="1"/>
          <p:nvPr/>
        </p:nvSpPr>
        <p:spPr>
          <a:xfrm>
            <a:off x="4864008" y="2121118"/>
            <a:ext cx="3474865" cy="646331"/>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dirty="0"/>
              <a:t>Collasso del nucleo mentre la parte esterna viene scagliata nello spazio </a:t>
            </a:r>
          </a:p>
        </p:txBody>
      </p:sp>
      <p:sp>
        <p:nvSpPr>
          <p:cNvPr id="24" name="Freccia in giù 23"/>
          <p:cNvSpPr/>
          <p:nvPr/>
        </p:nvSpPr>
        <p:spPr>
          <a:xfrm>
            <a:off x="5940152" y="2863264"/>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4788024" y="3463135"/>
            <a:ext cx="3960440" cy="1477328"/>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dirty="0"/>
              <a:t>In pochi secondi il diametro della stella è di pochi km (10-12 km) con una luminosità tale che il sole impiega miliardi di anni e una massa di circa 2,5 masse solari!!</a:t>
            </a:r>
          </a:p>
        </p:txBody>
      </p:sp>
    </p:spTree>
    <p:extLst>
      <p:ext uri="{BB962C8B-B14F-4D97-AF65-F5344CB8AC3E}">
        <p14:creationId xmlns:p14="http://schemas.microsoft.com/office/powerpoint/2010/main" val="226154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4.16667E-6 -2.96296E-6 L 0.08299 -0.12808 " pathEditMode="relative" rAng="0" ptsTypes="AA">
                                      <p:cBhvr>
                                        <p:cTn id="6" dur="2000" fill="hold"/>
                                        <p:tgtEl>
                                          <p:spTgt spid="17"/>
                                        </p:tgtEl>
                                        <p:attrNameLst>
                                          <p:attrName>ppt_x</p:attrName>
                                          <p:attrName>ppt_y</p:attrName>
                                        </p:attrNameLst>
                                      </p:cBhvr>
                                      <p:rCtr x="4149" y="-6420"/>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2"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7" grpId="2" animBg="1"/>
      <p:bldP spid="22" grpId="0"/>
      <p:bldP spid="3" grpId="0" animBg="1"/>
      <p:bldP spid="23" grpId="0"/>
      <p:bldP spid="24" grpId="0" animBg="1"/>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Stella di neutroni:</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3" name="Freccia in giù 2"/>
          <p:cNvSpPr/>
          <p:nvPr/>
        </p:nvSpPr>
        <p:spPr>
          <a:xfrm>
            <a:off x="2771800" y="1599642"/>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BF3EC269-3B7A-4ED4-5E63-DA017EE4E09D}"/>
              </a:ext>
            </a:extLst>
          </p:cNvPr>
          <p:cNvSpPr txBox="1"/>
          <p:nvPr/>
        </p:nvSpPr>
        <p:spPr>
          <a:xfrm>
            <a:off x="323528" y="682766"/>
            <a:ext cx="6120680" cy="338554"/>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0,1&lt;Raggi X [nm]&lt;10</a:t>
            </a:r>
            <a:endParaRPr lang="it-IT" sz="1600" dirty="0"/>
          </a:p>
        </p:txBody>
      </p:sp>
      <p:grpSp>
        <p:nvGrpSpPr>
          <p:cNvPr id="26" name="Gruppo 25">
            <a:extLst>
              <a:ext uri="{FF2B5EF4-FFF2-40B4-BE49-F238E27FC236}">
                <a16:creationId xmlns:a16="http://schemas.microsoft.com/office/drawing/2014/main" id="{ED46810F-401C-EB63-9203-64636479672D}"/>
              </a:ext>
            </a:extLst>
          </p:cNvPr>
          <p:cNvGrpSpPr>
            <a:grpSpLocks noChangeAspect="1"/>
          </p:cNvGrpSpPr>
          <p:nvPr/>
        </p:nvGrpSpPr>
        <p:grpSpPr>
          <a:xfrm>
            <a:off x="7164288" y="2819224"/>
            <a:ext cx="1796956" cy="2255943"/>
            <a:chOff x="4135090" y="1221888"/>
            <a:chExt cx="3056350" cy="3836997"/>
          </a:xfrm>
        </p:grpSpPr>
        <p:pic>
          <p:nvPicPr>
            <p:cNvPr id="20" name="Immagine 19">
              <a:extLst>
                <a:ext uri="{FF2B5EF4-FFF2-40B4-BE49-F238E27FC236}">
                  <a16:creationId xmlns:a16="http://schemas.microsoft.com/office/drawing/2014/main" id="{A06F5DCA-4577-1508-0C95-B9787B6AA0FB}"/>
                </a:ext>
              </a:extLst>
            </p:cNvPr>
            <p:cNvPicPr>
              <a:picLocks noChangeAspect="1"/>
            </p:cNvPicPr>
            <p:nvPr/>
          </p:nvPicPr>
          <p:blipFill>
            <a:blip r:embed="rId3"/>
            <a:stretch>
              <a:fillRect/>
            </a:stretch>
          </p:blipFill>
          <p:spPr>
            <a:xfrm>
              <a:off x="4135090" y="1221888"/>
              <a:ext cx="3056350" cy="3836997"/>
            </a:xfrm>
            <a:prstGeom prst="rect">
              <a:avLst/>
            </a:prstGeom>
          </p:spPr>
        </p:pic>
        <p:sp>
          <p:nvSpPr>
            <p:cNvPr id="21" name="Ovale 20">
              <a:extLst>
                <a:ext uri="{FF2B5EF4-FFF2-40B4-BE49-F238E27FC236}">
                  <a16:creationId xmlns:a16="http://schemas.microsoft.com/office/drawing/2014/main" id="{08B46945-E1B7-9A28-D493-FCA83AE78B7B}"/>
                </a:ext>
              </a:extLst>
            </p:cNvPr>
            <p:cNvSpPr/>
            <p:nvPr/>
          </p:nvSpPr>
          <p:spPr>
            <a:xfrm>
              <a:off x="5944352" y="2248856"/>
              <a:ext cx="139816" cy="17887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7" name="CasellaDiTesto 26">
            <a:extLst>
              <a:ext uri="{FF2B5EF4-FFF2-40B4-BE49-F238E27FC236}">
                <a16:creationId xmlns:a16="http://schemas.microsoft.com/office/drawing/2014/main" id="{6AF35C35-B598-3888-3533-59680D3DB4F5}"/>
              </a:ext>
            </a:extLst>
          </p:cNvPr>
          <p:cNvSpPr txBox="1"/>
          <p:nvPr/>
        </p:nvSpPr>
        <p:spPr>
          <a:xfrm>
            <a:off x="294402" y="1021320"/>
            <a:ext cx="6120680" cy="584775"/>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Sco X-1</a:t>
            </a:r>
            <a:r>
              <a:rPr lang="it-IT" sz="1600" dirty="0"/>
              <a:t>:</a:t>
            </a:r>
            <a:r>
              <a:rPr lang="it-IT" sz="1600" dirty="0">
                <a:solidFill>
                  <a:schemeClr val="accent4">
                    <a:lumMod val="75000"/>
                  </a:schemeClr>
                </a:solidFill>
              </a:rPr>
              <a:t> </a:t>
            </a:r>
            <a:r>
              <a:rPr lang="it-IT" sz="1600" dirty="0"/>
              <a:t>scoperto nel 1962. Era un sistema binario con una stella ordinaria di 0,4 masse solari e la stella primaria di 1,4 masse solari</a:t>
            </a:r>
          </a:p>
        </p:txBody>
      </p:sp>
      <p:grpSp>
        <p:nvGrpSpPr>
          <p:cNvPr id="32" name="Gruppo 31">
            <a:extLst>
              <a:ext uri="{FF2B5EF4-FFF2-40B4-BE49-F238E27FC236}">
                <a16:creationId xmlns:a16="http://schemas.microsoft.com/office/drawing/2014/main" id="{3419CF05-3298-B2F9-C935-702EBD422BD4}"/>
              </a:ext>
            </a:extLst>
          </p:cNvPr>
          <p:cNvGrpSpPr/>
          <p:nvPr/>
        </p:nvGrpSpPr>
        <p:grpSpPr>
          <a:xfrm>
            <a:off x="6901119" y="614000"/>
            <a:ext cx="2225404" cy="2260169"/>
            <a:chOff x="6900480" y="691991"/>
            <a:chExt cx="2225404" cy="2260169"/>
          </a:xfrm>
        </p:grpSpPr>
        <p:grpSp>
          <p:nvGrpSpPr>
            <p:cNvPr id="12" name="Gruppo 11">
              <a:extLst>
                <a:ext uri="{FF2B5EF4-FFF2-40B4-BE49-F238E27FC236}">
                  <a16:creationId xmlns:a16="http://schemas.microsoft.com/office/drawing/2014/main" id="{EB4AAC27-6F5F-5C8D-6E1A-BBF5F4947165}"/>
                </a:ext>
              </a:extLst>
            </p:cNvPr>
            <p:cNvGrpSpPr/>
            <p:nvPr/>
          </p:nvGrpSpPr>
          <p:grpSpPr>
            <a:xfrm>
              <a:off x="6900480" y="691991"/>
              <a:ext cx="2225404" cy="2260169"/>
              <a:chOff x="6900480" y="691991"/>
              <a:chExt cx="2225404" cy="2260169"/>
            </a:xfrm>
          </p:grpSpPr>
          <p:sp>
            <p:nvSpPr>
              <p:cNvPr id="14" name="CasellaDiTesto 13"/>
              <p:cNvSpPr txBox="1"/>
              <p:nvPr/>
            </p:nvSpPr>
            <p:spPr>
              <a:xfrm>
                <a:off x="6900480" y="2490495"/>
                <a:ext cx="2225404" cy="461665"/>
              </a:xfrm>
              <a:prstGeom prst="rect">
                <a:avLst/>
              </a:prstGeom>
              <a:noFill/>
            </p:spPr>
            <p:txBody>
              <a:bodyPr wrap="square" rtlCol="0">
                <a:spAutoFit/>
              </a:bodyPr>
              <a:lstStyle>
                <a:defPPr>
                  <a:defRPr lang="ko-KR"/>
                </a:defPPr>
                <a:lvl1pPr algn="ctr">
                  <a:defRPr sz="1200"/>
                </a:lvl1pPr>
              </a:lstStyle>
              <a:p>
                <a:r>
                  <a:rPr lang="it-IT" dirty="0"/>
                  <a:t>Riccardo Giacconi</a:t>
                </a:r>
              </a:p>
              <a:p>
                <a:r>
                  <a:rPr lang="it-IT" dirty="0"/>
                  <a:t>(06/10/1931-09/12/2018)</a:t>
                </a:r>
              </a:p>
            </p:txBody>
          </p:sp>
          <p:pic>
            <p:nvPicPr>
              <p:cNvPr id="6" name="Immagine 5">
                <a:extLst>
                  <a:ext uri="{FF2B5EF4-FFF2-40B4-BE49-F238E27FC236}">
                    <a16:creationId xmlns:a16="http://schemas.microsoft.com/office/drawing/2014/main" id="{9AF9EFEA-775F-B177-F370-F46281B4FB2A}"/>
                  </a:ext>
                </a:extLst>
              </p:cNvPr>
              <p:cNvPicPr>
                <a:picLocks noChangeAspect="1"/>
              </p:cNvPicPr>
              <p:nvPr/>
            </p:nvPicPr>
            <p:blipFill>
              <a:blip r:embed="rId4"/>
              <a:stretch>
                <a:fillRect/>
              </a:stretch>
            </p:blipFill>
            <p:spPr>
              <a:xfrm>
                <a:off x="7306049" y="695767"/>
                <a:ext cx="1290767" cy="1807750"/>
              </a:xfrm>
              <a:prstGeom prst="rect">
                <a:avLst/>
              </a:prstGeom>
            </p:spPr>
          </p:pic>
          <p:pic>
            <p:nvPicPr>
              <p:cNvPr id="7" name="Immagine 6">
                <a:extLst>
                  <a:ext uri="{FF2B5EF4-FFF2-40B4-BE49-F238E27FC236}">
                    <a16:creationId xmlns:a16="http://schemas.microsoft.com/office/drawing/2014/main" id="{833B7FF1-B40F-3F7B-3C60-53DC04A1E5D4}"/>
                  </a:ext>
                </a:extLst>
              </p:cNvPr>
              <p:cNvPicPr>
                <a:picLocks noChangeAspect="1"/>
              </p:cNvPicPr>
              <p:nvPr/>
            </p:nvPicPr>
            <p:blipFill>
              <a:blip r:embed="rId5"/>
              <a:stretch>
                <a:fillRect/>
              </a:stretch>
            </p:blipFill>
            <p:spPr>
              <a:xfrm>
                <a:off x="8326501" y="691991"/>
                <a:ext cx="277737" cy="187077"/>
              </a:xfrm>
              <a:prstGeom prst="rect">
                <a:avLst/>
              </a:prstGeom>
            </p:spPr>
          </p:pic>
          <p:pic>
            <p:nvPicPr>
              <p:cNvPr id="11" name="Immagine 10">
                <a:extLst>
                  <a:ext uri="{FF2B5EF4-FFF2-40B4-BE49-F238E27FC236}">
                    <a16:creationId xmlns:a16="http://schemas.microsoft.com/office/drawing/2014/main" id="{971F3AB7-D0A3-D9B2-5B59-0325E89B6042}"/>
                  </a:ext>
                </a:extLst>
              </p:cNvPr>
              <p:cNvPicPr>
                <a:picLocks noChangeAspect="1"/>
              </p:cNvPicPr>
              <p:nvPr/>
            </p:nvPicPr>
            <p:blipFill>
              <a:blip r:embed="rId6"/>
              <a:stretch>
                <a:fillRect/>
              </a:stretch>
            </p:blipFill>
            <p:spPr>
              <a:xfrm>
                <a:off x="7306049" y="697059"/>
                <a:ext cx="290695" cy="192522"/>
              </a:xfrm>
              <a:prstGeom prst="rect">
                <a:avLst/>
              </a:prstGeom>
            </p:spPr>
          </p:pic>
        </p:grpSp>
        <p:pic>
          <p:nvPicPr>
            <p:cNvPr id="31" name="Immagine 30">
              <a:extLst>
                <a:ext uri="{FF2B5EF4-FFF2-40B4-BE49-F238E27FC236}">
                  <a16:creationId xmlns:a16="http://schemas.microsoft.com/office/drawing/2014/main" id="{80F4DAEC-3B14-BA82-719C-EE5C750CEFA9}"/>
                </a:ext>
              </a:extLst>
            </p:cNvPr>
            <p:cNvPicPr>
              <a:picLocks noChangeAspect="1"/>
            </p:cNvPicPr>
            <p:nvPr/>
          </p:nvPicPr>
          <p:blipFill>
            <a:blip r:embed="rId7"/>
            <a:stretch>
              <a:fillRect/>
            </a:stretch>
          </p:blipFill>
          <p:spPr>
            <a:xfrm>
              <a:off x="7294979" y="2191837"/>
              <a:ext cx="312834" cy="315456"/>
            </a:xfrm>
            <a:prstGeom prst="rect">
              <a:avLst/>
            </a:prstGeom>
          </p:spPr>
        </p:pic>
      </p:grpSp>
      <p:sp>
        <p:nvSpPr>
          <p:cNvPr id="33" name="CasellaDiTesto 32">
            <a:extLst>
              <a:ext uri="{FF2B5EF4-FFF2-40B4-BE49-F238E27FC236}">
                <a16:creationId xmlns:a16="http://schemas.microsoft.com/office/drawing/2014/main" id="{F4F81839-19E6-E819-BDA2-F0DDEBE12F5B}"/>
              </a:ext>
            </a:extLst>
          </p:cNvPr>
          <p:cNvSpPr txBox="1"/>
          <p:nvPr/>
        </p:nvSpPr>
        <p:spPr>
          <a:xfrm>
            <a:off x="323528" y="2108442"/>
            <a:ext cx="6120680" cy="338554"/>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L’energia emessa era molto più grande rispetto alla massa della stella</a:t>
            </a:r>
          </a:p>
        </p:txBody>
      </p:sp>
      <p:sp>
        <p:nvSpPr>
          <p:cNvPr id="34" name="Freccia in giù 33">
            <a:extLst>
              <a:ext uri="{FF2B5EF4-FFF2-40B4-BE49-F238E27FC236}">
                <a16:creationId xmlns:a16="http://schemas.microsoft.com/office/drawing/2014/main" id="{407E8920-F760-B7E0-6AD3-66D8CF46CB35}"/>
              </a:ext>
            </a:extLst>
          </p:cNvPr>
          <p:cNvSpPr/>
          <p:nvPr/>
        </p:nvSpPr>
        <p:spPr>
          <a:xfrm>
            <a:off x="2771800" y="2532377"/>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a:extLst>
              <a:ext uri="{FF2B5EF4-FFF2-40B4-BE49-F238E27FC236}">
                <a16:creationId xmlns:a16="http://schemas.microsoft.com/office/drawing/2014/main" id="{B6A2195C-8BB2-6FFC-FFB9-28188B3EEB1D}"/>
              </a:ext>
            </a:extLst>
          </p:cNvPr>
          <p:cNvSpPr txBox="1"/>
          <p:nvPr/>
        </p:nvSpPr>
        <p:spPr>
          <a:xfrm>
            <a:off x="336104" y="3084471"/>
            <a:ext cx="6120680" cy="338554"/>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La sorgente a raggi X è variabile con differenze del 10-20%</a:t>
            </a:r>
          </a:p>
        </p:txBody>
      </p:sp>
      <p:sp>
        <p:nvSpPr>
          <p:cNvPr id="36" name="Freccia in giù 35">
            <a:extLst>
              <a:ext uri="{FF2B5EF4-FFF2-40B4-BE49-F238E27FC236}">
                <a16:creationId xmlns:a16="http://schemas.microsoft.com/office/drawing/2014/main" id="{169CC127-08F1-2307-478A-96DA5700022F}"/>
              </a:ext>
            </a:extLst>
          </p:cNvPr>
          <p:cNvSpPr/>
          <p:nvPr/>
        </p:nvSpPr>
        <p:spPr>
          <a:xfrm>
            <a:off x="2771800" y="3510090"/>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a:extLst>
              <a:ext uri="{FF2B5EF4-FFF2-40B4-BE49-F238E27FC236}">
                <a16:creationId xmlns:a16="http://schemas.microsoft.com/office/drawing/2014/main" id="{C21597BC-9E73-A23A-F7EA-DA61B9DE9C44}"/>
              </a:ext>
            </a:extLst>
          </p:cNvPr>
          <p:cNvSpPr txBox="1"/>
          <p:nvPr/>
        </p:nvSpPr>
        <p:spPr>
          <a:xfrm>
            <a:off x="341294" y="3987492"/>
            <a:ext cx="6120680" cy="584775"/>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Le dimensioni della stella dovevano essere </a:t>
            </a:r>
          </a:p>
          <a:p>
            <a:r>
              <a:rPr lang="it-IT" sz="1600" dirty="0"/>
              <a:t>molto piccole</a:t>
            </a:r>
          </a:p>
        </p:txBody>
      </p:sp>
      <p:pic>
        <p:nvPicPr>
          <p:cNvPr id="38" name="Immagine 37" descr="Immagine che contiene schermata, spazio, Spazio esterno, Universo&#10;&#10;Descrizione generata automaticamente">
            <a:extLst>
              <a:ext uri="{FF2B5EF4-FFF2-40B4-BE49-F238E27FC236}">
                <a16:creationId xmlns:a16="http://schemas.microsoft.com/office/drawing/2014/main" id="{204C1F95-A389-3F95-3E53-493A204B60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9114" y="3423025"/>
            <a:ext cx="2095500" cy="1571625"/>
          </a:xfrm>
          <a:prstGeom prst="rect">
            <a:avLst/>
          </a:prstGeom>
        </p:spPr>
      </p:pic>
    </p:spTree>
    <p:extLst>
      <p:ext uri="{BB962C8B-B14F-4D97-AF65-F5344CB8AC3E}">
        <p14:creationId xmlns:p14="http://schemas.microsoft.com/office/powerpoint/2010/main" val="291882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Nascita di una stella</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11" name="CasellaDiTesto 10"/>
          <p:cNvSpPr txBox="1"/>
          <p:nvPr/>
        </p:nvSpPr>
        <p:spPr>
          <a:xfrm>
            <a:off x="323528" y="771550"/>
            <a:ext cx="8352928" cy="584775"/>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Stella</a:t>
            </a:r>
            <a:r>
              <a:rPr lang="it-IT" sz="1600" dirty="0"/>
              <a:t>: oggetto astronomico di tipo sferoidale e composto da plasma (gas ionizzato) in grado di brillare di luce propria grazie a fusioni che si verificano nel nucleo</a:t>
            </a:r>
          </a:p>
        </p:txBody>
      </p:sp>
      <p:sp>
        <p:nvSpPr>
          <p:cNvPr id="15" name="CasellaDiTesto 14"/>
          <p:cNvSpPr txBox="1"/>
          <p:nvPr/>
        </p:nvSpPr>
        <p:spPr>
          <a:xfrm>
            <a:off x="323528" y="1572128"/>
            <a:ext cx="8496942" cy="584775"/>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i="1" dirty="0"/>
              <a:t>La formazione stellare non è una scienza univoca e determinata. Ancora oggi ci sono molti punti oscuri e molte domande.</a:t>
            </a:r>
          </a:p>
        </p:txBody>
      </p:sp>
      <p:sp>
        <p:nvSpPr>
          <p:cNvPr id="19" name="CasellaDiTesto 18"/>
          <p:cNvSpPr txBox="1"/>
          <p:nvPr/>
        </p:nvSpPr>
        <p:spPr>
          <a:xfrm>
            <a:off x="296401" y="2372706"/>
            <a:ext cx="8352928"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Cosa hanno determinato le teorie:</a:t>
            </a:r>
          </a:p>
        </p:txBody>
      </p:sp>
      <p:sp>
        <p:nvSpPr>
          <p:cNvPr id="20" name="CasellaDiTesto 19"/>
          <p:cNvSpPr txBox="1"/>
          <p:nvPr/>
        </p:nvSpPr>
        <p:spPr>
          <a:xfrm>
            <a:off x="296400" y="2634675"/>
            <a:ext cx="8524071"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marL="285750" indent="-285750">
              <a:buFont typeface="Wingdings" panose="05000000000000000000" pitchFamily="2" charset="2"/>
              <a:buChar char="Ø"/>
            </a:pPr>
            <a:r>
              <a:rPr lang="it-IT" sz="1600" dirty="0"/>
              <a:t>Teoria sull’origine della formazione</a:t>
            </a:r>
          </a:p>
        </p:txBody>
      </p:sp>
      <p:sp>
        <p:nvSpPr>
          <p:cNvPr id="21" name="CasellaDiTesto 20"/>
          <p:cNvSpPr txBox="1"/>
          <p:nvPr/>
        </p:nvSpPr>
        <p:spPr>
          <a:xfrm>
            <a:off x="296399" y="2979082"/>
            <a:ext cx="8524071"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marL="285750" indent="-285750">
              <a:buFont typeface="Wingdings" panose="05000000000000000000" pitchFamily="2" charset="2"/>
              <a:buChar char="Ø"/>
            </a:pPr>
            <a:r>
              <a:rPr lang="it-IT" sz="1600" dirty="0"/>
              <a:t>Teoria sul calore e la massa </a:t>
            </a:r>
          </a:p>
        </p:txBody>
      </p:sp>
      <p:grpSp>
        <p:nvGrpSpPr>
          <p:cNvPr id="10" name="Gruppo 9"/>
          <p:cNvGrpSpPr/>
          <p:nvPr/>
        </p:nvGrpSpPr>
        <p:grpSpPr>
          <a:xfrm>
            <a:off x="6084168" y="2210303"/>
            <a:ext cx="2464177" cy="2833360"/>
            <a:chOff x="395536" y="615148"/>
            <a:chExt cx="2464177" cy="2833360"/>
          </a:xfrm>
        </p:grpSpPr>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615148"/>
              <a:ext cx="2464177" cy="2571750"/>
            </a:xfrm>
            <a:prstGeom prst="rect">
              <a:avLst/>
            </a:prstGeom>
          </p:spPr>
        </p:pic>
        <p:sp>
          <p:nvSpPr>
            <p:cNvPr id="13" name="CasellaDiTesto 12"/>
            <p:cNvSpPr txBox="1"/>
            <p:nvPr/>
          </p:nvSpPr>
          <p:spPr>
            <a:xfrm>
              <a:off x="619901" y="3186898"/>
              <a:ext cx="2015445" cy="261610"/>
            </a:xfrm>
            <a:prstGeom prst="rect">
              <a:avLst/>
            </a:prstGeom>
            <a:noFill/>
          </p:spPr>
          <p:txBody>
            <a:bodyPr wrap="square" rtlCol="0">
              <a:spAutoFit/>
            </a:bodyPr>
            <a:lstStyle>
              <a:defPPr>
                <a:defRPr lang="ko-KR"/>
              </a:defPPr>
              <a:lvl1pPr defTabSz="457200" latinLnBrk="0">
                <a:defRPr sz="1600">
                  <a:solidFill>
                    <a:schemeClr val="accent4">
                      <a:lumMod val="75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100" dirty="0">
                  <a:solidFill>
                    <a:schemeClr val="tx1"/>
                  </a:solidFill>
                </a:rPr>
                <a:t>M16 Nebulosa Aquila</a:t>
              </a:r>
            </a:p>
          </p:txBody>
        </p:sp>
      </p:grpSp>
    </p:spTree>
    <p:extLst>
      <p:ext uri="{BB962C8B-B14F-4D97-AF65-F5344CB8AC3E}">
        <p14:creationId xmlns:p14="http://schemas.microsoft.com/office/powerpoint/2010/main" val="409087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anim calcmode="lin" valueType="num">
                                      <p:cBhvr>
                                        <p:cTn id="24" dur="500" fill="hold"/>
                                        <p:tgtEl>
                                          <p:spTgt spid="20"/>
                                        </p:tgtEl>
                                        <p:attrNameLst>
                                          <p:attrName>ppt_x</p:attrName>
                                        </p:attrNameLst>
                                      </p:cBhvr>
                                      <p:tavLst>
                                        <p:tav tm="0">
                                          <p:val>
                                            <p:strVal val="#ppt_x"/>
                                          </p:val>
                                        </p:tav>
                                        <p:tav tm="100000">
                                          <p:val>
                                            <p:strVal val="#ppt_x"/>
                                          </p:val>
                                        </p:tav>
                                      </p:tavLst>
                                    </p:anim>
                                    <p:anim calcmode="lin" valueType="num">
                                      <p:cBhvr>
                                        <p:cTn id="25" dur="500" fill="hold"/>
                                        <p:tgtEl>
                                          <p:spTgt spid="20"/>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Stella di neutroni:</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3" name="Freccia in giù 2"/>
          <p:cNvSpPr/>
          <p:nvPr/>
        </p:nvSpPr>
        <p:spPr>
          <a:xfrm>
            <a:off x="2771800" y="1599642"/>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BF3EC269-3B7A-4ED4-5E63-DA017EE4E09D}"/>
              </a:ext>
            </a:extLst>
          </p:cNvPr>
          <p:cNvSpPr txBox="1"/>
          <p:nvPr/>
        </p:nvSpPr>
        <p:spPr>
          <a:xfrm>
            <a:off x="323528" y="682766"/>
            <a:ext cx="6120680" cy="338554"/>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0,1&lt;Raggi X [nm]&lt;10</a:t>
            </a:r>
            <a:endParaRPr lang="it-IT" sz="1600" dirty="0"/>
          </a:p>
        </p:txBody>
      </p:sp>
      <p:sp>
        <p:nvSpPr>
          <p:cNvPr id="27" name="CasellaDiTesto 26">
            <a:extLst>
              <a:ext uri="{FF2B5EF4-FFF2-40B4-BE49-F238E27FC236}">
                <a16:creationId xmlns:a16="http://schemas.microsoft.com/office/drawing/2014/main" id="{6AF35C35-B598-3888-3533-59680D3DB4F5}"/>
              </a:ext>
            </a:extLst>
          </p:cNvPr>
          <p:cNvSpPr txBox="1"/>
          <p:nvPr/>
        </p:nvSpPr>
        <p:spPr>
          <a:xfrm>
            <a:off x="294402" y="1021320"/>
            <a:ext cx="6120680" cy="338554"/>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Monitorare l’emissione di raggi X delle pulsar scoperti 10 anni prima</a:t>
            </a:r>
          </a:p>
        </p:txBody>
      </p:sp>
      <p:sp>
        <p:nvSpPr>
          <p:cNvPr id="33" name="CasellaDiTesto 32">
            <a:extLst>
              <a:ext uri="{FF2B5EF4-FFF2-40B4-BE49-F238E27FC236}">
                <a16:creationId xmlns:a16="http://schemas.microsoft.com/office/drawing/2014/main" id="{F4F81839-19E6-E819-BDA2-F0DDEBE12F5B}"/>
              </a:ext>
            </a:extLst>
          </p:cNvPr>
          <p:cNvSpPr txBox="1"/>
          <p:nvPr/>
        </p:nvSpPr>
        <p:spPr>
          <a:xfrm>
            <a:off x="323528" y="2108442"/>
            <a:ext cx="6120680" cy="338554"/>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Ci si aspettava di misurare una emissione costante</a:t>
            </a:r>
          </a:p>
        </p:txBody>
      </p:sp>
      <p:sp>
        <p:nvSpPr>
          <p:cNvPr id="34" name="Freccia in giù 33">
            <a:extLst>
              <a:ext uri="{FF2B5EF4-FFF2-40B4-BE49-F238E27FC236}">
                <a16:creationId xmlns:a16="http://schemas.microsoft.com/office/drawing/2014/main" id="{407E8920-F760-B7E0-6AD3-66D8CF46CB35}"/>
              </a:ext>
            </a:extLst>
          </p:cNvPr>
          <p:cNvSpPr/>
          <p:nvPr/>
        </p:nvSpPr>
        <p:spPr>
          <a:xfrm>
            <a:off x="2771800" y="2532377"/>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a:extLst>
              <a:ext uri="{FF2B5EF4-FFF2-40B4-BE49-F238E27FC236}">
                <a16:creationId xmlns:a16="http://schemas.microsoft.com/office/drawing/2014/main" id="{B6A2195C-8BB2-6FFC-FFB9-28188B3EEB1D}"/>
              </a:ext>
            </a:extLst>
          </p:cNvPr>
          <p:cNvSpPr txBox="1"/>
          <p:nvPr/>
        </p:nvSpPr>
        <p:spPr>
          <a:xfrm>
            <a:off x="336104" y="3084471"/>
            <a:ext cx="6756176" cy="338554"/>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LGM-1 (PSR B1919+21)</a:t>
            </a:r>
            <a:r>
              <a:rPr lang="it-IT" sz="1600" dirty="0"/>
              <a:t>:</a:t>
            </a:r>
            <a:r>
              <a:rPr lang="it-IT" sz="1600" dirty="0">
                <a:solidFill>
                  <a:schemeClr val="accent4">
                    <a:lumMod val="75000"/>
                  </a:schemeClr>
                </a:solidFill>
              </a:rPr>
              <a:t> </a:t>
            </a:r>
            <a:r>
              <a:rPr lang="it-IT" sz="1600" dirty="0"/>
              <a:t>Little green man periodo di 1,33 secondi (28/11/1967)</a:t>
            </a:r>
          </a:p>
        </p:txBody>
      </p:sp>
      <p:grpSp>
        <p:nvGrpSpPr>
          <p:cNvPr id="18" name="Gruppo 17">
            <a:extLst>
              <a:ext uri="{FF2B5EF4-FFF2-40B4-BE49-F238E27FC236}">
                <a16:creationId xmlns:a16="http://schemas.microsoft.com/office/drawing/2014/main" id="{694C90E1-02D3-EF73-212D-FB10EC969D08}"/>
              </a:ext>
            </a:extLst>
          </p:cNvPr>
          <p:cNvGrpSpPr/>
          <p:nvPr/>
        </p:nvGrpSpPr>
        <p:grpSpPr>
          <a:xfrm>
            <a:off x="6918596" y="2889189"/>
            <a:ext cx="2225404" cy="1987454"/>
            <a:chOff x="6667076" y="2869906"/>
            <a:chExt cx="2225404" cy="1987454"/>
          </a:xfrm>
        </p:grpSpPr>
        <p:pic>
          <p:nvPicPr>
            <p:cNvPr id="13" name="Immagine 12">
              <a:extLst>
                <a:ext uri="{FF2B5EF4-FFF2-40B4-BE49-F238E27FC236}">
                  <a16:creationId xmlns:a16="http://schemas.microsoft.com/office/drawing/2014/main" id="{D4E9F4AE-8CE7-6049-CDA2-BA95F4158E68}"/>
                </a:ext>
              </a:extLst>
            </p:cNvPr>
            <p:cNvPicPr>
              <a:picLocks noChangeAspect="1"/>
            </p:cNvPicPr>
            <p:nvPr/>
          </p:nvPicPr>
          <p:blipFill>
            <a:blip r:embed="rId3"/>
            <a:stretch>
              <a:fillRect/>
            </a:stretch>
          </p:blipFill>
          <p:spPr>
            <a:xfrm>
              <a:off x="6804856" y="2869906"/>
              <a:ext cx="1917946" cy="1525789"/>
            </a:xfrm>
            <a:prstGeom prst="rect">
              <a:avLst/>
            </a:prstGeom>
          </p:spPr>
        </p:pic>
        <p:sp>
          <p:nvSpPr>
            <p:cNvPr id="15" name="CasellaDiTesto 14">
              <a:extLst>
                <a:ext uri="{FF2B5EF4-FFF2-40B4-BE49-F238E27FC236}">
                  <a16:creationId xmlns:a16="http://schemas.microsoft.com/office/drawing/2014/main" id="{79377F77-0FA6-6745-335E-BAC0CF05D6DA}"/>
                </a:ext>
              </a:extLst>
            </p:cNvPr>
            <p:cNvSpPr txBox="1"/>
            <p:nvPr/>
          </p:nvSpPr>
          <p:spPr>
            <a:xfrm>
              <a:off x="6667076" y="4395695"/>
              <a:ext cx="2225404" cy="461665"/>
            </a:xfrm>
            <a:prstGeom prst="rect">
              <a:avLst/>
            </a:prstGeom>
            <a:noFill/>
          </p:spPr>
          <p:txBody>
            <a:bodyPr wrap="square" rtlCol="0">
              <a:spAutoFit/>
            </a:bodyPr>
            <a:lstStyle>
              <a:defPPr>
                <a:defRPr lang="ko-KR"/>
              </a:defPPr>
              <a:lvl1pPr algn="ctr">
                <a:defRPr sz="1200"/>
              </a:lvl1pPr>
            </a:lstStyle>
            <a:p>
              <a:r>
                <a:rPr lang="it-IT" dirty="0"/>
                <a:t>Antony </a:t>
              </a:r>
              <a:r>
                <a:rPr lang="it-IT" dirty="0" err="1"/>
                <a:t>Hewish</a:t>
              </a:r>
              <a:endParaRPr lang="it-IT" dirty="0"/>
            </a:p>
            <a:p>
              <a:r>
                <a:rPr lang="it-IT" dirty="0"/>
                <a:t>(11/05/1924-13/09/2021)</a:t>
              </a:r>
            </a:p>
          </p:txBody>
        </p:sp>
        <p:pic>
          <p:nvPicPr>
            <p:cNvPr id="31" name="Immagine 30">
              <a:extLst>
                <a:ext uri="{FF2B5EF4-FFF2-40B4-BE49-F238E27FC236}">
                  <a16:creationId xmlns:a16="http://schemas.microsoft.com/office/drawing/2014/main" id="{80F4DAEC-3B14-BA82-719C-EE5C750CEFA9}"/>
                </a:ext>
              </a:extLst>
            </p:cNvPr>
            <p:cNvPicPr>
              <a:picLocks noChangeAspect="1"/>
            </p:cNvPicPr>
            <p:nvPr/>
          </p:nvPicPr>
          <p:blipFill>
            <a:blip r:embed="rId4"/>
            <a:stretch>
              <a:fillRect/>
            </a:stretch>
          </p:blipFill>
          <p:spPr>
            <a:xfrm>
              <a:off x="6804856" y="4082383"/>
              <a:ext cx="312834" cy="315456"/>
            </a:xfrm>
            <a:prstGeom prst="rect">
              <a:avLst/>
            </a:prstGeom>
          </p:spPr>
        </p:pic>
        <p:pic>
          <p:nvPicPr>
            <p:cNvPr id="16" name="Immagine 15">
              <a:extLst>
                <a:ext uri="{FF2B5EF4-FFF2-40B4-BE49-F238E27FC236}">
                  <a16:creationId xmlns:a16="http://schemas.microsoft.com/office/drawing/2014/main" id="{B2A9E716-061C-25A7-F929-9F5F32BD1BFB}"/>
                </a:ext>
              </a:extLst>
            </p:cNvPr>
            <p:cNvPicPr>
              <a:picLocks noChangeAspect="1"/>
            </p:cNvPicPr>
            <p:nvPr/>
          </p:nvPicPr>
          <p:blipFill>
            <a:blip r:embed="rId5"/>
            <a:stretch>
              <a:fillRect/>
            </a:stretch>
          </p:blipFill>
          <p:spPr>
            <a:xfrm>
              <a:off x="8355397" y="2871785"/>
              <a:ext cx="367405" cy="187846"/>
            </a:xfrm>
            <a:prstGeom prst="rect">
              <a:avLst/>
            </a:prstGeom>
          </p:spPr>
        </p:pic>
      </p:grpSp>
      <p:grpSp>
        <p:nvGrpSpPr>
          <p:cNvPr id="22" name="Gruppo 21">
            <a:extLst>
              <a:ext uri="{FF2B5EF4-FFF2-40B4-BE49-F238E27FC236}">
                <a16:creationId xmlns:a16="http://schemas.microsoft.com/office/drawing/2014/main" id="{5E9976FF-1217-2A3D-B199-635A10B8FA3F}"/>
              </a:ext>
            </a:extLst>
          </p:cNvPr>
          <p:cNvGrpSpPr/>
          <p:nvPr/>
        </p:nvGrpSpPr>
        <p:grpSpPr>
          <a:xfrm>
            <a:off x="6646430" y="785183"/>
            <a:ext cx="2234799" cy="1926995"/>
            <a:chOff x="6646430" y="785183"/>
            <a:chExt cx="2234799" cy="1926995"/>
          </a:xfrm>
        </p:grpSpPr>
        <p:sp>
          <p:nvSpPr>
            <p:cNvPr id="14" name="CasellaDiTesto 13"/>
            <p:cNvSpPr txBox="1"/>
            <p:nvPr/>
          </p:nvSpPr>
          <p:spPr>
            <a:xfrm>
              <a:off x="6675556" y="2250513"/>
              <a:ext cx="2205673" cy="461665"/>
            </a:xfrm>
            <a:prstGeom prst="rect">
              <a:avLst/>
            </a:prstGeom>
            <a:noFill/>
          </p:spPr>
          <p:txBody>
            <a:bodyPr wrap="square" rtlCol="0">
              <a:spAutoFit/>
            </a:bodyPr>
            <a:lstStyle>
              <a:defPPr>
                <a:defRPr lang="ko-KR"/>
              </a:defPPr>
              <a:lvl1pPr algn="ctr">
                <a:defRPr sz="1200"/>
              </a:lvl1pPr>
            </a:lstStyle>
            <a:p>
              <a:r>
                <a:rPr lang="it-IT" dirty="0"/>
                <a:t>Jocelyn Bell</a:t>
              </a:r>
            </a:p>
            <a:p>
              <a:r>
                <a:rPr lang="it-IT" dirty="0"/>
                <a:t>(15/07/1943)</a:t>
              </a:r>
            </a:p>
          </p:txBody>
        </p:sp>
        <p:pic>
          <p:nvPicPr>
            <p:cNvPr id="4" name="Immagine 3">
              <a:extLst>
                <a:ext uri="{FF2B5EF4-FFF2-40B4-BE49-F238E27FC236}">
                  <a16:creationId xmlns:a16="http://schemas.microsoft.com/office/drawing/2014/main" id="{E23543B2-45E9-6288-63DE-9664991912F2}"/>
                </a:ext>
              </a:extLst>
            </p:cNvPr>
            <p:cNvPicPr>
              <a:picLocks noChangeAspect="1"/>
            </p:cNvPicPr>
            <p:nvPr/>
          </p:nvPicPr>
          <p:blipFill>
            <a:blip r:embed="rId6"/>
            <a:stretch>
              <a:fillRect/>
            </a:stretch>
          </p:blipFill>
          <p:spPr>
            <a:xfrm>
              <a:off x="6646430" y="785183"/>
              <a:ext cx="2234799" cy="1469129"/>
            </a:xfrm>
            <a:prstGeom prst="rect">
              <a:avLst/>
            </a:prstGeom>
          </p:spPr>
        </p:pic>
        <p:pic>
          <p:nvPicPr>
            <p:cNvPr id="19" name="Immagine 18">
              <a:extLst>
                <a:ext uri="{FF2B5EF4-FFF2-40B4-BE49-F238E27FC236}">
                  <a16:creationId xmlns:a16="http://schemas.microsoft.com/office/drawing/2014/main" id="{DD44C3A6-03B4-8CC4-9E7C-6D1454389A4F}"/>
                </a:ext>
              </a:extLst>
            </p:cNvPr>
            <p:cNvPicPr>
              <a:picLocks noChangeAspect="1"/>
            </p:cNvPicPr>
            <p:nvPr/>
          </p:nvPicPr>
          <p:blipFill>
            <a:blip r:embed="rId5"/>
            <a:stretch>
              <a:fillRect/>
            </a:stretch>
          </p:blipFill>
          <p:spPr>
            <a:xfrm>
              <a:off x="8513824" y="786385"/>
              <a:ext cx="367405" cy="187846"/>
            </a:xfrm>
            <a:prstGeom prst="rect">
              <a:avLst/>
            </a:prstGeom>
          </p:spPr>
        </p:pic>
      </p:grpSp>
      <p:pic>
        <p:nvPicPr>
          <p:cNvPr id="24" name="Immagine 23" descr="Immagine che contiene schermata, spazio, Spazio esterno, Universo&#10;&#10;Descrizione generata automaticamente">
            <a:extLst>
              <a:ext uri="{FF2B5EF4-FFF2-40B4-BE49-F238E27FC236}">
                <a16:creationId xmlns:a16="http://schemas.microsoft.com/office/drawing/2014/main" id="{27EDC09B-3BD3-9435-D777-1D8E78F5AB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3279" y="3454298"/>
            <a:ext cx="2095500" cy="1571625"/>
          </a:xfrm>
          <a:prstGeom prst="rect">
            <a:avLst/>
          </a:prstGeom>
        </p:spPr>
      </p:pic>
    </p:spTree>
    <p:extLst>
      <p:ext uri="{BB962C8B-B14F-4D97-AF65-F5344CB8AC3E}">
        <p14:creationId xmlns:p14="http://schemas.microsoft.com/office/powerpoint/2010/main" val="258735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Limite di </a:t>
            </a:r>
            <a:r>
              <a:rPr lang="it-IT" sz="2400" b="1" i="1" dirty="0" err="1">
                <a:solidFill>
                  <a:srgbClr val="C00000"/>
                </a:solidFill>
              </a:rPr>
              <a:t>Tolman</a:t>
            </a:r>
            <a:r>
              <a:rPr lang="it-IT" sz="2400" b="1" i="1" dirty="0">
                <a:solidFill>
                  <a:srgbClr val="C00000"/>
                </a:solidFill>
              </a:rPr>
              <a:t>-Oppenheimer-</a:t>
            </a:r>
            <a:r>
              <a:rPr lang="it-IT" sz="2400" b="1" i="1" dirty="0" err="1">
                <a:solidFill>
                  <a:srgbClr val="C00000"/>
                </a:solidFill>
              </a:rPr>
              <a:t>Volkoff</a:t>
            </a:r>
            <a:endParaRPr lang="it-IT" sz="2400" b="1" i="1" dirty="0">
              <a:solidFill>
                <a:srgbClr val="C00000"/>
              </a:solidFill>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22" name="CasellaDiTesto 21"/>
          <p:cNvSpPr txBox="1"/>
          <p:nvPr/>
        </p:nvSpPr>
        <p:spPr>
          <a:xfrm>
            <a:off x="467544" y="691991"/>
            <a:ext cx="5832648" cy="646331"/>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dirty="0" err="1"/>
              <a:t>Neutronizzazione</a:t>
            </a:r>
            <a:r>
              <a:rPr lang="it-IT" dirty="0"/>
              <a:t>: per pressioni molto elevate i protoni si fondono con gli elettroni -&gt; neutroni</a:t>
            </a:r>
          </a:p>
        </p:txBody>
      </p:sp>
      <p:sp>
        <p:nvSpPr>
          <p:cNvPr id="3" name="Freccia in giù 2"/>
          <p:cNvSpPr/>
          <p:nvPr/>
        </p:nvSpPr>
        <p:spPr>
          <a:xfrm>
            <a:off x="2371608" y="2120673"/>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p:cNvSpPr txBox="1"/>
          <p:nvPr/>
        </p:nvSpPr>
        <p:spPr>
          <a:xfrm>
            <a:off x="612199" y="1599642"/>
            <a:ext cx="4940033" cy="369332"/>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dirty="0"/>
              <a:t>Massa di neutroni = 1800 massa elettroni</a:t>
            </a:r>
          </a:p>
        </p:txBody>
      </p:sp>
      <p:sp>
        <p:nvSpPr>
          <p:cNvPr id="24" name="Freccia in giù 23"/>
          <p:cNvSpPr/>
          <p:nvPr/>
        </p:nvSpPr>
        <p:spPr>
          <a:xfrm>
            <a:off x="2267744" y="3499274"/>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643416" y="2700800"/>
            <a:ext cx="3960440" cy="646331"/>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dirty="0"/>
              <a:t>I neutroni riescono a resistere al collasso gravitazionale fino a 1,5-2,3 masse solari</a:t>
            </a:r>
          </a:p>
        </p:txBody>
      </p:sp>
      <p:sp>
        <p:nvSpPr>
          <p:cNvPr id="18" name="CasellaDiTesto 17"/>
          <p:cNvSpPr txBox="1"/>
          <p:nvPr/>
        </p:nvSpPr>
        <p:spPr>
          <a:xfrm>
            <a:off x="587260" y="4129926"/>
            <a:ext cx="4940033" cy="646331"/>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dirty="0"/>
              <a:t>A valori maggiori collasserebbe e potrebbe formare un buco nero o una stella di Quark</a:t>
            </a:r>
          </a:p>
        </p:txBody>
      </p:sp>
      <p:sp>
        <p:nvSpPr>
          <p:cNvPr id="4" name="CasellaDiTesto 3">
            <a:extLst>
              <a:ext uri="{FF2B5EF4-FFF2-40B4-BE49-F238E27FC236}">
                <a16:creationId xmlns:a16="http://schemas.microsoft.com/office/drawing/2014/main" id="{109CAE8F-C927-D21D-5646-176BC5625276}"/>
              </a:ext>
            </a:extLst>
          </p:cNvPr>
          <p:cNvSpPr txBox="1"/>
          <p:nvPr/>
        </p:nvSpPr>
        <p:spPr>
          <a:xfrm>
            <a:off x="4603856" y="3243470"/>
            <a:ext cx="4522028" cy="1015663"/>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marL="285750" indent="-285750">
              <a:buFont typeface="Arial" panose="020B0604020202020204" pitchFamily="34" charset="0"/>
              <a:buChar char="•"/>
            </a:pPr>
            <a:r>
              <a:rPr lang="it-IT" sz="1600" dirty="0"/>
              <a:t>Densità acqua: 1000 kg/m</a:t>
            </a:r>
            <a:r>
              <a:rPr lang="it-IT" sz="1600" baseline="30000" dirty="0"/>
              <a:t>3</a:t>
            </a:r>
          </a:p>
          <a:p>
            <a:pPr marL="285750" indent="-285750">
              <a:buFont typeface="Arial" panose="020B0604020202020204" pitchFamily="34" charset="0"/>
              <a:buChar char="•"/>
            </a:pPr>
            <a:r>
              <a:rPr lang="it-IT" sz="1600" dirty="0"/>
              <a:t>Densità media della roccia: 2600 kg/m</a:t>
            </a:r>
            <a:r>
              <a:rPr lang="it-IT" sz="1600" baseline="30000" dirty="0"/>
              <a:t>3</a:t>
            </a:r>
          </a:p>
          <a:p>
            <a:pPr marL="285750" indent="-285750">
              <a:buFont typeface="Arial" panose="020B0604020202020204" pitchFamily="34" charset="0"/>
              <a:buChar char="•"/>
            </a:pPr>
            <a:r>
              <a:rPr lang="it-IT" sz="1600" dirty="0"/>
              <a:t>Densità media stella di neutroni: 10</a:t>
            </a:r>
            <a:r>
              <a:rPr lang="it-IT" sz="1600" baseline="30000" dirty="0"/>
              <a:t>17</a:t>
            </a:r>
            <a:r>
              <a:rPr lang="it-IT" sz="1600" dirty="0"/>
              <a:t>-10</a:t>
            </a:r>
            <a:r>
              <a:rPr lang="it-IT" sz="1600" baseline="30000" dirty="0"/>
              <a:t>18</a:t>
            </a:r>
            <a:r>
              <a:rPr lang="it-IT" sz="1600" dirty="0"/>
              <a:t> kg/m</a:t>
            </a:r>
            <a:r>
              <a:rPr lang="it-IT" sz="1600" baseline="30000" dirty="0"/>
              <a:t>3</a:t>
            </a:r>
          </a:p>
          <a:p>
            <a:pPr marL="285750" indent="-285750">
              <a:buFont typeface="Arial" panose="020B0604020202020204" pitchFamily="34" charset="0"/>
              <a:buChar char="•"/>
            </a:pPr>
            <a:endParaRPr lang="it-IT" baseline="30000" dirty="0"/>
          </a:p>
        </p:txBody>
      </p:sp>
      <p:pic>
        <p:nvPicPr>
          <p:cNvPr id="7" name="Immagine 6">
            <a:extLst>
              <a:ext uri="{FF2B5EF4-FFF2-40B4-BE49-F238E27FC236}">
                <a16:creationId xmlns:a16="http://schemas.microsoft.com/office/drawing/2014/main" id="{C0230AB4-70BE-5BFD-9D9C-CF6579B83E8B}"/>
              </a:ext>
            </a:extLst>
          </p:cNvPr>
          <p:cNvPicPr>
            <a:picLocks noChangeAspect="1"/>
          </p:cNvPicPr>
          <p:nvPr/>
        </p:nvPicPr>
        <p:blipFill>
          <a:blip r:embed="rId3"/>
          <a:stretch>
            <a:fillRect/>
          </a:stretch>
        </p:blipFill>
        <p:spPr>
          <a:xfrm>
            <a:off x="5796136" y="1081206"/>
            <a:ext cx="2880320" cy="2108470"/>
          </a:xfrm>
          <a:prstGeom prst="rect">
            <a:avLst/>
          </a:prstGeom>
        </p:spPr>
      </p:pic>
    </p:spTree>
    <p:extLst>
      <p:ext uri="{BB962C8B-B14F-4D97-AF65-F5344CB8AC3E}">
        <p14:creationId xmlns:p14="http://schemas.microsoft.com/office/powerpoint/2010/main" val="32878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p:bldP spid="18"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699542"/>
            <a:ext cx="4420786" cy="2455991"/>
          </a:xfrm>
          <a:prstGeom prst="rect">
            <a:avLst/>
          </a:prstGeom>
        </p:spPr>
      </p:pic>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Morte delle grandi stelle: Buchi neri</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17" name="Rettangolo 16"/>
          <p:cNvSpPr/>
          <p:nvPr/>
        </p:nvSpPr>
        <p:spPr>
          <a:xfrm>
            <a:off x="3059832" y="2139702"/>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4572000" y="915566"/>
            <a:ext cx="2599842" cy="1015663"/>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solidFill>
                  <a:schemeClr val="accent4">
                    <a:lumMod val="75000"/>
                  </a:schemeClr>
                </a:solidFill>
              </a:rPr>
              <a:t>Buchi neri</a:t>
            </a:r>
            <a:r>
              <a:rPr lang="it-IT" sz="1500" dirty="0"/>
              <a:t>: corpi celesti la cui massa è capace di curvare lo spazio-tempo in maniera che neanche la luce possa sfuggire</a:t>
            </a:r>
          </a:p>
        </p:txBody>
      </p:sp>
      <p:grpSp>
        <p:nvGrpSpPr>
          <p:cNvPr id="2" name="Gruppo 1"/>
          <p:cNvGrpSpPr/>
          <p:nvPr/>
        </p:nvGrpSpPr>
        <p:grpSpPr>
          <a:xfrm>
            <a:off x="4725353" y="2879657"/>
            <a:ext cx="1717675" cy="1110337"/>
            <a:chOff x="5198247" y="1714925"/>
            <a:chExt cx="1717675" cy="1110337"/>
          </a:xfrm>
        </p:grpSpPr>
        <p:graphicFrame>
          <p:nvGraphicFramePr>
            <p:cNvPr id="14" name="Oggetto 13"/>
            <p:cNvGraphicFramePr>
              <a:graphicFrameLocks noChangeAspect="1"/>
            </p:cNvGraphicFramePr>
            <p:nvPr>
              <p:extLst>
                <p:ext uri="{D42A27DB-BD31-4B8C-83A1-F6EECF244321}">
                  <p14:modId xmlns:p14="http://schemas.microsoft.com/office/powerpoint/2010/main" val="1571537068"/>
                </p:ext>
              </p:extLst>
            </p:nvPr>
          </p:nvGraphicFramePr>
          <p:xfrm>
            <a:off x="5198247" y="2014049"/>
            <a:ext cx="1717675" cy="811213"/>
          </p:xfrm>
          <a:graphic>
            <a:graphicData uri="http://schemas.openxmlformats.org/presentationml/2006/ole">
              <mc:AlternateContent xmlns:mc="http://schemas.openxmlformats.org/markup-compatibility/2006">
                <mc:Choice xmlns:v="urn:schemas-microsoft-com:vml" Requires="v">
                  <p:oleObj name="Equazione" r:id="rId4" imgW="939600" imgH="444240" progId="Equation.3">
                    <p:embed/>
                  </p:oleObj>
                </mc:Choice>
                <mc:Fallback>
                  <p:oleObj name="Equazione" r:id="rId4" imgW="939600" imgH="444240" progId="Equation.3">
                    <p:embed/>
                    <p:pic>
                      <p:nvPicPr>
                        <p:cNvPr id="0" name=""/>
                        <p:cNvPicPr/>
                        <p:nvPr/>
                      </p:nvPicPr>
                      <p:blipFill>
                        <a:blip r:embed="rId5"/>
                        <a:stretch>
                          <a:fillRect/>
                        </a:stretch>
                      </p:blipFill>
                      <p:spPr>
                        <a:xfrm>
                          <a:off x="5198247" y="2014049"/>
                          <a:ext cx="1717675" cy="811213"/>
                        </a:xfrm>
                        <a:prstGeom prst="rect">
                          <a:avLst/>
                        </a:prstGeom>
                        <a:ln>
                          <a:solidFill>
                            <a:schemeClr val="accent1">
                              <a:lumMod val="75000"/>
                            </a:schemeClr>
                          </a:solidFill>
                        </a:ln>
                      </p:spPr>
                    </p:pic>
                  </p:oleObj>
                </mc:Fallback>
              </mc:AlternateContent>
            </a:graphicData>
          </a:graphic>
        </p:graphicFrame>
        <p:sp>
          <p:nvSpPr>
            <p:cNvPr id="15" name="CasellaDiTesto 14"/>
            <p:cNvSpPr txBox="1"/>
            <p:nvPr/>
          </p:nvSpPr>
          <p:spPr>
            <a:xfrm>
              <a:off x="5400092" y="1714925"/>
              <a:ext cx="1368152" cy="30777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solidFill>
                    <a:schemeClr val="accent4">
                      <a:lumMod val="75000"/>
                    </a:schemeClr>
                  </a:solidFill>
                </a:rPr>
                <a:t>Velocità di fuga</a:t>
              </a:r>
              <a:endParaRPr lang="it-IT" sz="1400" dirty="0"/>
            </a:p>
          </p:txBody>
        </p:sp>
      </p:grpSp>
      <p:graphicFrame>
        <p:nvGraphicFramePr>
          <p:cNvPr id="6" name="Oggetto 5"/>
          <p:cNvGraphicFramePr>
            <a:graphicFrameLocks noChangeAspect="1"/>
          </p:cNvGraphicFramePr>
          <p:nvPr>
            <p:extLst>
              <p:ext uri="{D42A27DB-BD31-4B8C-83A1-F6EECF244321}">
                <p14:modId xmlns:p14="http://schemas.microsoft.com/office/powerpoint/2010/main" val="2873544180"/>
              </p:ext>
            </p:extLst>
          </p:nvPr>
        </p:nvGraphicFramePr>
        <p:xfrm>
          <a:off x="6557663" y="2643758"/>
          <a:ext cx="2446337" cy="2293937"/>
        </p:xfrm>
        <a:graphic>
          <a:graphicData uri="http://schemas.openxmlformats.org/presentationml/2006/ole">
            <mc:AlternateContent xmlns:mc="http://schemas.openxmlformats.org/markup-compatibility/2006">
              <mc:Choice xmlns:v="urn:schemas-microsoft-com:vml" Requires="v">
                <p:oleObj name="Worksheet" r:id="rId6" imgW="2445914" imgH="2293628" progId="Excel.Sheet.12">
                  <p:embed/>
                </p:oleObj>
              </mc:Choice>
              <mc:Fallback>
                <p:oleObj name="Worksheet" r:id="rId6" imgW="2445914" imgH="2293628" progId="Excel.Sheet.12">
                  <p:embed/>
                  <p:pic>
                    <p:nvPicPr>
                      <p:cNvPr id="0" name=""/>
                      <p:cNvPicPr/>
                      <p:nvPr/>
                    </p:nvPicPr>
                    <p:blipFill>
                      <a:blip r:embed="rId7"/>
                      <a:stretch>
                        <a:fillRect/>
                      </a:stretch>
                    </p:blipFill>
                    <p:spPr>
                      <a:xfrm>
                        <a:off x="6557663" y="2643758"/>
                        <a:ext cx="2446337" cy="2293937"/>
                      </a:xfrm>
                      <a:prstGeom prst="rect">
                        <a:avLst/>
                      </a:prstGeom>
                    </p:spPr>
                  </p:pic>
                </p:oleObj>
              </mc:Fallback>
            </mc:AlternateContent>
          </a:graphicData>
        </a:graphic>
      </p:graphicFrame>
      <p:sp>
        <p:nvSpPr>
          <p:cNvPr id="29" name="CasellaDiTesto 28"/>
          <p:cNvSpPr txBox="1"/>
          <p:nvPr/>
        </p:nvSpPr>
        <p:spPr>
          <a:xfrm>
            <a:off x="1780821" y="3686435"/>
            <a:ext cx="2395057" cy="52322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previste nella teoria della </a:t>
            </a:r>
            <a:r>
              <a:rPr lang="it-IT" sz="1400" i="1" dirty="0">
                <a:solidFill>
                  <a:schemeClr val="accent4">
                    <a:lumMod val="75000"/>
                  </a:schemeClr>
                </a:solidFill>
              </a:rPr>
              <a:t>Relatività Generale</a:t>
            </a:r>
          </a:p>
        </p:txBody>
      </p:sp>
      <p:grpSp>
        <p:nvGrpSpPr>
          <p:cNvPr id="30" name="Gruppo 29"/>
          <p:cNvGrpSpPr/>
          <p:nvPr/>
        </p:nvGrpSpPr>
        <p:grpSpPr>
          <a:xfrm>
            <a:off x="6728724" y="636000"/>
            <a:ext cx="2163756" cy="1796336"/>
            <a:chOff x="35496" y="829032"/>
            <a:chExt cx="2163756" cy="1796336"/>
          </a:xfrm>
        </p:grpSpPr>
        <p:sp>
          <p:nvSpPr>
            <p:cNvPr id="31" name="CasellaDiTesto 30"/>
            <p:cNvSpPr txBox="1"/>
            <p:nvPr/>
          </p:nvSpPr>
          <p:spPr>
            <a:xfrm>
              <a:off x="35496" y="2163703"/>
              <a:ext cx="2163756" cy="461665"/>
            </a:xfrm>
            <a:prstGeom prst="rect">
              <a:avLst/>
            </a:prstGeom>
            <a:noFill/>
          </p:spPr>
          <p:txBody>
            <a:bodyPr wrap="square" rtlCol="0">
              <a:spAutoFit/>
            </a:bodyPr>
            <a:lstStyle/>
            <a:p>
              <a:pPr algn="ctr"/>
              <a:r>
                <a:rPr lang="it-IT" sz="1200" dirty="0"/>
                <a:t>John Archibald </a:t>
              </a:r>
              <a:r>
                <a:rPr lang="it-IT" sz="1200" dirty="0" err="1"/>
                <a:t>Wheeler</a:t>
              </a:r>
              <a:endParaRPr lang="it-IT" sz="1200" dirty="0"/>
            </a:p>
            <a:p>
              <a:pPr algn="ctr"/>
              <a:r>
                <a:rPr lang="it-IT" sz="1200" dirty="0"/>
                <a:t>(09/07/1917-13/04/2008)</a:t>
              </a:r>
            </a:p>
          </p:txBody>
        </p:sp>
        <p:pic>
          <p:nvPicPr>
            <p:cNvPr id="32" name="Immagine 31"/>
            <p:cNvPicPr>
              <a:picLocks noChangeAspect="1"/>
            </p:cNvPicPr>
            <p:nvPr/>
          </p:nvPicPr>
          <p:blipFill rotWithShape="1">
            <a:blip r:embed="rId8"/>
            <a:srcRect l="7054" t="4580" r="3581" b="6728"/>
            <a:stretch/>
          </p:blipFill>
          <p:spPr>
            <a:xfrm>
              <a:off x="562466" y="829032"/>
              <a:ext cx="1176671" cy="1394315"/>
            </a:xfrm>
            <a:prstGeom prst="rect">
              <a:avLst/>
            </a:prstGeom>
          </p:spPr>
        </p:pic>
      </p:grpSp>
      <p:pic>
        <p:nvPicPr>
          <p:cNvPr id="19" name="Immagine 18"/>
          <p:cNvPicPr>
            <a:picLocks noChangeAspect="1"/>
          </p:cNvPicPr>
          <p:nvPr/>
        </p:nvPicPr>
        <p:blipFill>
          <a:blip r:embed="rId9"/>
          <a:stretch>
            <a:fillRect/>
          </a:stretch>
        </p:blipFill>
        <p:spPr>
          <a:xfrm>
            <a:off x="8158971" y="643685"/>
            <a:ext cx="277737" cy="187077"/>
          </a:xfrm>
          <a:prstGeom prst="rect">
            <a:avLst/>
          </a:prstGeom>
        </p:spPr>
      </p:pic>
      <p:grpSp>
        <p:nvGrpSpPr>
          <p:cNvPr id="7" name="Gruppo 6">
            <a:extLst>
              <a:ext uri="{FF2B5EF4-FFF2-40B4-BE49-F238E27FC236}">
                <a16:creationId xmlns:a16="http://schemas.microsoft.com/office/drawing/2014/main" id="{DC66DF10-DFE5-D8F6-56E6-6FD75E6E6A00}"/>
              </a:ext>
            </a:extLst>
          </p:cNvPr>
          <p:cNvGrpSpPr/>
          <p:nvPr/>
        </p:nvGrpSpPr>
        <p:grpSpPr>
          <a:xfrm>
            <a:off x="-35538" y="3224065"/>
            <a:ext cx="2163756" cy="1853818"/>
            <a:chOff x="-35538" y="3224065"/>
            <a:chExt cx="2163756" cy="1853818"/>
          </a:xfrm>
        </p:grpSpPr>
        <p:grpSp>
          <p:nvGrpSpPr>
            <p:cNvPr id="26" name="Gruppo 25"/>
            <p:cNvGrpSpPr/>
            <p:nvPr/>
          </p:nvGrpSpPr>
          <p:grpSpPr>
            <a:xfrm>
              <a:off x="-35538" y="3224065"/>
              <a:ext cx="2163756" cy="1853818"/>
              <a:chOff x="155944" y="3227432"/>
              <a:chExt cx="2163756" cy="1853818"/>
            </a:xfrm>
          </p:grpSpPr>
          <p:pic>
            <p:nvPicPr>
              <p:cNvPr id="27" name="Immagin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552" y="3227432"/>
                <a:ext cx="1368152" cy="1447961"/>
              </a:xfrm>
              <a:prstGeom prst="rect">
                <a:avLst/>
              </a:prstGeom>
            </p:spPr>
          </p:pic>
          <p:sp>
            <p:nvSpPr>
              <p:cNvPr id="28" name="CasellaDiTesto 27"/>
              <p:cNvSpPr txBox="1"/>
              <p:nvPr/>
            </p:nvSpPr>
            <p:spPr>
              <a:xfrm>
                <a:off x="155944" y="4619585"/>
                <a:ext cx="2163756" cy="461665"/>
              </a:xfrm>
              <a:prstGeom prst="rect">
                <a:avLst/>
              </a:prstGeom>
              <a:noFill/>
            </p:spPr>
            <p:txBody>
              <a:bodyPr wrap="square" rtlCol="0">
                <a:spAutoFit/>
              </a:bodyPr>
              <a:lstStyle/>
              <a:p>
                <a:pPr algn="ctr"/>
                <a:r>
                  <a:rPr lang="it-IT" sz="1200" dirty="0"/>
                  <a:t>Albert Einstein</a:t>
                </a:r>
              </a:p>
              <a:p>
                <a:pPr algn="ctr"/>
                <a:r>
                  <a:rPr lang="it-IT" sz="1200" dirty="0"/>
                  <a:t>(14/03/1879-18/04/1955)</a:t>
                </a:r>
              </a:p>
            </p:txBody>
          </p:sp>
        </p:grpSp>
        <p:pic>
          <p:nvPicPr>
            <p:cNvPr id="3" name="Immagine 2">
              <a:extLst>
                <a:ext uri="{FF2B5EF4-FFF2-40B4-BE49-F238E27FC236}">
                  <a16:creationId xmlns:a16="http://schemas.microsoft.com/office/drawing/2014/main" id="{421A1216-5597-5107-9E8B-7ABF0DA6D8D9}"/>
                </a:ext>
              </a:extLst>
            </p:cNvPr>
            <p:cNvPicPr>
              <a:picLocks noChangeAspect="1"/>
            </p:cNvPicPr>
            <p:nvPr/>
          </p:nvPicPr>
          <p:blipFill>
            <a:blip r:embed="rId11"/>
            <a:stretch>
              <a:fillRect/>
            </a:stretch>
          </p:blipFill>
          <p:spPr>
            <a:xfrm>
              <a:off x="348070" y="4367087"/>
              <a:ext cx="312834" cy="315456"/>
            </a:xfrm>
            <a:prstGeom prst="rect">
              <a:avLst/>
            </a:prstGeom>
          </p:spPr>
        </p:pic>
        <p:pic>
          <p:nvPicPr>
            <p:cNvPr id="4" name="Immagine 3">
              <a:extLst>
                <a:ext uri="{FF2B5EF4-FFF2-40B4-BE49-F238E27FC236}">
                  <a16:creationId xmlns:a16="http://schemas.microsoft.com/office/drawing/2014/main" id="{557C6022-5661-FB71-A36B-771A59AE709A}"/>
                </a:ext>
              </a:extLst>
            </p:cNvPr>
            <p:cNvPicPr>
              <a:picLocks noChangeAspect="1"/>
            </p:cNvPicPr>
            <p:nvPr/>
          </p:nvPicPr>
          <p:blipFill>
            <a:blip r:embed="rId12"/>
            <a:stretch>
              <a:fillRect/>
            </a:stretch>
          </p:blipFill>
          <p:spPr>
            <a:xfrm>
              <a:off x="352747" y="3224065"/>
              <a:ext cx="360040" cy="218809"/>
            </a:xfrm>
            <a:prstGeom prst="rect">
              <a:avLst/>
            </a:prstGeom>
          </p:spPr>
        </p:pic>
      </p:grpSp>
    </p:spTree>
    <p:extLst>
      <p:ext uri="{BB962C8B-B14F-4D97-AF65-F5344CB8AC3E}">
        <p14:creationId xmlns:p14="http://schemas.microsoft.com/office/powerpoint/2010/main" val="2831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2.96296E-6 L 0.08299 0.01204 " pathEditMode="relative" rAng="0" ptsTypes="AA">
                                      <p:cBhvr>
                                        <p:cTn id="6" dur="2000" fill="hold"/>
                                        <p:tgtEl>
                                          <p:spTgt spid="17"/>
                                        </p:tgtEl>
                                        <p:attrNameLst>
                                          <p:attrName>ppt_x</p:attrName>
                                          <p:attrName>ppt_y</p:attrName>
                                        </p:attrNameLst>
                                      </p:cBhvr>
                                      <p:rCtr x="4149" y="586"/>
                                    </p:animMotion>
                                  </p:childTnLst>
                                </p:cTn>
                              </p:par>
                              <p:par>
                                <p:cTn id="7" presetID="10" presetClass="entr" presetSubtype="0" fill="hold" nodeType="withEffect">
                                  <p:stCondLst>
                                    <p:cond delay="3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par>
                                <p:cTn id="10" presetID="10" presetClass="entr" presetSubtype="0" fill="hold" nodeType="withEffect">
                                  <p:stCondLst>
                                    <p:cond delay="3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entr" presetSubtype="0" fill="hold" grpId="0" nodeType="withEffect">
                                  <p:stCondLst>
                                    <p:cond delay="35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3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Morte delle grandi stelle: Buchi neri</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18" name="CasellaDiTesto 17"/>
          <p:cNvSpPr txBox="1"/>
          <p:nvPr/>
        </p:nvSpPr>
        <p:spPr>
          <a:xfrm>
            <a:off x="323528" y="615148"/>
            <a:ext cx="6005887" cy="323165"/>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solidFill>
                  <a:schemeClr val="accent4">
                    <a:lumMod val="75000"/>
                  </a:schemeClr>
                </a:solidFill>
              </a:rPr>
              <a:t>Parametri fondamentali: </a:t>
            </a:r>
            <a:r>
              <a:rPr lang="it-IT" sz="1500" dirty="0">
                <a:solidFill>
                  <a:schemeClr val="accent5">
                    <a:lumMod val="75000"/>
                  </a:schemeClr>
                </a:solidFill>
              </a:rPr>
              <a:t>1. Massa; 2. Carica elettrica; 3. Rotazione</a:t>
            </a:r>
            <a:endParaRPr lang="it-IT" sz="1500" dirty="0"/>
          </a:p>
        </p:txBody>
      </p:sp>
      <p:grpSp>
        <p:nvGrpSpPr>
          <p:cNvPr id="12" name="Gruppo 11"/>
          <p:cNvGrpSpPr/>
          <p:nvPr/>
        </p:nvGrpSpPr>
        <p:grpSpPr>
          <a:xfrm>
            <a:off x="35346" y="1007181"/>
            <a:ext cx="2163756" cy="1901660"/>
            <a:chOff x="35346" y="1007181"/>
            <a:chExt cx="2163756" cy="1901660"/>
          </a:xfrm>
        </p:grpSpPr>
        <p:pic>
          <p:nvPicPr>
            <p:cNvPr id="11" name="Immagine 10"/>
            <p:cNvPicPr>
              <a:picLocks noChangeAspect="1"/>
            </p:cNvPicPr>
            <p:nvPr/>
          </p:nvPicPr>
          <p:blipFill>
            <a:blip r:embed="rId3"/>
            <a:stretch>
              <a:fillRect/>
            </a:stretch>
          </p:blipFill>
          <p:spPr>
            <a:xfrm>
              <a:off x="467544" y="1007181"/>
              <a:ext cx="1310240" cy="1468170"/>
            </a:xfrm>
            <a:prstGeom prst="rect">
              <a:avLst/>
            </a:prstGeom>
          </p:spPr>
        </p:pic>
        <p:sp>
          <p:nvSpPr>
            <p:cNvPr id="19" name="CasellaDiTesto 18"/>
            <p:cNvSpPr txBox="1"/>
            <p:nvPr/>
          </p:nvSpPr>
          <p:spPr>
            <a:xfrm>
              <a:off x="35346" y="2447176"/>
              <a:ext cx="2163756" cy="461665"/>
            </a:xfrm>
            <a:prstGeom prst="rect">
              <a:avLst/>
            </a:prstGeom>
            <a:noFill/>
          </p:spPr>
          <p:txBody>
            <a:bodyPr wrap="square" rtlCol="0">
              <a:spAutoFit/>
            </a:bodyPr>
            <a:lstStyle/>
            <a:p>
              <a:pPr algn="ctr"/>
              <a:r>
                <a:rPr lang="it-IT" sz="1200" dirty="0"/>
                <a:t>Karl </a:t>
              </a:r>
              <a:r>
                <a:rPr lang="it-IT" sz="1200" dirty="0" err="1"/>
                <a:t>Schwartzschild</a:t>
              </a:r>
              <a:endParaRPr lang="it-IT" sz="1200" dirty="0"/>
            </a:p>
            <a:p>
              <a:pPr algn="ctr"/>
              <a:r>
                <a:rPr lang="it-IT" sz="1200" dirty="0"/>
                <a:t>(09/10/1873-11/05/1916)</a:t>
              </a:r>
            </a:p>
          </p:txBody>
        </p:sp>
      </p:grpSp>
      <p:grpSp>
        <p:nvGrpSpPr>
          <p:cNvPr id="21" name="Gruppo 20"/>
          <p:cNvGrpSpPr/>
          <p:nvPr/>
        </p:nvGrpSpPr>
        <p:grpSpPr>
          <a:xfrm>
            <a:off x="1979712" y="1118355"/>
            <a:ext cx="1717675" cy="1110337"/>
            <a:chOff x="5198247" y="1714925"/>
            <a:chExt cx="1717675" cy="1110337"/>
          </a:xfrm>
        </p:grpSpPr>
        <p:graphicFrame>
          <p:nvGraphicFramePr>
            <p:cNvPr id="22" name="Oggetto 21"/>
            <p:cNvGraphicFramePr>
              <a:graphicFrameLocks noChangeAspect="1"/>
            </p:cNvGraphicFramePr>
            <p:nvPr>
              <p:extLst>
                <p:ext uri="{D42A27DB-BD31-4B8C-83A1-F6EECF244321}">
                  <p14:modId xmlns:p14="http://schemas.microsoft.com/office/powerpoint/2010/main" val="1659712830"/>
                </p:ext>
              </p:extLst>
            </p:nvPr>
          </p:nvGraphicFramePr>
          <p:xfrm>
            <a:off x="5198247" y="2014049"/>
            <a:ext cx="1717675" cy="811213"/>
          </p:xfrm>
          <a:graphic>
            <a:graphicData uri="http://schemas.openxmlformats.org/presentationml/2006/ole">
              <mc:AlternateContent xmlns:mc="http://schemas.openxmlformats.org/markup-compatibility/2006">
                <mc:Choice xmlns:v="urn:schemas-microsoft-com:vml" Requires="v">
                  <p:oleObj name="Equazione" r:id="rId4" imgW="939600" imgH="444240" progId="Equation.3">
                    <p:embed/>
                  </p:oleObj>
                </mc:Choice>
                <mc:Fallback>
                  <p:oleObj name="Equazione" r:id="rId4" imgW="939600" imgH="444240" progId="Equation.3">
                    <p:embed/>
                    <p:pic>
                      <p:nvPicPr>
                        <p:cNvPr id="0" name=""/>
                        <p:cNvPicPr/>
                        <p:nvPr/>
                      </p:nvPicPr>
                      <p:blipFill>
                        <a:blip r:embed="rId5"/>
                        <a:stretch>
                          <a:fillRect/>
                        </a:stretch>
                      </p:blipFill>
                      <p:spPr>
                        <a:xfrm>
                          <a:off x="5198247" y="2014049"/>
                          <a:ext cx="1717675" cy="811213"/>
                        </a:xfrm>
                        <a:prstGeom prst="rect">
                          <a:avLst/>
                        </a:prstGeom>
                        <a:ln>
                          <a:solidFill>
                            <a:schemeClr val="accent1">
                              <a:lumMod val="75000"/>
                            </a:schemeClr>
                          </a:solidFill>
                        </a:ln>
                      </p:spPr>
                    </p:pic>
                  </p:oleObj>
                </mc:Fallback>
              </mc:AlternateContent>
            </a:graphicData>
          </a:graphic>
        </p:graphicFrame>
        <p:sp>
          <p:nvSpPr>
            <p:cNvPr id="23" name="CasellaDiTesto 22"/>
            <p:cNvSpPr txBox="1"/>
            <p:nvPr/>
          </p:nvSpPr>
          <p:spPr>
            <a:xfrm>
              <a:off x="5400092" y="1714925"/>
              <a:ext cx="1368152" cy="30777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solidFill>
                    <a:schemeClr val="accent4">
                      <a:lumMod val="75000"/>
                    </a:schemeClr>
                  </a:solidFill>
                </a:rPr>
                <a:t>Velocità di fuga</a:t>
              </a:r>
              <a:endParaRPr lang="it-IT" sz="1400" dirty="0"/>
            </a:p>
          </p:txBody>
        </p:sp>
      </p:grpSp>
      <p:sp>
        <p:nvSpPr>
          <p:cNvPr id="24" name="Freccia in giù 23"/>
          <p:cNvSpPr/>
          <p:nvPr/>
        </p:nvSpPr>
        <p:spPr>
          <a:xfrm rot="16200000">
            <a:off x="3923928" y="1571057"/>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5" name="Gruppo 24"/>
          <p:cNvGrpSpPr/>
          <p:nvPr/>
        </p:nvGrpSpPr>
        <p:grpSpPr>
          <a:xfrm>
            <a:off x="4440854" y="1100796"/>
            <a:ext cx="1949804" cy="1082017"/>
            <a:chOff x="5081322" y="1697366"/>
            <a:chExt cx="1949804" cy="1082017"/>
          </a:xfrm>
        </p:grpSpPr>
        <p:graphicFrame>
          <p:nvGraphicFramePr>
            <p:cNvPr id="26" name="Oggetto 25"/>
            <p:cNvGraphicFramePr>
              <a:graphicFrameLocks noChangeAspect="1"/>
            </p:cNvGraphicFramePr>
            <p:nvPr>
              <p:extLst>
                <p:ext uri="{D42A27DB-BD31-4B8C-83A1-F6EECF244321}">
                  <p14:modId xmlns:p14="http://schemas.microsoft.com/office/powerpoint/2010/main" val="3844785318"/>
                </p:ext>
              </p:extLst>
            </p:nvPr>
          </p:nvGraphicFramePr>
          <p:xfrm>
            <a:off x="5255331" y="2060245"/>
            <a:ext cx="1601787" cy="719138"/>
          </p:xfrm>
          <a:graphic>
            <a:graphicData uri="http://schemas.openxmlformats.org/presentationml/2006/ole">
              <mc:AlternateContent xmlns:mc="http://schemas.openxmlformats.org/markup-compatibility/2006">
                <mc:Choice xmlns:v="urn:schemas-microsoft-com:vml" Requires="v">
                  <p:oleObj name="Equazione" r:id="rId6" imgW="876240" imgH="393480" progId="Equation.3">
                    <p:embed/>
                  </p:oleObj>
                </mc:Choice>
                <mc:Fallback>
                  <p:oleObj name="Equazione" r:id="rId6" imgW="876240" imgH="393480" progId="Equation.3">
                    <p:embed/>
                    <p:pic>
                      <p:nvPicPr>
                        <p:cNvPr id="0" name=""/>
                        <p:cNvPicPr/>
                        <p:nvPr/>
                      </p:nvPicPr>
                      <p:blipFill>
                        <a:blip r:embed="rId7"/>
                        <a:stretch>
                          <a:fillRect/>
                        </a:stretch>
                      </p:blipFill>
                      <p:spPr>
                        <a:xfrm>
                          <a:off x="5255331" y="2060245"/>
                          <a:ext cx="1601787" cy="719138"/>
                        </a:xfrm>
                        <a:prstGeom prst="rect">
                          <a:avLst/>
                        </a:prstGeom>
                        <a:ln>
                          <a:solidFill>
                            <a:schemeClr val="accent1">
                              <a:lumMod val="75000"/>
                            </a:schemeClr>
                          </a:solidFill>
                        </a:ln>
                      </p:spPr>
                    </p:pic>
                  </p:oleObj>
                </mc:Fallback>
              </mc:AlternateContent>
            </a:graphicData>
          </a:graphic>
        </p:graphicFrame>
        <p:sp>
          <p:nvSpPr>
            <p:cNvPr id="27" name="CasellaDiTesto 26"/>
            <p:cNvSpPr txBox="1"/>
            <p:nvPr/>
          </p:nvSpPr>
          <p:spPr>
            <a:xfrm>
              <a:off x="5081322" y="1697366"/>
              <a:ext cx="1949804" cy="307777"/>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400" dirty="0">
                  <a:solidFill>
                    <a:schemeClr val="accent4">
                      <a:lumMod val="75000"/>
                    </a:schemeClr>
                  </a:solidFill>
                </a:rPr>
                <a:t>Raggio </a:t>
              </a:r>
              <a:r>
                <a:rPr lang="it-IT" sz="1400" dirty="0" err="1">
                  <a:solidFill>
                    <a:schemeClr val="accent4">
                      <a:lumMod val="75000"/>
                    </a:schemeClr>
                  </a:solidFill>
                </a:rPr>
                <a:t>Schwartzschild</a:t>
              </a:r>
              <a:endParaRPr lang="it-IT" sz="1400" dirty="0"/>
            </a:p>
          </p:txBody>
        </p:sp>
      </p:grpSp>
      <p:sp>
        <p:nvSpPr>
          <p:cNvPr id="28" name="CasellaDiTesto 27"/>
          <p:cNvSpPr txBox="1"/>
          <p:nvPr/>
        </p:nvSpPr>
        <p:spPr>
          <a:xfrm>
            <a:off x="6451902" y="1397983"/>
            <a:ext cx="2599842" cy="78483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I buchi neri più semplici sono privi di carica elettrica, non rotanti e massa positiva</a:t>
            </a:r>
          </a:p>
        </p:txBody>
      </p:sp>
      <p:sp>
        <p:nvSpPr>
          <p:cNvPr id="29" name="CasellaDiTesto 28"/>
          <p:cNvSpPr txBox="1"/>
          <p:nvPr/>
        </p:nvSpPr>
        <p:spPr>
          <a:xfrm>
            <a:off x="3578822" y="2896440"/>
            <a:ext cx="4449896" cy="78483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i="1" dirty="0"/>
              <a:t>I buchi neri sono estremamente compatti la cui densità comporta una velocità di fuga maggiore della velocità della luce nel vuoto</a:t>
            </a:r>
          </a:p>
        </p:txBody>
      </p:sp>
      <p:sp>
        <p:nvSpPr>
          <p:cNvPr id="30" name="Freccia in giù 29"/>
          <p:cNvSpPr/>
          <p:nvPr/>
        </p:nvSpPr>
        <p:spPr>
          <a:xfrm>
            <a:off x="5020254" y="2334830"/>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3426745" y="4045595"/>
            <a:ext cx="4879492" cy="1015663"/>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500" i="1" dirty="0"/>
              <a:t>Il raggio rappresenta l’</a:t>
            </a:r>
            <a:r>
              <a:rPr lang="it-IT" sz="1500" i="1" dirty="0">
                <a:solidFill>
                  <a:schemeClr val="accent4">
                    <a:lumMod val="75000"/>
                  </a:schemeClr>
                </a:solidFill>
              </a:rPr>
              <a:t>orizzonte degli eventi</a:t>
            </a:r>
            <a:r>
              <a:rPr lang="it-IT" sz="1500" i="1" dirty="0"/>
              <a:t>: </a:t>
            </a:r>
          </a:p>
          <a:p>
            <a:pPr algn="ctr"/>
            <a:r>
              <a:rPr lang="it-IT" sz="1500" i="1" dirty="0"/>
              <a:t>la densità della materia è così elevata che neanche la </a:t>
            </a:r>
          </a:p>
          <a:p>
            <a:pPr algn="ctr"/>
            <a:r>
              <a:rPr lang="it-IT" sz="1500" i="1" dirty="0"/>
              <a:t>Teoria Della Relatività Generale </a:t>
            </a:r>
          </a:p>
          <a:p>
            <a:pPr algn="ctr"/>
            <a:r>
              <a:rPr lang="it-IT" sz="1500" i="1" dirty="0"/>
              <a:t>può essere applicata</a:t>
            </a:r>
          </a:p>
        </p:txBody>
      </p:sp>
      <p:pic>
        <p:nvPicPr>
          <p:cNvPr id="2" name="Immagine 1"/>
          <p:cNvPicPr>
            <a:picLocks noChangeAspect="1"/>
          </p:cNvPicPr>
          <p:nvPr/>
        </p:nvPicPr>
        <p:blipFill>
          <a:blip r:embed="rId8"/>
          <a:stretch>
            <a:fillRect/>
          </a:stretch>
        </p:blipFill>
        <p:spPr>
          <a:xfrm>
            <a:off x="1417744" y="991391"/>
            <a:ext cx="360040" cy="218809"/>
          </a:xfrm>
          <a:prstGeom prst="rect">
            <a:avLst/>
          </a:prstGeom>
        </p:spPr>
      </p:pic>
      <p:pic>
        <p:nvPicPr>
          <p:cNvPr id="3" name="Immagine 2"/>
          <p:cNvPicPr>
            <a:picLocks noChangeAspect="1"/>
          </p:cNvPicPr>
          <p:nvPr/>
        </p:nvPicPr>
        <p:blipFill>
          <a:blip r:embed="rId9"/>
          <a:stretch>
            <a:fillRect/>
          </a:stretch>
        </p:blipFill>
        <p:spPr>
          <a:xfrm>
            <a:off x="611560" y="3290056"/>
            <a:ext cx="2401428" cy="1709413"/>
          </a:xfrm>
          <a:prstGeom prst="rect">
            <a:avLst/>
          </a:prstGeom>
        </p:spPr>
      </p:pic>
    </p:spTree>
    <p:extLst>
      <p:ext uri="{BB962C8B-B14F-4D97-AF65-F5344CB8AC3E}">
        <p14:creationId xmlns:p14="http://schemas.microsoft.com/office/powerpoint/2010/main" val="1099181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Morte delle grandi stelle: Buchi neri</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grpSp>
        <p:nvGrpSpPr>
          <p:cNvPr id="13" name="Gruppo 12"/>
          <p:cNvGrpSpPr/>
          <p:nvPr/>
        </p:nvGrpSpPr>
        <p:grpSpPr>
          <a:xfrm>
            <a:off x="133668" y="713754"/>
            <a:ext cx="4134138" cy="3586150"/>
            <a:chOff x="709732" y="110750"/>
            <a:chExt cx="4134138" cy="3586150"/>
          </a:xfrm>
        </p:grpSpPr>
        <p:pic>
          <p:nvPicPr>
            <p:cNvPr id="20" name="Immagine 19" descr="Nubi ad alta velocità (1.4 Mb)">
              <a:hlinkClick r:id="rId3" tgtFrame="&quot;_blank&quo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744609"/>
              <a:ext cx="3573780" cy="2412000"/>
            </a:xfrm>
            <a:prstGeom prst="rect">
              <a:avLst/>
            </a:prstGeom>
            <a:noFill/>
            <a:ln>
              <a:noFill/>
            </a:ln>
          </p:spPr>
        </p:pic>
        <p:sp>
          <p:nvSpPr>
            <p:cNvPr id="31" name="CasellaDiTesto 30"/>
            <p:cNvSpPr txBox="1"/>
            <p:nvPr/>
          </p:nvSpPr>
          <p:spPr>
            <a:xfrm>
              <a:off x="971600" y="110750"/>
              <a:ext cx="3789804" cy="52322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La presenza di buchi neri altera la luminosità della stella (</a:t>
              </a:r>
              <a:r>
                <a:rPr lang="it-IT" sz="1400" dirty="0">
                  <a:solidFill>
                    <a:schemeClr val="accent4">
                      <a:lumMod val="75000"/>
                    </a:schemeClr>
                  </a:solidFill>
                </a:rPr>
                <a:t>effetto lente gravitazionale</a:t>
              </a:r>
              <a:r>
                <a:rPr lang="it-IT" sz="1400" dirty="0"/>
                <a:t>)</a:t>
              </a:r>
            </a:p>
          </p:txBody>
        </p:sp>
        <p:sp>
          <p:nvSpPr>
            <p:cNvPr id="3" name="Parentesi graffa chiusa 2"/>
            <p:cNvSpPr/>
            <p:nvPr/>
          </p:nvSpPr>
          <p:spPr>
            <a:xfrm rot="5400000">
              <a:off x="1666175" y="2736762"/>
              <a:ext cx="255691" cy="118043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2" name="CasellaDiTesto 31"/>
            <p:cNvSpPr txBox="1"/>
            <p:nvPr/>
          </p:nvSpPr>
          <p:spPr>
            <a:xfrm>
              <a:off x="709732" y="3435290"/>
              <a:ext cx="2163756" cy="261610"/>
            </a:xfrm>
            <a:prstGeom prst="rect">
              <a:avLst/>
            </a:prstGeom>
            <a:noFill/>
          </p:spPr>
          <p:txBody>
            <a:bodyPr wrap="square" rtlCol="0">
              <a:spAutoFit/>
            </a:bodyPr>
            <a:lstStyle/>
            <a:p>
              <a:pPr algn="ctr"/>
              <a:r>
                <a:rPr lang="it-IT" sz="1100" dirty="0"/>
                <a:t>[Utilizzo di telescopi terrestri]</a:t>
              </a:r>
            </a:p>
          </p:txBody>
        </p:sp>
        <p:sp>
          <p:nvSpPr>
            <p:cNvPr id="33" name="Parentesi graffa chiusa 32"/>
            <p:cNvSpPr/>
            <p:nvPr/>
          </p:nvSpPr>
          <p:spPr>
            <a:xfrm rot="5400000">
              <a:off x="3440992" y="2142381"/>
              <a:ext cx="255691" cy="236919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4" name="CasellaDiTesto 33"/>
            <p:cNvSpPr txBox="1"/>
            <p:nvPr/>
          </p:nvSpPr>
          <p:spPr>
            <a:xfrm>
              <a:off x="2589682" y="3435290"/>
              <a:ext cx="2254188" cy="261610"/>
            </a:xfrm>
            <a:prstGeom prst="rect">
              <a:avLst/>
            </a:prstGeom>
            <a:noFill/>
          </p:spPr>
          <p:txBody>
            <a:bodyPr wrap="square" rtlCol="0">
              <a:spAutoFit/>
            </a:bodyPr>
            <a:lstStyle>
              <a:defPPr>
                <a:defRPr lang="ko-KR"/>
              </a:defPPr>
              <a:lvl1pPr defTabSz="457200" latinLnBrk="0">
                <a:defRPr sz="15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100" dirty="0">
                  <a:solidFill>
                    <a:schemeClr val="tx1"/>
                  </a:solidFill>
                </a:rPr>
                <a:t>[Identificazione stella con </a:t>
              </a:r>
              <a:r>
                <a:rPr lang="it-IT" sz="1100" dirty="0" err="1">
                  <a:solidFill>
                    <a:schemeClr val="tx1"/>
                  </a:solidFill>
                </a:rPr>
                <a:t>Hubble</a:t>
              </a:r>
              <a:r>
                <a:rPr lang="it-IT" sz="1100" dirty="0">
                  <a:solidFill>
                    <a:schemeClr val="tx1"/>
                  </a:solidFill>
                </a:rPr>
                <a:t>]</a:t>
              </a:r>
            </a:p>
          </p:txBody>
        </p:sp>
      </p:grpSp>
      <p:grpSp>
        <p:nvGrpSpPr>
          <p:cNvPr id="15" name="Gruppo 14"/>
          <p:cNvGrpSpPr/>
          <p:nvPr/>
        </p:nvGrpSpPr>
        <p:grpSpPr>
          <a:xfrm>
            <a:off x="4693342" y="700779"/>
            <a:ext cx="3983114" cy="3435929"/>
            <a:chOff x="4693342" y="700779"/>
            <a:chExt cx="3983114" cy="3435929"/>
          </a:xfrm>
        </p:grpSpPr>
        <p:pic>
          <p:nvPicPr>
            <p:cNvPr id="36" name="Immagine 35" descr="Orbite intorno a un centro di massa invisibile. E' il movimento di questi astri a indicare la presenza di un buco ner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7984" y="1347613"/>
              <a:ext cx="3888472" cy="2412000"/>
            </a:xfrm>
            <a:prstGeom prst="rect">
              <a:avLst/>
            </a:prstGeom>
            <a:noFill/>
            <a:ln>
              <a:noFill/>
            </a:ln>
          </p:spPr>
        </p:pic>
        <p:sp>
          <p:nvSpPr>
            <p:cNvPr id="37" name="CasellaDiTesto 36"/>
            <p:cNvSpPr txBox="1"/>
            <p:nvPr/>
          </p:nvSpPr>
          <p:spPr>
            <a:xfrm>
              <a:off x="4693342" y="700779"/>
              <a:ext cx="3789804" cy="52322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400" dirty="0"/>
                <a:t>Studio delle orbite di oggetti celesti indotte dalla presenza di buchi neri</a:t>
              </a:r>
            </a:p>
          </p:txBody>
        </p:sp>
        <p:sp>
          <p:nvSpPr>
            <p:cNvPr id="38" name="CasellaDiTesto 37"/>
            <p:cNvSpPr txBox="1"/>
            <p:nvPr/>
          </p:nvSpPr>
          <p:spPr>
            <a:xfrm>
              <a:off x="5605126" y="3875098"/>
              <a:ext cx="2254188" cy="261610"/>
            </a:xfrm>
            <a:prstGeom prst="rect">
              <a:avLst/>
            </a:prstGeom>
            <a:noFill/>
          </p:spPr>
          <p:txBody>
            <a:bodyPr wrap="square" rtlCol="0">
              <a:spAutoFit/>
            </a:bodyPr>
            <a:lstStyle>
              <a:defPPr>
                <a:defRPr lang="ko-KR"/>
              </a:defPPr>
              <a:lvl1pPr defTabSz="457200" latinLnBrk="0">
                <a:defRPr sz="15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100" dirty="0">
                  <a:solidFill>
                    <a:schemeClr val="tx1"/>
                  </a:solidFill>
                </a:rPr>
                <a:t>[Immagine rappresentativa]</a:t>
              </a:r>
            </a:p>
          </p:txBody>
        </p:sp>
      </p:grpSp>
    </p:spTree>
    <p:extLst>
      <p:ext uri="{BB962C8B-B14F-4D97-AF65-F5344CB8AC3E}">
        <p14:creationId xmlns:p14="http://schemas.microsoft.com/office/powerpoint/2010/main" val="922011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4860032" y="1347614"/>
            <a:ext cx="3938696" cy="3720999"/>
            <a:chOff x="4882540" y="705826"/>
            <a:chExt cx="3938696" cy="3720999"/>
          </a:xfrm>
        </p:grpSpPr>
        <p:pic>
          <p:nvPicPr>
            <p:cNvPr id="10" name="Immagine 9"/>
            <p:cNvPicPr>
              <a:picLocks noChangeAspect="1"/>
            </p:cNvPicPr>
            <p:nvPr/>
          </p:nvPicPr>
          <p:blipFill>
            <a:blip r:embed="rId2"/>
            <a:stretch>
              <a:fillRect/>
            </a:stretch>
          </p:blipFill>
          <p:spPr>
            <a:xfrm>
              <a:off x="5077136" y="705826"/>
              <a:ext cx="3549504" cy="3507854"/>
            </a:xfrm>
            <a:prstGeom prst="rect">
              <a:avLst/>
            </a:prstGeom>
          </p:spPr>
        </p:pic>
        <p:sp>
          <p:nvSpPr>
            <p:cNvPr id="22" name="CasellaDiTesto 21"/>
            <p:cNvSpPr txBox="1"/>
            <p:nvPr/>
          </p:nvSpPr>
          <p:spPr>
            <a:xfrm>
              <a:off x="4882540" y="4172909"/>
              <a:ext cx="3938696" cy="253916"/>
            </a:xfrm>
            <a:prstGeom prst="rect">
              <a:avLst/>
            </a:prstGeom>
            <a:noFill/>
          </p:spPr>
          <p:txBody>
            <a:bodyPr wrap="square" rtlCol="0">
              <a:spAutoFit/>
            </a:bodyPr>
            <a:lstStyle>
              <a:defPPr>
                <a:defRPr lang="ko-KR"/>
              </a:defPPr>
              <a:lvl1pPr defTabSz="457200" latinLnBrk="0">
                <a:defRPr sz="15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050" dirty="0">
                  <a:solidFill>
                    <a:schemeClr val="tx1"/>
                  </a:solidFill>
                </a:rPr>
                <a:t>Galassia M87 (Virgo A)</a:t>
              </a:r>
            </a:p>
          </p:txBody>
        </p:sp>
      </p:grpSp>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Morte delle grandi stelle: Buchi neri</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grpSp>
        <p:nvGrpSpPr>
          <p:cNvPr id="7" name="Gruppo 6"/>
          <p:cNvGrpSpPr>
            <a:grpSpLocks noChangeAspect="1"/>
          </p:cNvGrpSpPr>
          <p:nvPr/>
        </p:nvGrpSpPr>
        <p:grpSpPr>
          <a:xfrm>
            <a:off x="179512" y="1313274"/>
            <a:ext cx="4684310" cy="3816000"/>
            <a:chOff x="422321" y="699542"/>
            <a:chExt cx="3938696" cy="3208602"/>
          </a:xfrm>
        </p:grpSpPr>
        <p:pic>
          <p:nvPicPr>
            <p:cNvPr id="2" name="Immagine 1"/>
            <p:cNvPicPr>
              <a:picLocks noChangeAspect="1"/>
            </p:cNvPicPr>
            <p:nvPr/>
          </p:nvPicPr>
          <p:blipFill>
            <a:blip r:embed="rId4"/>
            <a:stretch>
              <a:fillRect/>
            </a:stretch>
          </p:blipFill>
          <p:spPr>
            <a:xfrm>
              <a:off x="422321" y="699542"/>
              <a:ext cx="3938696" cy="2949171"/>
            </a:xfrm>
            <a:prstGeom prst="rect">
              <a:avLst/>
            </a:prstGeom>
          </p:spPr>
        </p:pic>
        <p:sp>
          <p:nvSpPr>
            <p:cNvPr id="18" name="CasellaDiTesto 17"/>
            <p:cNvSpPr txBox="1"/>
            <p:nvPr/>
          </p:nvSpPr>
          <p:spPr>
            <a:xfrm>
              <a:off x="422321" y="3661923"/>
              <a:ext cx="3938696" cy="246221"/>
            </a:xfrm>
            <a:prstGeom prst="rect">
              <a:avLst/>
            </a:prstGeom>
            <a:noFill/>
          </p:spPr>
          <p:txBody>
            <a:bodyPr wrap="square" rtlCol="0">
              <a:spAutoFit/>
            </a:bodyPr>
            <a:lstStyle>
              <a:defPPr>
                <a:defRPr lang="ko-KR"/>
              </a:defPPr>
              <a:lvl1pPr defTabSz="457200" latinLnBrk="0">
                <a:defRPr sz="15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000" dirty="0">
                  <a:solidFill>
                    <a:schemeClr val="tx1"/>
                  </a:solidFill>
                </a:rPr>
                <a:t>Immagine ottenuta con la collaborazione del </a:t>
              </a:r>
              <a:r>
                <a:rPr lang="it-IT" sz="1000" dirty="0" err="1">
                  <a:solidFill>
                    <a:schemeClr val="tx1"/>
                  </a:solidFill>
                </a:rPr>
                <a:t>Event</a:t>
              </a:r>
              <a:r>
                <a:rPr lang="it-IT" sz="1000" dirty="0">
                  <a:solidFill>
                    <a:schemeClr val="tx1"/>
                  </a:solidFill>
                </a:rPr>
                <a:t> </a:t>
              </a:r>
              <a:r>
                <a:rPr lang="it-IT" sz="1000" dirty="0" err="1">
                  <a:solidFill>
                    <a:schemeClr val="tx1"/>
                  </a:solidFill>
                </a:rPr>
                <a:t>Horizon</a:t>
              </a:r>
              <a:r>
                <a:rPr lang="it-IT" sz="1000" dirty="0">
                  <a:solidFill>
                    <a:schemeClr val="tx1"/>
                  </a:solidFill>
                </a:rPr>
                <a:t> </a:t>
              </a:r>
              <a:r>
                <a:rPr lang="it-IT" sz="1000" dirty="0" err="1">
                  <a:solidFill>
                    <a:schemeClr val="tx1"/>
                  </a:solidFill>
                </a:rPr>
                <a:t>Telescope</a:t>
              </a:r>
              <a:endParaRPr lang="it-IT" sz="1000" dirty="0">
                <a:solidFill>
                  <a:schemeClr val="tx1"/>
                </a:solidFill>
              </a:endParaRPr>
            </a:p>
          </p:txBody>
        </p:sp>
      </p:grpSp>
      <p:sp>
        <p:nvSpPr>
          <p:cNvPr id="21" name="CasellaDiTesto 20"/>
          <p:cNvSpPr txBox="1"/>
          <p:nvPr/>
        </p:nvSpPr>
        <p:spPr>
          <a:xfrm>
            <a:off x="436812" y="689468"/>
            <a:ext cx="4320480" cy="323165"/>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t>10 Aprile 2019: prima immagine del buco nero</a:t>
            </a:r>
          </a:p>
        </p:txBody>
      </p:sp>
      <p:pic>
        <p:nvPicPr>
          <p:cNvPr id="6" name="Immagine 5"/>
          <p:cNvPicPr>
            <a:picLocks noChangeAspect="1"/>
          </p:cNvPicPr>
          <p:nvPr/>
        </p:nvPicPr>
        <p:blipFill>
          <a:blip r:embed="rId5"/>
          <a:stretch>
            <a:fillRect/>
          </a:stretch>
        </p:blipFill>
        <p:spPr>
          <a:xfrm>
            <a:off x="696810" y="1146641"/>
            <a:ext cx="3800484" cy="3815954"/>
          </a:xfrm>
          <a:prstGeom prst="rect">
            <a:avLst/>
          </a:prstGeom>
        </p:spPr>
      </p:pic>
    </p:spTree>
    <p:extLst>
      <p:ext uri="{BB962C8B-B14F-4D97-AF65-F5344CB8AC3E}">
        <p14:creationId xmlns:p14="http://schemas.microsoft.com/office/powerpoint/2010/main" val="272156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6"/>
                                        </p:tgtEl>
                                      </p:cBhvr>
                                    </p:animEffect>
                                    <p:set>
                                      <p:cBhvr>
                                        <p:cTn id="7" dur="1" fill="hold">
                                          <p:stCondLst>
                                            <p:cond delay="749"/>
                                          </p:stCondLst>
                                        </p:cTn>
                                        <p:tgtEl>
                                          <p:spTgt spid="6"/>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o 19">
            <a:extLst>
              <a:ext uri="{FF2B5EF4-FFF2-40B4-BE49-F238E27FC236}">
                <a16:creationId xmlns:a16="http://schemas.microsoft.com/office/drawing/2014/main" id="{7E3C521F-BFCF-4CAA-A067-395672B11546}"/>
              </a:ext>
            </a:extLst>
          </p:cNvPr>
          <p:cNvGrpSpPr/>
          <p:nvPr/>
        </p:nvGrpSpPr>
        <p:grpSpPr>
          <a:xfrm>
            <a:off x="395536" y="704708"/>
            <a:ext cx="5479316" cy="4195749"/>
            <a:chOff x="395536" y="704708"/>
            <a:chExt cx="5479316" cy="4195749"/>
          </a:xfrm>
        </p:grpSpPr>
        <p:pic>
          <p:nvPicPr>
            <p:cNvPr id="4" name="Immagine 3">
              <a:extLst>
                <a:ext uri="{FF2B5EF4-FFF2-40B4-BE49-F238E27FC236}">
                  <a16:creationId xmlns:a16="http://schemas.microsoft.com/office/drawing/2014/main" id="{61A64EEF-CCC9-6299-1EFD-C0CD249B44E1}"/>
                </a:ext>
              </a:extLst>
            </p:cNvPr>
            <p:cNvPicPr>
              <a:picLocks noChangeAspect="1"/>
            </p:cNvPicPr>
            <p:nvPr/>
          </p:nvPicPr>
          <p:blipFill>
            <a:blip r:embed="rId4"/>
            <a:stretch>
              <a:fillRect/>
            </a:stretch>
          </p:blipFill>
          <p:spPr>
            <a:xfrm>
              <a:off x="395536" y="704708"/>
              <a:ext cx="3157711" cy="3118823"/>
            </a:xfrm>
            <a:prstGeom prst="rect">
              <a:avLst/>
            </a:prstGeom>
          </p:spPr>
        </p:pic>
        <p:sp>
          <p:nvSpPr>
            <p:cNvPr id="10" name="CasellaDiTesto 9">
              <a:extLst>
                <a:ext uri="{FF2B5EF4-FFF2-40B4-BE49-F238E27FC236}">
                  <a16:creationId xmlns:a16="http://schemas.microsoft.com/office/drawing/2014/main" id="{084AE76E-29F1-D52A-A121-4A0BD7A064EB}"/>
                </a:ext>
              </a:extLst>
            </p:cNvPr>
            <p:cNvSpPr txBox="1"/>
            <p:nvPr/>
          </p:nvSpPr>
          <p:spPr>
            <a:xfrm>
              <a:off x="3570596" y="731497"/>
              <a:ext cx="2304256" cy="369332"/>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dirty="0"/>
                <a:t>Orizzonte degli eventi</a:t>
              </a:r>
            </a:p>
          </p:txBody>
        </p:sp>
        <p:cxnSp>
          <p:nvCxnSpPr>
            <p:cNvPr id="14" name="Connettore 2 13">
              <a:extLst>
                <a:ext uri="{FF2B5EF4-FFF2-40B4-BE49-F238E27FC236}">
                  <a16:creationId xmlns:a16="http://schemas.microsoft.com/office/drawing/2014/main" id="{D6420407-CB58-1FFD-9298-8C3376E37C46}"/>
                </a:ext>
              </a:extLst>
            </p:cNvPr>
            <p:cNvCxnSpPr/>
            <p:nvPr/>
          </p:nvCxnSpPr>
          <p:spPr>
            <a:xfrm flipH="1">
              <a:off x="2051720" y="1059582"/>
              <a:ext cx="1872208" cy="1152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A1551A26-8341-921B-0F34-48683B96329B}"/>
                </a:ext>
              </a:extLst>
            </p:cNvPr>
            <p:cNvCxnSpPr/>
            <p:nvPr/>
          </p:nvCxnSpPr>
          <p:spPr>
            <a:xfrm flipV="1">
              <a:off x="1619672" y="2643758"/>
              <a:ext cx="216024" cy="1656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EE6BE6FF-3B8F-329A-231D-0234097988B1}"/>
                </a:ext>
              </a:extLst>
            </p:cNvPr>
            <p:cNvSpPr txBox="1"/>
            <p:nvPr/>
          </p:nvSpPr>
          <p:spPr>
            <a:xfrm>
              <a:off x="683568" y="4254126"/>
              <a:ext cx="2304256" cy="646331"/>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dirty="0"/>
                <a:t>Equilibrio instabile su traiettoria circolare</a:t>
              </a:r>
            </a:p>
          </p:txBody>
        </p:sp>
      </p:grpSp>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Morte delle grandi stelle: Buchi neri</a:t>
            </a:r>
          </a:p>
        </p:txBody>
      </p:sp>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grpSp>
        <p:nvGrpSpPr>
          <p:cNvPr id="7" name="Gruppo 6"/>
          <p:cNvGrpSpPr>
            <a:grpSpLocks noChangeAspect="1"/>
          </p:cNvGrpSpPr>
          <p:nvPr/>
        </p:nvGrpSpPr>
        <p:grpSpPr>
          <a:xfrm>
            <a:off x="292259" y="741748"/>
            <a:ext cx="4727605" cy="3835543"/>
            <a:chOff x="767372" y="625961"/>
            <a:chExt cx="3975100" cy="3225034"/>
          </a:xfrm>
        </p:grpSpPr>
        <p:sp>
          <p:nvSpPr>
            <p:cNvPr id="18" name="CasellaDiTesto 17"/>
            <p:cNvSpPr txBox="1"/>
            <p:nvPr/>
          </p:nvSpPr>
          <p:spPr>
            <a:xfrm>
              <a:off x="767372" y="3604774"/>
              <a:ext cx="3938696" cy="246221"/>
            </a:xfrm>
            <a:prstGeom prst="rect">
              <a:avLst/>
            </a:prstGeom>
            <a:noFill/>
          </p:spPr>
          <p:txBody>
            <a:bodyPr wrap="square" rtlCol="0">
              <a:spAutoFit/>
            </a:bodyPr>
            <a:lstStyle>
              <a:defPPr>
                <a:defRPr lang="ko-KR"/>
              </a:defPPr>
              <a:lvl1pPr defTabSz="457200" latinLnBrk="0">
                <a:defRPr sz="15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000" dirty="0">
                  <a:solidFill>
                    <a:schemeClr val="tx1"/>
                  </a:solidFill>
                </a:rPr>
                <a:t>Immagine ottenuta con la collaborazione del </a:t>
              </a:r>
              <a:r>
                <a:rPr lang="it-IT" sz="1000" dirty="0" err="1">
                  <a:solidFill>
                    <a:schemeClr val="tx1"/>
                  </a:solidFill>
                </a:rPr>
                <a:t>Event</a:t>
              </a:r>
              <a:r>
                <a:rPr lang="it-IT" sz="1000" dirty="0">
                  <a:solidFill>
                    <a:schemeClr val="tx1"/>
                  </a:solidFill>
                </a:rPr>
                <a:t> </a:t>
              </a:r>
              <a:r>
                <a:rPr lang="it-IT" sz="1000" dirty="0" err="1">
                  <a:solidFill>
                    <a:schemeClr val="tx1"/>
                  </a:solidFill>
                </a:rPr>
                <a:t>Horizon</a:t>
              </a:r>
              <a:r>
                <a:rPr lang="it-IT" sz="1000" dirty="0">
                  <a:solidFill>
                    <a:schemeClr val="tx1"/>
                  </a:solidFill>
                </a:rPr>
                <a:t> </a:t>
              </a:r>
              <a:r>
                <a:rPr lang="it-IT" sz="1000" dirty="0" err="1">
                  <a:solidFill>
                    <a:schemeClr val="tx1"/>
                  </a:solidFill>
                </a:rPr>
                <a:t>Telescope</a:t>
              </a:r>
              <a:endParaRPr lang="it-IT" sz="1000" dirty="0">
                <a:solidFill>
                  <a:schemeClr val="tx1"/>
                </a:solidFill>
              </a:endParaRPr>
            </a:p>
          </p:txBody>
        </p:sp>
        <p:pic>
          <p:nvPicPr>
            <p:cNvPr id="2" name="Immagine 1"/>
            <p:cNvPicPr>
              <a:picLocks noChangeAspect="1"/>
            </p:cNvPicPr>
            <p:nvPr/>
          </p:nvPicPr>
          <p:blipFill>
            <a:blip r:embed="rId6"/>
            <a:stretch>
              <a:fillRect/>
            </a:stretch>
          </p:blipFill>
          <p:spPr>
            <a:xfrm>
              <a:off x="803776" y="625961"/>
              <a:ext cx="3938696" cy="2949171"/>
            </a:xfrm>
            <a:prstGeom prst="rect">
              <a:avLst/>
            </a:prstGeom>
          </p:spPr>
        </p:pic>
      </p:grpSp>
      <p:sp>
        <p:nvSpPr>
          <p:cNvPr id="19" name="CasellaDiTesto 18">
            <a:extLst>
              <a:ext uri="{FF2B5EF4-FFF2-40B4-BE49-F238E27FC236}">
                <a16:creationId xmlns:a16="http://schemas.microsoft.com/office/drawing/2014/main" id="{BC778727-0F83-E2F6-3911-A3EEECED1275}"/>
              </a:ext>
            </a:extLst>
          </p:cNvPr>
          <p:cNvSpPr txBox="1"/>
          <p:nvPr/>
        </p:nvSpPr>
        <p:spPr>
          <a:xfrm>
            <a:off x="3923928" y="1262933"/>
            <a:ext cx="4795824" cy="1246495"/>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500" dirty="0">
                <a:solidFill>
                  <a:schemeClr val="accent4">
                    <a:lumMod val="75000"/>
                  </a:schemeClr>
                </a:solidFill>
              </a:rPr>
              <a:t>Traiettorie dei fotoni: </a:t>
            </a:r>
          </a:p>
          <a:p>
            <a:pPr marL="342900" indent="-342900">
              <a:buAutoNum type="arabicPeriod"/>
            </a:pPr>
            <a:r>
              <a:rPr lang="it-IT" sz="1500" dirty="0">
                <a:solidFill>
                  <a:schemeClr val="accent5">
                    <a:lumMod val="75000"/>
                  </a:schemeClr>
                </a:solidFill>
              </a:rPr>
              <a:t>I fotoni più distanti risentono dell’attrazione del buco nero ma riescono a fuggire;</a:t>
            </a:r>
          </a:p>
          <a:p>
            <a:pPr marL="342900" indent="-342900">
              <a:buAutoNum type="arabicPeriod"/>
            </a:pPr>
            <a:r>
              <a:rPr lang="it-IT" sz="1500" dirty="0">
                <a:solidFill>
                  <a:schemeClr val="accent5">
                    <a:lumMod val="75000"/>
                  </a:schemeClr>
                </a:solidFill>
              </a:rPr>
              <a:t>I fotoni prossimi all’orizzonte degli eventi vengono deviati e finiscono all’interno</a:t>
            </a:r>
            <a:endParaRPr lang="it-IT" sz="1500" dirty="0"/>
          </a:p>
        </p:txBody>
      </p:sp>
      <p:grpSp>
        <p:nvGrpSpPr>
          <p:cNvPr id="24" name="Gruppo 23">
            <a:extLst>
              <a:ext uri="{FF2B5EF4-FFF2-40B4-BE49-F238E27FC236}">
                <a16:creationId xmlns:a16="http://schemas.microsoft.com/office/drawing/2014/main" id="{DB4B4921-16C5-B848-BB5E-3E9E0C474647}"/>
              </a:ext>
            </a:extLst>
          </p:cNvPr>
          <p:cNvGrpSpPr/>
          <p:nvPr/>
        </p:nvGrpSpPr>
        <p:grpSpPr>
          <a:xfrm>
            <a:off x="4489711" y="741748"/>
            <a:ext cx="4684310" cy="3753679"/>
            <a:chOff x="4489711" y="741748"/>
            <a:chExt cx="4684310" cy="3753679"/>
          </a:xfrm>
        </p:grpSpPr>
        <p:pic>
          <p:nvPicPr>
            <p:cNvPr id="22" name="Immagine 21">
              <a:extLst>
                <a:ext uri="{FF2B5EF4-FFF2-40B4-BE49-F238E27FC236}">
                  <a16:creationId xmlns:a16="http://schemas.microsoft.com/office/drawing/2014/main" id="{A479BC10-E913-64E2-CC53-5F6DD9E56C6A}"/>
                </a:ext>
              </a:extLst>
            </p:cNvPr>
            <p:cNvPicPr>
              <a:picLocks noChangeAspect="1"/>
            </p:cNvPicPr>
            <p:nvPr/>
          </p:nvPicPr>
          <p:blipFill rotWithShape="1">
            <a:blip r:embed="rId7"/>
            <a:srcRect l="8749" r="9965"/>
            <a:stretch/>
          </p:blipFill>
          <p:spPr>
            <a:xfrm>
              <a:off x="4769917" y="741748"/>
              <a:ext cx="4309266" cy="3507458"/>
            </a:xfrm>
            <a:prstGeom prst="rect">
              <a:avLst/>
            </a:prstGeom>
          </p:spPr>
        </p:pic>
        <p:sp>
          <p:nvSpPr>
            <p:cNvPr id="23" name="CasellaDiTesto 22">
              <a:extLst>
                <a:ext uri="{FF2B5EF4-FFF2-40B4-BE49-F238E27FC236}">
                  <a16:creationId xmlns:a16="http://schemas.microsoft.com/office/drawing/2014/main" id="{4CB9B8DD-568A-12EC-A014-0E68884B3F70}"/>
                </a:ext>
              </a:extLst>
            </p:cNvPr>
            <p:cNvSpPr txBox="1"/>
            <p:nvPr/>
          </p:nvSpPr>
          <p:spPr>
            <a:xfrm>
              <a:off x="4489711" y="4249206"/>
              <a:ext cx="4684310" cy="246221"/>
            </a:xfrm>
            <a:prstGeom prst="rect">
              <a:avLst/>
            </a:prstGeom>
            <a:noFill/>
          </p:spPr>
          <p:txBody>
            <a:bodyPr wrap="square" rtlCol="0">
              <a:spAutoFit/>
            </a:bodyPr>
            <a:lstStyle>
              <a:defPPr>
                <a:defRPr lang="ko-KR"/>
              </a:defPPr>
              <a:lvl1pPr defTabSz="457200" latinLnBrk="0">
                <a:defRPr sz="15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000" dirty="0">
                  <a:solidFill>
                    <a:schemeClr val="tx1"/>
                  </a:solidFill>
                </a:rPr>
                <a:t>Ricostruzione del disco di accrescimento con vista parallela al piano (NASA) </a:t>
              </a:r>
            </a:p>
          </p:txBody>
        </p:sp>
      </p:grpSp>
      <p:pic>
        <p:nvPicPr>
          <p:cNvPr id="6" name="BH_Accretion_Disk_Sim_360_10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019864" y="751011"/>
            <a:ext cx="3943866" cy="3943866"/>
          </a:xfrm>
          <a:prstGeom prst="rect">
            <a:avLst/>
          </a:prstGeom>
        </p:spPr>
      </p:pic>
      <p:pic>
        <p:nvPicPr>
          <p:cNvPr id="26" name="Immagine 25">
            <a:extLst>
              <a:ext uri="{FF2B5EF4-FFF2-40B4-BE49-F238E27FC236}">
                <a16:creationId xmlns:a16="http://schemas.microsoft.com/office/drawing/2014/main" id="{C47034E4-3286-C399-4E70-A814C5347ED1}"/>
              </a:ext>
            </a:extLst>
          </p:cNvPr>
          <p:cNvPicPr>
            <a:picLocks noChangeAspect="1"/>
          </p:cNvPicPr>
          <p:nvPr/>
        </p:nvPicPr>
        <p:blipFill rotWithShape="1">
          <a:blip r:embed="rId9"/>
          <a:srcRect t="3239" b="-1"/>
          <a:stretch/>
        </p:blipFill>
        <p:spPr>
          <a:xfrm>
            <a:off x="4076194" y="1164530"/>
            <a:ext cx="4923764" cy="2661894"/>
          </a:xfrm>
          <a:prstGeom prst="rect">
            <a:avLst/>
          </a:prstGeom>
        </p:spPr>
      </p:pic>
    </p:spTree>
    <p:extLst>
      <p:ext uri="{BB962C8B-B14F-4D97-AF65-F5344CB8AC3E}">
        <p14:creationId xmlns:p14="http://schemas.microsoft.com/office/powerpoint/2010/main" val="122624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14"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md type="call" cmd="stop">
                                      <p:cBhvr>
                                        <p:cTn id="42" dur="1">
                                          <p:stCondLst>
                                            <p:cond delay="499"/>
                                          </p:stCondLst>
                                        </p:cTn>
                                        <p:tgtEl>
                                          <p:spTgt spid="6"/>
                                        </p:tgtEl>
                                      </p:cBhvr>
                                    </p:cmd>
                                  </p:childTnLst>
                                </p:cTn>
                              </p:par>
                              <p:par>
                                <p:cTn id="43" presetID="6" presetClass="entr" presetSubtype="16"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circle(in)">
                                      <p:cBhvr>
                                        <p:cTn id="4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6"/>
                </p:tgtEl>
              </p:cMediaNode>
            </p:video>
          </p:childTnLst>
        </p:cTn>
      </p:par>
    </p:tnLst>
    <p:bldLst>
      <p:bldP spid="19" grpId="0"/>
      <p:bldP spid="19"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Morte delle grandi stelle: Buchi neri</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grpSp>
        <p:nvGrpSpPr>
          <p:cNvPr id="7" name="Gruppo 6"/>
          <p:cNvGrpSpPr>
            <a:grpSpLocks noChangeAspect="1"/>
          </p:cNvGrpSpPr>
          <p:nvPr/>
        </p:nvGrpSpPr>
        <p:grpSpPr>
          <a:xfrm>
            <a:off x="395536" y="628697"/>
            <a:ext cx="2916970" cy="2376264"/>
            <a:chOff x="422321" y="699542"/>
            <a:chExt cx="3938696" cy="3208602"/>
          </a:xfrm>
        </p:grpSpPr>
        <p:pic>
          <p:nvPicPr>
            <p:cNvPr id="2" name="Immagine 1"/>
            <p:cNvPicPr>
              <a:picLocks noChangeAspect="1"/>
            </p:cNvPicPr>
            <p:nvPr/>
          </p:nvPicPr>
          <p:blipFill>
            <a:blip r:embed="rId3"/>
            <a:stretch>
              <a:fillRect/>
            </a:stretch>
          </p:blipFill>
          <p:spPr>
            <a:xfrm>
              <a:off x="422321" y="699542"/>
              <a:ext cx="3938696" cy="2949171"/>
            </a:xfrm>
            <a:prstGeom prst="rect">
              <a:avLst/>
            </a:prstGeom>
          </p:spPr>
        </p:pic>
        <p:sp>
          <p:nvSpPr>
            <p:cNvPr id="18" name="CasellaDiTesto 17"/>
            <p:cNvSpPr txBox="1"/>
            <p:nvPr/>
          </p:nvSpPr>
          <p:spPr>
            <a:xfrm>
              <a:off x="422321" y="3661923"/>
              <a:ext cx="3938696" cy="246221"/>
            </a:xfrm>
            <a:prstGeom prst="rect">
              <a:avLst/>
            </a:prstGeom>
            <a:noFill/>
          </p:spPr>
          <p:txBody>
            <a:bodyPr wrap="square" rtlCol="0">
              <a:spAutoFit/>
            </a:bodyPr>
            <a:lstStyle>
              <a:defPPr>
                <a:defRPr lang="ko-KR"/>
              </a:defPPr>
              <a:lvl1pPr defTabSz="457200" latinLnBrk="0">
                <a:defRPr sz="15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000" dirty="0">
                  <a:solidFill>
                    <a:schemeClr val="tx1"/>
                  </a:solidFill>
                </a:rPr>
                <a:t>Immagine ottenuta con la collaborazione del </a:t>
              </a:r>
              <a:r>
                <a:rPr lang="it-IT" sz="1000" dirty="0" err="1">
                  <a:solidFill>
                    <a:schemeClr val="tx1"/>
                  </a:solidFill>
                </a:rPr>
                <a:t>Event</a:t>
              </a:r>
              <a:r>
                <a:rPr lang="it-IT" sz="1000" dirty="0">
                  <a:solidFill>
                    <a:schemeClr val="tx1"/>
                  </a:solidFill>
                </a:rPr>
                <a:t> </a:t>
              </a:r>
              <a:r>
                <a:rPr lang="it-IT" sz="1000" dirty="0" err="1">
                  <a:solidFill>
                    <a:schemeClr val="tx1"/>
                  </a:solidFill>
                </a:rPr>
                <a:t>Horizon</a:t>
              </a:r>
              <a:r>
                <a:rPr lang="it-IT" sz="1000" dirty="0">
                  <a:solidFill>
                    <a:schemeClr val="tx1"/>
                  </a:solidFill>
                </a:rPr>
                <a:t> </a:t>
              </a:r>
              <a:r>
                <a:rPr lang="it-IT" sz="1000" dirty="0" err="1">
                  <a:solidFill>
                    <a:schemeClr val="tx1"/>
                  </a:solidFill>
                </a:rPr>
                <a:t>Telescope</a:t>
              </a:r>
              <a:endParaRPr lang="it-IT" sz="1000" dirty="0">
                <a:solidFill>
                  <a:schemeClr val="tx1"/>
                </a:solidFill>
              </a:endParaRPr>
            </a:p>
          </p:txBody>
        </p:sp>
      </p:grpSp>
      <p:grpSp>
        <p:nvGrpSpPr>
          <p:cNvPr id="4" name="Gruppo 3"/>
          <p:cNvGrpSpPr/>
          <p:nvPr/>
        </p:nvGrpSpPr>
        <p:grpSpPr>
          <a:xfrm>
            <a:off x="6876256" y="729719"/>
            <a:ext cx="2163756" cy="2083110"/>
            <a:chOff x="6876256" y="615148"/>
            <a:chExt cx="2163756" cy="2083110"/>
          </a:xfrm>
        </p:grpSpPr>
        <p:sp>
          <p:nvSpPr>
            <p:cNvPr id="13" name="CasellaDiTesto 12"/>
            <p:cNvSpPr txBox="1"/>
            <p:nvPr/>
          </p:nvSpPr>
          <p:spPr>
            <a:xfrm>
              <a:off x="6876256" y="2236593"/>
              <a:ext cx="2163756" cy="461665"/>
            </a:xfrm>
            <a:prstGeom prst="rect">
              <a:avLst/>
            </a:prstGeom>
            <a:noFill/>
          </p:spPr>
          <p:txBody>
            <a:bodyPr wrap="square" rtlCol="0">
              <a:spAutoFit/>
            </a:bodyPr>
            <a:lstStyle/>
            <a:p>
              <a:pPr algn="ctr"/>
              <a:r>
                <a:rPr lang="it-IT" sz="1200" dirty="0"/>
                <a:t>Stephen William Hawking</a:t>
              </a:r>
            </a:p>
            <a:p>
              <a:pPr algn="ctr"/>
              <a:r>
                <a:rPr lang="it-IT" sz="1200" dirty="0"/>
                <a:t>(08/01/1942-14/03/2018)</a:t>
              </a:r>
            </a:p>
          </p:txBody>
        </p:sp>
        <p:pic>
          <p:nvPicPr>
            <p:cNvPr id="3" name="Immagine 2"/>
            <p:cNvPicPr>
              <a:picLocks noChangeAspect="1"/>
            </p:cNvPicPr>
            <p:nvPr/>
          </p:nvPicPr>
          <p:blipFill rotWithShape="1">
            <a:blip r:embed="rId4"/>
            <a:srcRect t="10249" r="8235"/>
            <a:stretch/>
          </p:blipFill>
          <p:spPr>
            <a:xfrm>
              <a:off x="7359667" y="615148"/>
              <a:ext cx="1196934" cy="1681067"/>
            </a:xfrm>
            <a:prstGeom prst="rect">
              <a:avLst/>
            </a:prstGeom>
          </p:spPr>
        </p:pic>
      </p:grpSp>
      <p:sp>
        <p:nvSpPr>
          <p:cNvPr id="15" name="CasellaDiTesto 14"/>
          <p:cNvSpPr txBox="1"/>
          <p:nvPr/>
        </p:nvSpPr>
        <p:spPr>
          <a:xfrm>
            <a:off x="3347864" y="798526"/>
            <a:ext cx="3446290" cy="78483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500" i="1" dirty="0"/>
              <a:t>1974: Stephen Hawking attraverso le leggi della termodinamica dimostrò che anche nei buchi neri esiste l’entropia. </a:t>
            </a:r>
          </a:p>
        </p:txBody>
      </p:sp>
      <p:sp>
        <p:nvSpPr>
          <p:cNvPr id="16" name="Freccia in giù 15"/>
          <p:cNvSpPr/>
          <p:nvPr/>
        </p:nvSpPr>
        <p:spPr>
          <a:xfrm>
            <a:off x="4735680" y="1614258"/>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3203849" y="2153596"/>
            <a:ext cx="3744416" cy="784830"/>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500" i="1" dirty="0"/>
              <a:t>Le particelle subatomiche che appartengono ai buchi neri emettono una radiazione che dipende dalla temperatura</a:t>
            </a:r>
          </a:p>
        </p:txBody>
      </p:sp>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5658" y="3002354"/>
            <a:ext cx="2474534" cy="2099297"/>
          </a:xfrm>
          <a:prstGeom prst="rect">
            <a:avLst/>
          </a:prstGeom>
        </p:spPr>
      </p:pic>
      <p:pic>
        <p:nvPicPr>
          <p:cNvPr id="19" name="Immagine 18"/>
          <p:cNvPicPr>
            <a:picLocks noChangeAspect="1"/>
          </p:cNvPicPr>
          <p:nvPr/>
        </p:nvPicPr>
        <p:blipFill>
          <a:blip r:embed="rId6"/>
          <a:stretch>
            <a:fillRect/>
          </a:stretch>
        </p:blipFill>
        <p:spPr>
          <a:xfrm>
            <a:off x="8189196" y="729499"/>
            <a:ext cx="367405" cy="187846"/>
          </a:xfrm>
          <a:prstGeom prst="rect">
            <a:avLst/>
          </a:prstGeom>
        </p:spPr>
      </p:pic>
    </p:spTree>
    <p:extLst>
      <p:ext uri="{BB962C8B-B14F-4D97-AF65-F5344CB8AC3E}">
        <p14:creationId xmlns:p14="http://schemas.microsoft.com/office/powerpoint/2010/main" val="99351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err="1">
                <a:solidFill>
                  <a:srgbClr val="C00000"/>
                </a:solidFill>
              </a:rPr>
              <a:t>Question</a:t>
            </a:r>
            <a:r>
              <a:rPr lang="it-IT" sz="2400" b="1" i="1" dirty="0">
                <a:solidFill>
                  <a:srgbClr val="C00000"/>
                </a:solidFill>
              </a:rPr>
              <a:t> time</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15" name="CasellaDiTesto 14"/>
          <p:cNvSpPr txBox="1"/>
          <p:nvPr/>
        </p:nvSpPr>
        <p:spPr>
          <a:xfrm>
            <a:off x="2123728" y="847200"/>
            <a:ext cx="3931550" cy="461665"/>
          </a:xfrm>
          <a:prstGeom prst="rect">
            <a:avLst/>
          </a:prstGeom>
          <a:noFill/>
        </p:spPr>
        <p:txBody>
          <a:bodyPr wrap="square" rtlCol="0">
            <a:spAutoFit/>
          </a:bodyPr>
          <a:lstStyle>
            <a:defPPr>
              <a:defRPr lang="ko-KR"/>
            </a:defPPr>
            <a:lvl1pPr defTabSz="457200" latinLnBrk="0">
              <a:defRPr>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2400" i="1" dirty="0">
                <a:effectLst>
                  <a:outerShdw blurRad="38100" dist="38100" dir="2700000" algn="tl">
                    <a:srgbClr val="000000">
                      <a:alpha val="43137"/>
                    </a:srgbClr>
                  </a:outerShdw>
                </a:effectLst>
              </a:rPr>
              <a:t>Grazie per l’attenzione</a:t>
            </a:r>
          </a:p>
        </p:txBody>
      </p:sp>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1327077"/>
            <a:ext cx="3499502" cy="3749021"/>
          </a:xfrm>
          <a:prstGeom prst="rect">
            <a:avLst/>
          </a:prstGeom>
        </p:spPr>
      </p:pic>
    </p:spTree>
    <p:extLst>
      <p:ext uri="{BB962C8B-B14F-4D97-AF65-F5344CB8AC3E}">
        <p14:creationId xmlns:p14="http://schemas.microsoft.com/office/powerpoint/2010/main" val="11262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500" tmFilter="0, 0; .2, .5; .8, .5; 1, 0"/>
                                        <p:tgtEl>
                                          <p:spTgt spid="10"/>
                                        </p:tgtEl>
                                      </p:cBhvr>
                                    </p:animEffect>
                                    <p:animScale>
                                      <p:cBhvr>
                                        <p:cTn id="7" dur="1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Nascita di una stella: introduzione</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20" name="CasellaDiTesto 19"/>
          <p:cNvSpPr txBox="1"/>
          <p:nvPr/>
        </p:nvSpPr>
        <p:spPr>
          <a:xfrm>
            <a:off x="332623" y="592339"/>
            <a:ext cx="8524071"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marL="285750" indent="-285750">
              <a:buFont typeface="Wingdings" panose="05000000000000000000" pitchFamily="2" charset="2"/>
              <a:buChar char="Ø"/>
            </a:pPr>
            <a:r>
              <a:rPr lang="it-IT" sz="1600" dirty="0"/>
              <a:t>Teoria sull’origine della formazione</a:t>
            </a:r>
          </a:p>
        </p:txBody>
      </p:sp>
      <p:sp>
        <p:nvSpPr>
          <p:cNvPr id="21" name="CasellaDiTesto 20"/>
          <p:cNvSpPr txBox="1"/>
          <p:nvPr/>
        </p:nvSpPr>
        <p:spPr>
          <a:xfrm>
            <a:off x="314527" y="2820987"/>
            <a:ext cx="8524071"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marL="285750" indent="-285750">
              <a:buFont typeface="Wingdings" panose="05000000000000000000" pitchFamily="2" charset="2"/>
              <a:buChar char="Ø"/>
            </a:pPr>
            <a:r>
              <a:rPr lang="it-IT" sz="1600" dirty="0"/>
              <a:t>Teoria sul calore e la massa </a:t>
            </a:r>
          </a:p>
        </p:txBody>
      </p:sp>
      <p:grpSp>
        <p:nvGrpSpPr>
          <p:cNvPr id="3" name="Gruppo 2"/>
          <p:cNvGrpSpPr/>
          <p:nvPr/>
        </p:nvGrpSpPr>
        <p:grpSpPr>
          <a:xfrm>
            <a:off x="332623" y="915521"/>
            <a:ext cx="2007129" cy="2016269"/>
            <a:chOff x="238978" y="962903"/>
            <a:chExt cx="2160240" cy="2120358"/>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84" y="962903"/>
              <a:ext cx="1321228" cy="1703718"/>
            </a:xfrm>
            <a:prstGeom prst="rect">
              <a:avLst/>
            </a:prstGeom>
          </p:spPr>
        </p:pic>
        <p:sp>
          <p:nvSpPr>
            <p:cNvPr id="12" name="CasellaDiTesto 11"/>
            <p:cNvSpPr txBox="1"/>
            <p:nvPr/>
          </p:nvSpPr>
          <p:spPr>
            <a:xfrm>
              <a:off x="238978" y="2621596"/>
              <a:ext cx="2160240" cy="461665"/>
            </a:xfrm>
            <a:prstGeom prst="rect">
              <a:avLst/>
            </a:prstGeom>
            <a:noFill/>
          </p:spPr>
          <p:txBody>
            <a:bodyPr wrap="square" rtlCol="0">
              <a:spAutoFit/>
            </a:bodyPr>
            <a:lstStyle/>
            <a:p>
              <a:pPr algn="ctr"/>
              <a:r>
                <a:rPr lang="it-IT" sz="1200" dirty="0"/>
                <a:t>Norman </a:t>
              </a:r>
              <a:r>
                <a:rPr lang="it-IT" sz="1200" dirty="0" err="1"/>
                <a:t>Lockyer</a:t>
              </a:r>
              <a:endParaRPr lang="it-IT" sz="1200" dirty="0"/>
            </a:p>
            <a:p>
              <a:pPr algn="ctr"/>
              <a:r>
                <a:rPr lang="it-IT" sz="1200" dirty="0"/>
                <a:t>(17/05/1836-16/08/1920)</a:t>
              </a:r>
            </a:p>
          </p:txBody>
        </p:sp>
      </p:grpSp>
      <p:sp>
        <p:nvSpPr>
          <p:cNvPr id="13" name="CasellaDiTesto 12"/>
          <p:cNvSpPr txBox="1"/>
          <p:nvPr/>
        </p:nvSpPr>
        <p:spPr>
          <a:xfrm>
            <a:off x="2195736" y="1185675"/>
            <a:ext cx="6696744" cy="830997"/>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i="1" dirty="0"/>
              <a:t>‘’Una stella nasce a partire da una nube diffusa di gas che contraendosi si riscalda fino al raggiungimento della stabilità. All’esaurimento del combustibile si contrae e si raffredda’’</a:t>
            </a:r>
          </a:p>
        </p:txBody>
      </p:sp>
      <p:grpSp>
        <p:nvGrpSpPr>
          <p:cNvPr id="10" name="Gruppo 9"/>
          <p:cNvGrpSpPr/>
          <p:nvPr/>
        </p:nvGrpSpPr>
        <p:grpSpPr>
          <a:xfrm>
            <a:off x="314527" y="3084745"/>
            <a:ext cx="2100774" cy="2050898"/>
            <a:chOff x="314527" y="3084745"/>
            <a:chExt cx="2100774" cy="2050898"/>
          </a:xfrm>
        </p:grpSpPr>
        <p:pic>
          <p:nvPicPr>
            <p:cNvPr id="4" name="Immagine 3"/>
            <p:cNvPicPr>
              <a:picLocks noChangeAspect="1"/>
            </p:cNvPicPr>
            <p:nvPr/>
          </p:nvPicPr>
          <p:blipFill>
            <a:blip r:embed="rId4"/>
            <a:stretch>
              <a:fillRect/>
            </a:stretch>
          </p:blipFill>
          <p:spPr>
            <a:xfrm>
              <a:off x="787479" y="3084745"/>
              <a:ext cx="1120225" cy="1606206"/>
            </a:xfrm>
            <a:prstGeom prst="rect">
              <a:avLst/>
            </a:prstGeom>
          </p:spPr>
        </p:pic>
        <p:sp>
          <p:nvSpPr>
            <p:cNvPr id="16" name="CasellaDiTesto 15"/>
            <p:cNvSpPr txBox="1"/>
            <p:nvPr/>
          </p:nvSpPr>
          <p:spPr>
            <a:xfrm>
              <a:off x="314527" y="4676771"/>
              <a:ext cx="2100774" cy="458872"/>
            </a:xfrm>
            <a:prstGeom prst="rect">
              <a:avLst/>
            </a:prstGeom>
            <a:noFill/>
          </p:spPr>
          <p:txBody>
            <a:bodyPr wrap="square" rtlCol="0">
              <a:spAutoFit/>
            </a:bodyPr>
            <a:lstStyle/>
            <a:p>
              <a:pPr algn="ctr"/>
              <a:r>
                <a:rPr lang="it-IT" sz="1200" dirty="0"/>
                <a:t>Francis William </a:t>
              </a:r>
              <a:r>
                <a:rPr lang="it-IT" sz="1200" dirty="0" err="1"/>
                <a:t>Aston</a:t>
              </a:r>
              <a:endParaRPr lang="it-IT" sz="1200" dirty="0"/>
            </a:p>
            <a:p>
              <a:pPr algn="ctr"/>
              <a:r>
                <a:rPr lang="it-IT" sz="1200" dirty="0"/>
                <a:t>(01/09/1877-20/11/1945)</a:t>
              </a:r>
            </a:p>
          </p:txBody>
        </p:sp>
      </p:grpSp>
      <p:grpSp>
        <p:nvGrpSpPr>
          <p:cNvPr id="14" name="Gruppo 13"/>
          <p:cNvGrpSpPr/>
          <p:nvPr/>
        </p:nvGrpSpPr>
        <p:grpSpPr>
          <a:xfrm>
            <a:off x="314527" y="3093658"/>
            <a:ext cx="2100774" cy="2052497"/>
            <a:chOff x="1988509" y="3083146"/>
            <a:chExt cx="2100774" cy="2052497"/>
          </a:xfrm>
        </p:grpSpPr>
        <p:pic>
          <p:nvPicPr>
            <p:cNvPr id="6" name="Immagine 5"/>
            <p:cNvPicPr>
              <a:picLocks noChangeAspect="1"/>
            </p:cNvPicPr>
            <p:nvPr/>
          </p:nvPicPr>
          <p:blipFill>
            <a:blip r:embed="rId5"/>
            <a:stretch>
              <a:fillRect/>
            </a:stretch>
          </p:blipFill>
          <p:spPr>
            <a:xfrm>
              <a:off x="2415301" y="3083146"/>
              <a:ext cx="1247191" cy="1563508"/>
            </a:xfrm>
            <a:prstGeom prst="rect">
              <a:avLst/>
            </a:prstGeom>
          </p:spPr>
        </p:pic>
        <p:sp>
          <p:nvSpPr>
            <p:cNvPr id="17" name="CasellaDiTesto 16"/>
            <p:cNvSpPr txBox="1"/>
            <p:nvPr/>
          </p:nvSpPr>
          <p:spPr>
            <a:xfrm>
              <a:off x="1988509" y="4676771"/>
              <a:ext cx="2100774" cy="458872"/>
            </a:xfrm>
            <a:prstGeom prst="rect">
              <a:avLst/>
            </a:prstGeom>
            <a:noFill/>
          </p:spPr>
          <p:txBody>
            <a:bodyPr wrap="square" rtlCol="0">
              <a:spAutoFit/>
            </a:bodyPr>
            <a:lstStyle/>
            <a:p>
              <a:pPr algn="ctr"/>
              <a:r>
                <a:rPr lang="it-IT" sz="1200" dirty="0"/>
                <a:t>Hans </a:t>
              </a:r>
              <a:r>
                <a:rPr lang="it-IT" sz="1200" dirty="0" err="1"/>
                <a:t>Bethe</a:t>
              </a:r>
              <a:endParaRPr lang="it-IT" sz="1200" dirty="0"/>
            </a:p>
            <a:p>
              <a:pPr algn="ctr"/>
              <a:r>
                <a:rPr lang="it-IT" sz="1200" dirty="0"/>
                <a:t>(02/07/1906-06/03/2005)</a:t>
              </a:r>
            </a:p>
          </p:txBody>
        </p:sp>
      </p:grpSp>
      <p:grpSp>
        <p:nvGrpSpPr>
          <p:cNvPr id="18" name="Gruppo 17"/>
          <p:cNvGrpSpPr/>
          <p:nvPr/>
        </p:nvGrpSpPr>
        <p:grpSpPr>
          <a:xfrm>
            <a:off x="1942816" y="3101515"/>
            <a:ext cx="2100774" cy="2041985"/>
            <a:chOff x="3702278" y="3093658"/>
            <a:chExt cx="2100774" cy="2041985"/>
          </a:xfrm>
        </p:grpSpPr>
        <p:pic>
          <p:nvPicPr>
            <p:cNvPr id="7" name="Immagine 6"/>
            <p:cNvPicPr>
              <a:picLocks noChangeAspect="1"/>
            </p:cNvPicPr>
            <p:nvPr/>
          </p:nvPicPr>
          <p:blipFill>
            <a:blip r:embed="rId6"/>
            <a:stretch>
              <a:fillRect/>
            </a:stretch>
          </p:blipFill>
          <p:spPr>
            <a:xfrm>
              <a:off x="4176601" y="3093658"/>
              <a:ext cx="1152128" cy="1553052"/>
            </a:xfrm>
            <a:prstGeom prst="rect">
              <a:avLst/>
            </a:prstGeom>
          </p:spPr>
        </p:pic>
        <p:sp>
          <p:nvSpPr>
            <p:cNvPr id="22" name="CasellaDiTesto 21"/>
            <p:cNvSpPr txBox="1"/>
            <p:nvPr/>
          </p:nvSpPr>
          <p:spPr>
            <a:xfrm>
              <a:off x="3702278" y="4676771"/>
              <a:ext cx="2100774" cy="458872"/>
            </a:xfrm>
            <a:prstGeom prst="rect">
              <a:avLst/>
            </a:prstGeom>
            <a:noFill/>
          </p:spPr>
          <p:txBody>
            <a:bodyPr wrap="square" rtlCol="0">
              <a:spAutoFit/>
            </a:bodyPr>
            <a:lstStyle/>
            <a:p>
              <a:pPr algn="ctr"/>
              <a:r>
                <a:rPr lang="it-IT" sz="1200" dirty="0"/>
                <a:t>George </a:t>
              </a:r>
              <a:r>
                <a:rPr lang="it-IT" sz="1200" dirty="0" err="1"/>
                <a:t>Gamov</a:t>
              </a:r>
              <a:endParaRPr lang="it-IT" sz="1200" dirty="0"/>
            </a:p>
            <a:p>
              <a:pPr algn="ctr"/>
              <a:r>
                <a:rPr lang="it-IT" sz="1200" dirty="0"/>
                <a:t>(04/03/1904-19/08/1968)</a:t>
              </a:r>
            </a:p>
          </p:txBody>
        </p:sp>
      </p:grpSp>
      <p:sp>
        <p:nvSpPr>
          <p:cNvPr id="23" name="CasellaDiTesto 22"/>
          <p:cNvSpPr txBox="1"/>
          <p:nvPr/>
        </p:nvSpPr>
        <p:spPr>
          <a:xfrm>
            <a:off x="2195736" y="3320606"/>
            <a:ext cx="6696744"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i="1" dirty="0"/>
              <a:t>‘’Fusione dell’idrogeno che si trasforma in elio liberando energia’’</a:t>
            </a:r>
          </a:p>
        </p:txBody>
      </p:sp>
      <p:sp>
        <p:nvSpPr>
          <p:cNvPr id="24" name="CasellaDiTesto 23"/>
          <p:cNvSpPr txBox="1"/>
          <p:nvPr/>
        </p:nvSpPr>
        <p:spPr>
          <a:xfrm>
            <a:off x="3707904" y="3671182"/>
            <a:ext cx="4716526" cy="830997"/>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i="1" dirty="0"/>
              <a:t>‘’’Nel nocciolo temperature, pressioni e densità sono elevate, avviene un processo di fusione nucleare che produce l’energia richiesta’’</a:t>
            </a:r>
          </a:p>
        </p:txBody>
      </p:sp>
    </p:spTree>
    <p:extLst>
      <p:ext uri="{BB962C8B-B14F-4D97-AF65-F5344CB8AC3E}">
        <p14:creationId xmlns:p14="http://schemas.microsoft.com/office/powerpoint/2010/main" val="43621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3" grpId="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Nascita di una stella: formazione stellare</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25" name="CasellaDiTesto 24"/>
          <p:cNvSpPr txBox="1"/>
          <p:nvPr/>
        </p:nvSpPr>
        <p:spPr>
          <a:xfrm>
            <a:off x="410116" y="1491941"/>
            <a:ext cx="8626380" cy="830997"/>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Nube molecolare</a:t>
            </a:r>
            <a:r>
              <a:rPr lang="it-IT" sz="1600" dirty="0"/>
              <a:t>: Le nubi molecolari sono nubi interstellari caratterizzate da valori di densità e temperatura che permettono l'aggregazione degli atomi di idrogeno per formare idrogeno molecolare  H</a:t>
            </a:r>
            <a:r>
              <a:rPr lang="it-IT" sz="1600" baseline="-25000" dirty="0"/>
              <a:t>2</a:t>
            </a:r>
            <a:r>
              <a:rPr lang="it-IT" sz="1600" dirty="0"/>
              <a:t>.</a:t>
            </a:r>
          </a:p>
        </p:txBody>
      </p:sp>
      <p:grpSp>
        <p:nvGrpSpPr>
          <p:cNvPr id="15" name="Gruppo 14"/>
          <p:cNvGrpSpPr/>
          <p:nvPr/>
        </p:nvGrpSpPr>
        <p:grpSpPr>
          <a:xfrm>
            <a:off x="395537" y="2427734"/>
            <a:ext cx="2160240" cy="2560578"/>
            <a:chOff x="395536" y="1356325"/>
            <a:chExt cx="2331053" cy="2872984"/>
          </a:xfrm>
        </p:grpSpPr>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356325"/>
              <a:ext cx="2331052" cy="2422109"/>
            </a:xfrm>
            <a:prstGeom prst="rect">
              <a:avLst/>
            </a:prstGeom>
          </p:spPr>
        </p:pic>
        <p:sp>
          <p:nvSpPr>
            <p:cNvPr id="26" name="CasellaDiTesto 25"/>
            <p:cNvSpPr txBox="1"/>
            <p:nvPr/>
          </p:nvSpPr>
          <p:spPr>
            <a:xfrm>
              <a:off x="395537" y="3767644"/>
              <a:ext cx="2331052" cy="461665"/>
            </a:xfrm>
            <a:prstGeom prst="rect">
              <a:avLst/>
            </a:prstGeom>
            <a:noFill/>
          </p:spPr>
          <p:txBody>
            <a:bodyPr wrap="square" rtlCol="0">
              <a:spAutoFit/>
            </a:bodyPr>
            <a:lstStyle>
              <a:defPPr>
                <a:defRPr lang="ko-KR"/>
              </a:defPPr>
              <a:lvl1pPr defTabSz="457200" latinLnBrk="0">
                <a:defRPr sz="1600">
                  <a:solidFill>
                    <a:schemeClr val="accent4">
                      <a:lumMod val="75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200" dirty="0">
                  <a:solidFill>
                    <a:schemeClr val="tx1"/>
                  </a:solidFill>
                </a:rPr>
                <a:t>NGC 3372 Carina Nebula (</a:t>
              </a:r>
              <a:r>
                <a:rPr lang="it-IT" sz="1200" dirty="0" err="1">
                  <a:solidFill>
                    <a:schemeClr val="tx1"/>
                  </a:solidFill>
                </a:rPr>
                <a:t>Cost</a:t>
              </a:r>
              <a:r>
                <a:rPr lang="it-IT" sz="1200" dirty="0">
                  <a:solidFill>
                    <a:schemeClr val="tx1"/>
                  </a:solidFill>
                </a:rPr>
                <a:t>. Carena-Emisfero Australe)</a:t>
              </a:r>
            </a:p>
          </p:txBody>
        </p:sp>
      </p:grpSp>
      <p:sp>
        <p:nvSpPr>
          <p:cNvPr id="10" name="CasellaDiTesto 9"/>
          <p:cNvSpPr txBox="1"/>
          <p:nvPr/>
        </p:nvSpPr>
        <p:spPr>
          <a:xfrm>
            <a:off x="3187044" y="2720823"/>
            <a:ext cx="4392488" cy="830997"/>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Condizioni iniziali</a:t>
            </a:r>
          </a:p>
          <a:p>
            <a:pPr marL="285750" indent="-285750">
              <a:buFont typeface="Wingdings" panose="05000000000000000000" pitchFamily="2" charset="2"/>
              <a:buChar char="Ø"/>
            </a:pPr>
            <a:r>
              <a:rPr lang="it-IT" sz="1600" dirty="0"/>
              <a:t>Zone fredde con maggior presenza di H</a:t>
            </a:r>
            <a:r>
              <a:rPr lang="it-IT" sz="1600" baseline="-25000" dirty="0"/>
              <a:t>2</a:t>
            </a:r>
            <a:r>
              <a:rPr lang="it-IT" sz="1600" dirty="0"/>
              <a:t>;</a:t>
            </a:r>
          </a:p>
          <a:p>
            <a:pPr marL="285750" indent="-285750">
              <a:buFont typeface="Wingdings" panose="05000000000000000000" pitchFamily="2" charset="2"/>
              <a:buChar char="Ø"/>
            </a:pPr>
            <a:r>
              <a:rPr lang="it-IT" sz="1600" dirty="0"/>
              <a:t>Presenza di polvere interstellare;</a:t>
            </a:r>
          </a:p>
        </p:txBody>
      </p:sp>
      <p:sp>
        <p:nvSpPr>
          <p:cNvPr id="12" name="CasellaDiTesto 11"/>
          <p:cNvSpPr txBox="1"/>
          <p:nvPr/>
        </p:nvSpPr>
        <p:spPr>
          <a:xfrm>
            <a:off x="3203848" y="3690700"/>
            <a:ext cx="5472608" cy="1077218"/>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Dimensione della stella</a:t>
            </a:r>
          </a:p>
          <a:p>
            <a:pPr marL="285750" indent="-285750">
              <a:buFont typeface="Wingdings" panose="05000000000000000000" pitchFamily="2" charset="2"/>
              <a:buChar char="Ø"/>
            </a:pPr>
            <a:r>
              <a:rPr lang="it-IT" sz="1600" dirty="0"/>
              <a:t>Presenza di metalli nella massa iniziale;</a:t>
            </a:r>
          </a:p>
          <a:p>
            <a:pPr marL="285750" indent="-285750">
              <a:buFont typeface="Wingdings" panose="05000000000000000000" pitchFamily="2" charset="2"/>
              <a:buChar char="Ø"/>
            </a:pPr>
            <a:r>
              <a:rPr lang="it-IT" sz="1600" dirty="0"/>
              <a:t>la frammentazione è responsabile della nascita di molteplici stelle come gli ammassi globulari;</a:t>
            </a:r>
          </a:p>
        </p:txBody>
      </p:sp>
      <p:pic>
        <p:nvPicPr>
          <p:cNvPr id="13" name="Immagin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344" y="1342050"/>
            <a:ext cx="4420786" cy="2455991"/>
          </a:xfrm>
          <a:prstGeom prst="rect">
            <a:avLst/>
          </a:prstGeom>
        </p:spPr>
      </p:pic>
      <p:sp>
        <p:nvSpPr>
          <p:cNvPr id="14" name="Rettangolo 13"/>
          <p:cNvSpPr/>
          <p:nvPr/>
        </p:nvSpPr>
        <p:spPr>
          <a:xfrm>
            <a:off x="283343" y="2192007"/>
            <a:ext cx="786844" cy="73995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467544" y="655838"/>
            <a:ext cx="5898290" cy="584775"/>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Mezzo interstellare</a:t>
            </a:r>
            <a:r>
              <a:rPr lang="it-IT" sz="1600" dirty="0"/>
              <a:t>: tutto quello che si trova nello spazio tra le stelle ed in genere parliamo di gas e polvere </a:t>
            </a:r>
          </a:p>
        </p:txBody>
      </p:sp>
      <p:grpSp>
        <p:nvGrpSpPr>
          <p:cNvPr id="18" name="Gruppo 17">
            <a:extLst>
              <a:ext uri="{FF2B5EF4-FFF2-40B4-BE49-F238E27FC236}">
                <a16:creationId xmlns:a16="http://schemas.microsoft.com/office/drawing/2014/main" id="{3651523E-C73E-5C8A-8021-8BE60E5C1671}"/>
              </a:ext>
            </a:extLst>
          </p:cNvPr>
          <p:cNvGrpSpPr/>
          <p:nvPr/>
        </p:nvGrpSpPr>
        <p:grpSpPr>
          <a:xfrm>
            <a:off x="6938371" y="615148"/>
            <a:ext cx="2100774" cy="2014934"/>
            <a:chOff x="6071626" y="1055237"/>
            <a:chExt cx="2100774" cy="2014934"/>
          </a:xfrm>
        </p:grpSpPr>
        <p:grpSp>
          <p:nvGrpSpPr>
            <p:cNvPr id="7" name="Gruppo 6">
              <a:extLst>
                <a:ext uri="{FF2B5EF4-FFF2-40B4-BE49-F238E27FC236}">
                  <a16:creationId xmlns:a16="http://schemas.microsoft.com/office/drawing/2014/main" id="{38A1C58B-E489-77CA-4413-1162B8BD44EC}"/>
                </a:ext>
              </a:extLst>
            </p:cNvPr>
            <p:cNvGrpSpPr/>
            <p:nvPr/>
          </p:nvGrpSpPr>
          <p:grpSpPr>
            <a:xfrm>
              <a:off x="6071626" y="1055237"/>
              <a:ext cx="2100774" cy="2014934"/>
              <a:chOff x="6071626" y="1055237"/>
              <a:chExt cx="2100774" cy="2014934"/>
            </a:xfrm>
          </p:grpSpPr>
          <p:pic>
            <p:nvPicPr>
              <p:cNvPr id="4" name="Immagine 3">
                <a:extLst>
                  <a:ext uri="{FF2B5EF4-FFF2-40B4-BE49-F238E27FC236}">
                    <a16:creationId xmlns:a16="http://schemas.microsoft.com/office/drawing/2014/main" id="{EAFF320B-4228-5E92-DFDB-B93FB25E00CE}"/>
                  </a:ext>
                </a:extLst>
              </p:cNvPr>
              <p:cNvPicPr>
                <a:picLocks noChangeAspect="1"/>
              </p:cNvPicPr>
              <p:nvPr/>
            </p:nvPicPr>
            <p:blipFill>
              <a:blip r:embed="rId5"/>
              <a:stretch>
                <a:fillRect/>
              </a:stretch>
            </p:blipFill>
            <p:spPr>
              <a:xfrm>
                <a:off x="6516216" y="1055237"/>
                <a:ext cx="1277236" cy="1553052"/>
              </a:xfrm>
              <a:prstGeom prst="rect">
                <a:avLst/>
              </a:prstGeom>
            </p:spPr>
          </p:pic>
          <p:sp>
            <p:nvSpPr>
              <p:cNvPr id="6" name="CasellaDiTesto 5">
                <a:extLst>
                  <a:ext uri="{FF2B5EF4-FFF2-40B4-BE49-F238E27FC236}">
                    <a16:creationId xmlns:a16="http://schemas.microsoft.com/office/drawing/2014/main" id="{B579C688-8EDD-9F12-2A7E-FB4A63431533}"/>
                  </a:ext>
                </a:extLst>
              </p:cNvPr>
              <p:cNvSpPr txBox="1"/>
              <p:nvPr/>
            </p:nvSpPr>
            <p:spPr>
              <a:xfrm>
                <a:off x="6071626" y="2611299"/>
                <a:ext cx="2100774" cy="458872"/>
              </a:xfrm>
              <a:prstGeom prst="rect">
                <a:avLst/>
              </a:prstGeom>
              <a:noFill/>
            </p:spPr>
            <p:txBody>
              <a:bodyPr wrap="square" rtlCol="0">
                <a:spAutoFit/>
              </a:bodyPr>
              <a:lstStyle/>
              <a:p>
                <a:pPr algn="ctr"/>
                <a:r>
                  <a:rPr lang="it-IT" sz="1200" dirty="0"/>
                  <a:t>Johannes Franz Hartmann</a:t>
                </a:r>
              </a:p>
              <a:p>
                <a:pPr algn="ctr"/>
                <a:r>
                  <a:rPr lang="it-IT" sz="1200" dirty="0"/>
                  <a:t>(11/01/1865 -13/09/1936)</a:t>
                </a:r>
              </a:p>
            </p:txBody>
          </p:sp>
        </p:grpSp>
        <p:pic>
          <p:nvPicPr>
            <p:cNvPr id="17" name="Immagine 16">
              <a:extLst>
                <a:ext uri="{FF2B5EF4-FFF2-40B4-BE49-F238E27FC236}">
                  <a16:creationId xmlns:a16="http://schemas.microsoft.com/office/drawing/2014/main" id="{FF73B723-0FD8-2E00-A187-C46C9FB21A95}"/>
                </a:ext>
              </a:extLst>
            </p:cNvPr>
            <p:cNvPicPr>
              <a:picLocks noChangeAspect="1"/>
            </p:cNvPicPr>
            <p:nvPr/>
          </p:nvPicPr>
          <p:blipFill>
            <a:blip r:embed="rId6"/>
            <a:stretch>
              <a:fillRect/>
            </a:stretch>
          </p:blipFill>
          <p:spPr>
            <a:xfrm>
              <a:off x="6524056" y="1065022"/>
              <a:ext cx="360040" cy="218809"/>
            </a:xfrm>
            <a:prstGeom prst="rect">
              <a:avLst/>
            </a:prstGeom>
          </p:spPr>
        </p:pic>
      </p:grpSp>
      <p:sp>
        <p:nvSpPr>
          <p:cNvPr id="21" name="CasellaDiTesto 20">
            <a:extLst>
              <a:ext uri="{FF2B5EF4-FFF2-40B4-BE49-F238E27FC236}">
                <a16:creationId xmlns:a16="http://schemas.microsoft.com/office/drawing/2014/main" id="{013A7AAD-7347-FA1C-2CF6-7FC6BCF1F0B9}"/>
              </a:ext>
            </a:extLst>
          </p:cNvPr>
          <p:cNvSpPr txBox="1"/>
          <p:nvPr/>
        </p:nvSpPr>
        <p:spPr>
          <a:xfrm>
            <a:off x="535930" y="1355904"/>
            <a:ext cx="6624736" cy="584775"/>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Lo spettro elettromagnetico della stella delta </a:t>
            </a:r>
            <a:r>
              <a:rPr lang="it-IT" sz="1600" dirty="0" err="1"/>
              <a:t>Orionis</a:t>
            </a:r>
            <a:r>
              <a:rPr lang="it-IT" sz="1600" dirty="0"/>
              <a:t> determinò la presenza del gas tra le stelle</a:t>
            </a:r>
          </a:p>
        </p:txBody>
      </p:sp>
      <p:grpSp>
        <p:nvGrpSpPr>
          <p:cNvPr id="23" name="Gruppo 22">
            <a:extLst>
              <a:ext uri="{FF2B5EF4-FFF2-40B4-BE49-F238E27FC236}">
                <a16:creationId xmlns:a16="http://schemas.microsoft.com/office/drawing/2014/main" id="{7C1D1043-E702-211F-AEAC-62CA85B47AE5}"/>
              </a:ext>
            </a:extLst>
          </p:cNvPr>
          <p:cNvGrpSpPr/>
          <p:nvPr/>
        </p:nvGrpSpPr>
        <p:grpSpPr>
          <a:xfrm>
            <a:off x="3535739" y="2027136"/>
            <a:ext cx="2285511" cy="2836890"/>
            <a:chOff x="6309563" y="2088654"/>
            <a:chExt cx="2285511" cy="2836890"/>
          </a:xfrm>
        </p:grpSpPr>
        <p:pic>
          <p:nvPicPr>
            <p:cNvPr id="20" name="Immagine 19" descr="Immagine che contiene schermata, mappa, spazio, astronomia&#10;&#10;Descrizione generata automaticamente">
              <a:extLst>
                <a:ext uri="{FF2B5EF4-FFF2-40B4-BE49-F238E27FC236}">
                  <a16:creationId xmlns:a16="http://schemas.microsoft.com/office/drawing/2014/main" id="{9182FC71-A54B-2E48-DF5A-4FFB557E66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9563" y="2088654"/>
              <a:ext cx="2285511" cy="2836890"/>
            </a:xfrm>
            <a:prstGeom prst="rect">
              <a:avLst/>
            </a:prstGeom>
          </p:spPr>
        </p:pic>
        <p:sp>
          <p:nvSpPr>
            <p:cNvPr id="22" name="Ovale 21">
              <a:extLst>
                <a:ext uri="{FF2B5EF4-FFF2-40B4-BE49-F238E27FC236}">
                  <a16:creationId xmlns:a16="http://schemas.microsoft.com/office/drawing/2014/main" id="{022CEF14-7F37-ED03-BE91-025438A69ED0}"/>
                </a:ext>
              </a:extLst>
            </p:cNvPr>
            <p:cNvSpPr/>
            <p:nvPr/>
          </p:nvSpPr>
          <p:spPr>
            <a:xfrm>
              <a:off x="7380312" y="3551820"/>
              <a:ext cx="144016" cy="138880"/>
            </a:xfrm>
            <a:prstGeom prst="ellipse">
              <a:avLst/>
            </a:prstGeom>
            <a:noFill/>
            <a:ln w="190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48800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par>
                                <p:cTn id="12" presetID="14" presetClass="entr" presetSubtype="1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23"/>
                                        </p:tgtEl>
                                        <p:attrNameLst>
                                          <p:attrName>ppt_x</p:attrName>
                                        </p:attrNameLst>
                                      </p:cBhvr>
                                      <p:tavLst>
                                        <p:tav tm="0">
                                          <p:val>
                                            <p:strVal val="ppt_x"/>
                                          </p:val>
                                        </p:tav>
                                        <p:tav tm="100000">
                                          <p:val>
                                            <p:strVal val="ppt_x"/>
                                          </p:val>
                                        </p:tav>
                                      </p:tavLst>
                                    </p:anim>
                                    <p:anim calcmode="lin" valueType="num">
                                      <p:cBhvr additive="base">
                                        <p:cTn id="25" dur="500"/>
                                        <p:tgtEl>
                                          <p:spTgt spid="23"/>
                                        </p:tgtEl>
                                        <p:attrNameLst>
                                          <p:attrName>ppt_y</p:attrName>
                                        </p:attrNameLst>
                                      </p:cBhvr>
                                      <p:tavLst>
                                        <p:tav tm="0">
                                          <p:val>
                                            <p:strVal val="ppt_y"/>
                                          </p:val>
                                        </p:tav>
                                        <p:tav tm="100000">
                                          <p:val>
                                            <p:strVal val="1+ppt_h/2"/>
                                          </p:val>
                                        </p:tav>
                                      </p:tavLst>
                                    </p:anim>
                                    <p:set>
                                      <p:cBhvr>
                                        <p:cTn id="26" dur="1" fill="hold">
                                          <p:stCondLst>
                                            <p:cond delay="499"/>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6" presetClass="entr" presetSubtype="2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31"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style.rotation</p:attrName>
                                        </p:attrNameLst>
                                      </p:cBhvr>
                                      <p:tavLst>
                                        <p:tav tm="0">
                                          <p:val>
                                            <p:fltVal val="90"/>
                                          </p:val>
                                        </p:tav>
                                        <p:tav tm="100000">
                                          <p:val>
                                            <p:fltVal val="0"/>
                                          </p:val>
                                        </p:tav>
                                      </p:tavLst>
                                    </p:anim>
                                    <p:animEffect transition="in" filter="fade">
                                      <p:cBhvr>
                                        <p:cTn id="53" dur="1000"/>
                                        <p:tgtEl>
                                          <p:spTgt spid="15"/>
                                        </p:tgtEl>
                                      </p:cBhvr>
                                    </p:animEffect>
                                  </p:childTnLst>
                                </p:cTn>
                              </p:par>
                              <p:par>
                                <p:cTn id="54" presetID="2" presetClass="entr" presetSubtype="4"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p:bldP spid="12" grpId="0"/>
      <p:bldP spid="14" grpId="0" animBg="1"/>
      <p:bldP spid="14" grpId="1" animBg="1"/>
      <p:bldP spid="21" grpId="0"/>
      <p:bldP spid="21" grpId="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Nascita di una stella: condizioni di formazione</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sp>
        <p:nvSpPr>
          <p:cNvPr id="25" name="CasellaDiTesto 24"/>
          <p:cNvSpPr txBox="1"/>
          <p:nvPr/>
        </p:nvSpPr>
        <p:spPr>
          <a:xfrm>
            <a:off x="323528" y="771550"/>
            <a:ext cx="8352928"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A partire dalla nube di gas e polvere all’interno agiscono due forze: </a:t>
            </a:r>
            <a:r>
              <a:rPr lang="it-IT" sz="1600" i="1" dirty="0"/>
              <a:t>gravità e pressione</a:t>
            </a:r>
          </a:p>
        </p:txBody>
      </p:sp>
      <p:grpSp>
        <p:nvGrpSpPr>
          <p:cNvPr id="15" name="Gruppo 14"/>
          <p:cNvGrpSpPr>
            <a:grpSpLocks noChangeAspect="1"/>
          </p:cNvGrpSpPr>
          <p:nvPr/>
        </p:nvGrpSpPr>
        <p:grpSpPr>
          <a:xfrm>
            <a:off x="251525" y="1335651"/>
            <a:ext cx="2015446" cy="2515729"/>
            <a:chOff x="395536" y="1356325"/>
            <a:chExt cx="2331053" cy="2909682"/>
          </a:xfrm>
        </p:grpSpPr>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356325"/>
              <a:ext cx="2331052" cy="2422109"/>
            </a:xfrm>
            <a:prstGeom prst="rect">
              <a:avLst/>
            </a:prstGeom>
          </p:spPr>
        </p:pic>
        <p:sp>
          <p:nvSpPr>
            <p:cNvPr id="26" name="CasellaDiTesto 25"/>
            <p:cNvSpPr txBox="1"/>
            <p:nvPr/>
          </p:nvSpPr>
          <p:spPr>
            <a:xfrm>
              <a:off x="395537" y="3767645"/>
              <a:ext cx="2331052" cy="498362"/>
            </a:xfrm>
            <a:prstGeom prst="rect">
              <a:avLst/>
            </a:prstGeom>
            <a:noFill/>
          </p:spPr>
          <p:txBody>
            <a:bodyPr wrap="square" rtlCol="0">
              <a:spAutoFit/>
            </a:bodyPr>
            <a:lstStyle>
              <a:defPPr>
                <a:defRPr lang="ko-KR"/>
              </a:defPPr>
              <a:lvl1pPr defTabSz="457200" latinLnBrk="0">
                <a:defRPr sz="1600">
                  <a:solidFill>
                    <a:schemeClr val="accent4">
                      <a:lumMod val="75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100" dirty="0">
                  <a:solidFill>
                    <a:schemeClr val="tx1"/>
                  </a:solidFill>
                </a:rPr>
                <a:t>NGC 3372 Carina Nebula (</a:t>
              </a:r>
              <a:r>
                <a:rPr lang="it-IT" sz="1100" dirty="0" err="1">
                  <a:solidFill>
                    <a:schemeClr val="tx1"/>
                  </a:solidFill>
                </a:rPr>
                <a:t>Cost</a:t>
              </a:r>
              <a:r>
                <a:rPr lang="it-IT" sz="1100" dirty="0">
                  <a:solidFill>
                    <a:schemeClr val="tx1"/>
                  </a:solidFill>
                </a:rPr>
                <a:t>. Carena-Emisfero Australe)</a:t>
              </a:r>
            </a:p>
          </p:txBody>
        </p:sp>
      </p:grpSp>
      <p:sp>
        <p:nvSpPr>
          <p:cNvPr id="10" name="CasellaDiTesto 9"/>
          <p:cNvSpPr txBox="1"/>
          <p:nvPr/>
        </p:nvSpPr>
        <p:spPr>
          <a:xfrm>
            <a:off x="2266970" y="1133073"/>
            <a:ext cx="6625510"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Ipotesi: </a:t>
            </a:r>
            <a:r>
              <a:rPr lang="it-IT" sz="1600" dirty="0">
                <a:solidFill>
                  <a:schemeClr val="accent4">
                    <a:lumMod val="75000"/>
                  </a:schemeClr>
                </a:solidFill>
              </a:rPr>
              <a:t>nube sferica</a:t>
            </a:r>
            <a:endParaRPr lang="it-IT" sz="1600" i="1" dirty="0">
              <a:solidFill>
                <a:schemeClr val="accent4">
                  <a:lumMod val="75000"/>
                </a:schemeClr>
              </a:solidFill>
            </a:endParaRPr>
          </a:p>
        </p:txBody>
      </p:sp>
      <p:sp>
        <p:nvSpPr>
          <p:cNvPr id="12" name="CasellaDiTesto 11"/>
          <p:cNvSpPr txBox="1"/>
          <p:nvPr/>
        </p:nvSpPr>
        <p:spPr>
          <a:xfrm>
            <a:off x="2266970" y="1613033"/>
            <a:ext cx="2448272"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Gravità al centro della sfera</a:t>
            </a:r>
            <a:endParaRPr lang="it-IT" sz="1600" i="1" dirty="0">
              <a:solidFill>
                <a:schemeClr val="accent4">
                  <a:lumMod val="75000"/>
                </a:schemeClr>
              </a:solidFill>
            </a:endParaRPr>
          </a:p>
        </p:txBody>
      </p:sp>
      <p:graphicFrame>
        <p:nvGraphicFramePr>
          <p:cNvPr id="2" name="Oggetto 1"/>
          <p:cNvGraphicFramePr>
            <a:graphicFrameLocks noChangeAspect="1"/>
          </p:cNvGraphicFramePr>
          <p:nvPr>
            <p:extLst>
              <p:ext uri="{D42A27DB-BD31-4B8C-83A1-F6EECF244321}">
                <p14:modId xmlns:p14="http://schemas.microsoft.com/office/powerpoint/2010/main" val="2633513106"/>
              </p:ext>
            </p:extLst>
          </p:nvPr>
        </p:nvGraphicFramePr>
        <p:xfrm>
          <a:off x="4715242" y="1471627"/>
          <a:ext cx="1764296" cy="719647"/>
        </p:xfrm>
        <a:graphic>
          <a:graphicData uri="http://schemas.openxmlformats.org/presentationml/2006/ole">
            <mc:AlternateContent xmlns:mc="http://schemas.openxmlformats.org/markup-compatibility/2006">
              <mc:Choice xmlns:v="urn:schemas-microsoft-com:vml" Requires="v">
                <p:oleObj name="Equazione" r:id="rId4" imgW="965160" imgH="393480" progId="Equation.3">
                  <p:embed/>
                </p:oleObj>
              </mc:Choice>
              <mc:Fallback>
                <p:oleObj name="Equazione" r:id="rId4" imgW="965160" imgH="393480" progId="Equation.3">
                  <p:embed/>
                  <p:pic>
                    <p:nvPicPr>
                      <p:cNvPr id="0" name=""/>
                      <p:cNvPicPr/>
                      <p:nvPr/>
                    </p:nvPicPr>
                    <p:blipFill>
                      <a:blip r:embed="rId5"/>
                      <a:stretch>
                        <a:fillRect/>
                      </a:stretch>
                    </p:blipFill>
                    <p:spPr>
                      <a:xfrm>
                        <a:off x="4715242" y="1471627"/>
                        <a:ext cx="1764296" cy="719647"/>
                      </a:xfrm>
                      <a:prstGeom prst="rect">
                        <a:avLst/>
                      </a:prstGeom>
                      <a:ln>
                        <a:solidFill>
                          <a:schemeClr val="accent1">
                            <a:lumMod val="75000"/>
                          </a:schemeClr>
                        </a:solidFill>
                      </a:ln>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1154779426"/>
              </p:ext>
            </p:extLst>
          </p:nvPr>
        </p:nvGraphicFramePr>
        <p:xfrm>
          <a:off x="6630679" y="1518153"/>
          <a:ext cx="2275829" cy="338553"/>
        </p:xfrm>
        <a:graphic>
          <a:graphicData uri="http://schemas.openxmlformats.org/presentationml/2006/ole">
            <mc:AlternateContent xmlns:mc="http://schemas.openxmlformats.org/markup-compatibility/2006">
              <mc:Choice xmlns:v="urn:schemas-microsoft-com:vml" Requires="v">
                <p:oleObj name="Equazione" r:id="rId6" imgW="1536480" imgH="228600" progId="Equation.3">
                  <p:embed/>
                </p:oleObj>
              </mc:Choice>
              <mc:Fallback>
                <p:oleObj name="Equazione" r:id="rId6" imgW="1536480" imgH="228600" progId="Equation.3">
                  <p:embed/>
                  <p:pic>
                    <p:nvPicPr>
                      <p:cNvPr id="0" name=""/>
                      <p:cNvPicPr/>
                      <p:nvPr/>
                    </p:nvPicPr>
                    <p:blipFill>
                      <a:blip r:embed="rId7"/>
                      <a:stretch>
                        <a:fillRect/>
                      </a:stretch>
                    </p:blipFill>
                    <p:spPr>
                      <a:xfrm>
                        <a:off x="6630679" y="1518153"/>
                        <a:ext cx="2275829" cy="338553"/>
                      </a:xfrm>
                      <a:prstGeom prst="rect">
                        <a:avLst/>
                      </a:prstGeom>
                    </p:spPr>
                  </p:pic>
                </p:oleObj>
              </mc:Fallback>
            </mc:AlternateContent>
          </a:graphicData>
        </a:graphic>
      </p:graphicFrame>
      <p:sp>
        <p:nvSpPr>
          <p:cNvPr id="13" name="CasellaDiTesto 12"/>
          <p:cNvSpPr txBox="1"/>
          <p:nvPr/>
        </p:nvSpPr>
        <p:spPr>
          <a:xfrm>
            <a:off x="6561247" y="1810189"/>
            <a:ext cx="2249524" cy="261610"/>
          </a:xfrm>
          <a:prstGeom prst="rect">
            <a:avLst/>
          </a:prstGeom>
          <a:noFill/>
        </p:spPr>
        <p:txBody>
          <a:bodyPr wrap="square" rtlCol="0">
            <a:spAutoFit/>
          </a:bodyPr>
          <a:lstStyle>
            <a:defPPr>
              <a:defRPr lang="ko-KR"/>
            </a:defPPr>
            <a:lvl1pPr defTabSz="457200" latinLnBrk="0">
              <a:defRPr sz="1600">
                <a:solidFill>
                  <a:schemeClr val="accent4">
                    <a:lumMod val="75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100" dirty="0">
                <a:solidFill>
                  <a:schemeClr val="tx1"/>
                </a:solidFill>
              </a:rPr>
              <a:t>Costante di gravitazione universale</a:t>
            </a:r>
          </a:p>
        </p:txBody>
      </p:sp>
      <p:pic>
        <p:nvPicPr>
          <p:cNvPr id="4" name="Immagin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7508" y="2351384"/>
            <a:ext cx="1249636" cy="1182988"/>
          </a:xfrm>
          <a:prstGeom prst="rect">
            <a:avLst/>
          </a:prstGeom>
          <a:ln>
            <a:solidFill>
              <a:schemeClr val="accent4">
                <a:lumMod val="75000"/>
              </a:schemeClr>
            </a:solidFill>
          </a:ln>
        </p:spPr>
      </p:pic>
      <p:sp>
        <p:nvSpPr>
          <p:cNvPr id="16" name="CasellaDiTesto 15"/>
          <p:cNvSpPr txBox="1"/>
          <p:nvPr/>
        </p:nvSpPr>
        <p:spPr>
          <a:xfrm>
            <a:off x="2267531" y="2609041"/>
            <a:ext cx="1872421"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Forze di pressione</a:t>
            </a:r>
            <a:endParaRPr lang="it-IT" sz="1600" i="1" dirty="0">
              <a:solidFill>
                <a:schemeClr val="accent4">
                  <a:lumMod val="75000"/>
                </a:schemeClr>
              </a:solidFill>
            </a:endParaRPr>
          </a:p>
        </p:txBody>
      </p:sp>
      <p:graphicFrame>
        <p:nvGraphicFramePr>
          <p:cNvPr id="6" name="Oggetto 5"/>
          <p:cNvGraphicFramePr>
            <a:graphicFrameLocks noChangeAspect="1"/>
          </p:cNvGraphicFramePr>
          <p:nvPr>
            <p:extLst>
              <p:ext uri="{D42A27DB-BD31-4B8C-83A1-F6EECF244321}">
                <p14:modId xmlns:p14="http://schemas.microsoft.com/office/powerpoint/2010/main" val="1170649582"/>
              </p:ext>
            </p:extLst>
          </p:nvPr>
        </p:nvGraphicFramePr>
        <p:xfrm>
          <a:off x="3851920" y="4185882"/>
          <a:ext cx="2156030" cy="658787"/>
        </p:xfrm>
        <a:graphic>
          <a:graphicData uri="http://schemas.openxmlformats.org/presentationml/2006/ole">
            <mc:AlternateContent xmlns:mc="http://schemas.openxmlformats.org/markup-compatibility/2006">
              <mc:Choice xmlns:v="urn:schemas-microsoft-com:vml" Requires="v">
                <p:oleObj name="Equazione" r:id="rId9" imgW="1371600" imgH="419040" progId="Equation.3">
                  <p:embed/>
                </p:oleObj>
              </mc:Choice>
              <mc:Fallback>
                <p:oleObj name="Equazione" r:id="rId9" imgW="1371600" imgH="419040" progId="Equation.3">
                  <p:embed/>
                  <p:pic>
                    <p:nvPicPr>
                      <p:cNvPr id="0" name=""/>
                      <p:cNvPicPr/>
                      <p:nvPr/>
                    </p:nvPicPr>
                    <p:blipFill>
                      <a:blip r:embed="rId10"/>
                      <a:stretch>
                        <a:fillRect/>
                      </a:stretch>
                    </p:blipFill>
                    <p:spPr>
                      <a:xfrm>
                        <a:off x="3851920" y="4185882"/>
                        <a:ext cx="2156030" cy="658787"/>
                      </a:xfrm>
                      <a:prstGeom prst="rect">
                        <a:avLst/>
                      </a:prstGeom>
                      <a:ln>
                        <a:solidFill>
                          <a:schemeClr val="accent1">
                            <a:lumMod val="75000"/>
                          </a:schemeClr>
                        </a:solidFill>
                      </a:ln>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778525106"/>
              </p:ext>
            </p:extLst>
          </p:nvPr>
        </p:nvGraphicFramePr>
        <p:xfrm>
          <a:off x="6244700" y="2635344"/>
          <a:ext cx="2380908" cy="615068"/>
        </p:xfrm>
        <a:graphic>
          <a:graphicData uri="http://schemas.openxmlformats.org/presentationml/2006/ole">
            <mc:AlternateContent xmlns:mc="http://schemas.openxmlformats.org/markup-compatibility/2006">
              <mc:Choice xmlns:v="urn:schemas-microsoft-com:vml" Requires="v">
                <p:oleObj name="Equazione" r:id="rId11" imgW="1523880" imgH="393480" progId="Equation.3">
                  <p:embed/>
                </p:oleObj>
              </mc:Choice>
              <mc:Fallback>
                <p:oleObj name="Equazione" r:id="rId11" imgW="1523880" imgH="393480" progId="Equation.3">
                  <p:embed/>
                  <p:pic>
                    <p:nvPicPr>
                      <p:cNvPr id="0" name=""/>
                      <p:cNvPicPr/>
                      <p:nvPr/>
                    </p:nvPicPr>
                    <p:blipFill>
                      <a:blip r:embed="rId12"/>
                      <a:stretch>
                        <a:fillRect/>
                      </a:stretch>
                    </p:blipFill>
                    <p:spPr>
                      <a:xfrm>
                        <a:off x="6244700" y="2635344"/>
                        <a:ext cx="2380908" cy="615068"/>
                      </a:xfrm>
                      <a:prstGeom prst="rect">
                        <a:avLst/>
                      </a:prstGeom>
                    </p:spPr>
                  </p:pic>
                </p:oleObj>
              </mc:Fallback>
            </mc:AlternateContent>
          </a:graphicData>
        </a:graphic>
      </p:graphicFrame>
      <p:sp>
        <p:nvSpPr>
          <p:cNvPr id="18" name="CasellaDiTesto 17"/>
          <p:cNvSpPr txBox="1"/>
          <p:nvPr/>
        </p:nvSpPr>
        <p:spPr>
          <a:xfrm>
            <a:off x="1259247" y="4345998"/>
            <a:ext cx="2567564"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Dalle 2 equazioni si ottiene:</a:t>
            </a:r>
            <a:endParaRPr lang="it-IT" sz="1600" i="1" dirty="0">
              <a:solidFill>
                <a:schemeClr val="accent4">
                  <a:lumMod val="75000"/>
                </a:schemeClr>
              </a:solidFill>
            </a:endParaRPr>
          </a:p>
        </p:txBody>
      </p:sp>
    </p:spTree>
    <p:extLst>
      <p:ext uri="{BB962C8B-B14F-4D97-AF65-F5344CB8AC3E}">
        <p14:creationId xmlns:p14="http://schemas.microsoft.com/office/powerpoint/2010/main" val="376211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1000" tmFilter="0, 0; .2, .5; .8, .5; 1, 0"/>
                                        <p:tgtEl>
                                          <p:spTgt spid="6"/>
                                        </p:tgtEl>
                                      </p:cBhvr>
                                    </p:animEffect>
                                    <p:animScale>
                                      <p:cBhvr>
                                        <p:cTn id="19"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Nascita di una stella: instabilità di Jeans</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graphicFrame>
        <p:nvGraphicFramePr>
          <p:cNvPr id="6" name="Oggetto 5"/>
          <p:cNvGraphicFramePr>
            <a:graphicFrameLocks noChangeAspect="1"/>
          </p:cNvGraphicFramePr>
          <p:nvPr>
            <p:extLst>
              <p:ext uri="{D42A27DB-BD31-4B8C-83A1-F6EECF244321}">
                <p14:modId xmlns:p14="http://schemas.microsoft.com/office/powerpoint/2010/main" val="70055935"/>
              </p:ext>
            </p:extLst>
          </p:nvPr>
        </p:nvGraphicFramePr>
        <p:xfrm>
          <a:off x="683568" y="843558"/>
          <a:ext cx="2156030" cy="658787"/>
        </p:xfrm>
        <a:graphic>
          <a:graphicData uri="http://schemas.openxmlformats.org/presentationml/2006/ole">
            <mc:AlternateContent xmlns:mc="http://schemas.openxmlformats.org/markup-compatibility/2006">
              <mc:Choice xmlns:v="urn:schemas-microsoft-com:vml" Requires="v">
                <p:oleObj name="Equazione" r:id="rId3" imgW="1371600" imgH="419040" progId="Equation.3">
                  <p:embed/>
                </p:oleObj>
              </mc:Choice>
              <mc:Fallback>
                <p:oleObj name="Equazione" r:id="rId3" imgW="1371600" imgH="419040" progId="Equation.3">
                  <p:embed/>
                  <p:pic>
                    <p:nvPicPr>
                      <p:cNvPr id="0" name=""/>
                      <p:cNvPicPr/>
                      <p:nvPr/>
                    </p:nvPicPr>
                    <p:blipFill>
                      <a:blip r:embed="rId4"/>
                      <a:stretch>
                        <a:fillRect/>
                      </a:stretch>
                    </p:blipFill>
                    <p:spPr>
                      <a:xfrm>
                        <a:off x="683568" y="843558"/>
                        <a:ext cx="2156030" cy="658787"/>
                      </a:xfrm>
                      <a:prstGeom prst="rect">
                        <a:avLst/>
                      </a:prstGeom>
                      <a:ln>
                        <a:solidFill>
                          <a:schemeClr val="accent1">
                            <a:lumMod val="75000"/>
                          </a:schemeClr>
                        </a:solidFill>
                      </a:ln>
                    </p:spPr>
                  </p:pic>
                </p:oleObj>
              </mc:Fallback>
            </mc:AlternateContent>
          </a:graphicData>
        </a:graphic>
      </p:graphicFrame>
      <p:sp>
        <p:nvSpPr>
          <p:cNvPr id="22" name="CasellaDiTesto 21"/>
          <p:cNvSpPr txBox="1"/>
          <p:nvPr/>
        </p:nvSpPr>
        <p:spPr>
          <a:xfrm>
            <a:off x="3059832" y="953766"/>
            <a:ext cx="5760640"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La presenza della pressione comporta l’aumento della temperatura</a:t>
            </a:r>
            <a:endParaRPr lang="it-IT" sz="1600" i="1" dirty="0"/>
          </a:p>
        </p:txBody>
      </p:sp>
      <p:graphicFrame>
        <p:nvGraphicFramePr>
          <p:cNvPr id="23" name="Oggetto 22"/>
          <p:cNvGraphicFramePr>
            <a:graphicFrameLocks noChangeAspect="1"/>
          </p:cNvGraphicFramePr>
          <p:nvPr>
            <p:extLst>
              <p:ext uri="{D42A27DB-BD31-4B8C-83A1-F6EECF244321}">
                <p14:modId xmlns:p14="http://schemas.microsoft.com/office/powerpoint/2010/main" val="3105306805"/>
              </p:ext>
            </p:extLst>
          </p:nvPr>
        </p:nvGraphicFramePr>
        <p:xfrm>
          <a:off x="683568" y="1944302"/>
          <a:ext cx="1897063" cy="617537"/>
        </p:xfrm>
        <a:graphic>
          <a:graphicData uri="http://schemas.openxmlformats.org/presentationml/2006/ole">
            <mc:AlternateContent xmlns:mc="http://schemas.openxmlformats.org/markup-compatibility/2006">
              <mc:Choice xmlns:v="urn:schemas-microsoft-com:vml" Requires="v">
                <p:oleObj name="Equazione" r:id="rId5" imgW="1206360" imgH="393480" progId="Equation.3">
                  <p:embed/>
                </p:oleObj>
              </mc:Choice>
              <mc:Fallback>
                <p:oleObj name="Equazione" r:id="rId5" imgW="1206360" imgH="393480" progId="Equation.3">
                  <p:embed/>
                  <p:pic>
                    <p:nvPicPr>
                      <p:cNvPr id="0" name=""/>
                      <p:cNvPicPr/>
                      <p:nvPr/>
                    </p:nvPicPr>
                    <p:blipFill>
                      <a:blip r:embed="rId6"/>
                      <a:stretch>
                        <a:fillRect/>
                      </a:stretch>
                    </p:blipFill>
                    <p:spPr>
                      <a:xfrm>
                        <a:off x="683568" y="1944302"/>
                        <a:ext cx="1897063" cy="617537"/>
                      </a:xfrm>
                      <a:prstGeom prst="rect">
                        <a:avLst/>
                      </a:prstGeom>
                      <a:ln>
                        <a:solidFill>
                          <a:schemeClr val="accent1">
                            <a:lumMod val="75000"/>
                          </a:schemeClr>
                        </a:solidFill>
                      </a:ln>
                    </p:spPr>
                  </p:pic>
                </p:oleObj>
              </mc:Fallback>
            </mc:AlternateContent>
          </a:graphicData>
        </a:graphic>
      </p:graphicFrame>
      <p:sp>
        <p:nvSpPr>
          <p:cNvPr id="24" name="CasellaDiTesto 23"/>
          <p:cNvSpPr txBox="1"/>
          <p:nvPr/>
        </p:nvSpPr>
        <p:spPr>
          <a:xfrm>
            <a:off x="3059832" y="2083794"/>
            <a:ext cx="2160240"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Equilibrio idrostatico</a:t>
            </a:r>
            <a:endParaRPr lang="it-IT" sz="1600" i="1" dirty="0">
              <a:solidFill>
                <a:schemeClr val="accent4">
                  <a:lumMod val="75000"/>
                </a:schemeClr>
              </a:solidFill>
            </a:endParaRPr>
          </a:p>
        </p:txBody>
      </p:sp>
      <p:graphicFrame>
        <p:nvGraphicFramePr>
          <p:cNvPr id="27" name="Oggetto 26"/>
          <p:cNvGraphicFramePr>
            <a:graphicFrameLocks noChangeAspect="1"/>
          </p:cNvGraphicFramePr>
          <p:nvPr>
            <p:extLst>
              <p:ext uri="{D42A27DB-BD31-4B8C-83A1-F6EECF244321}">
                <p14:modId xmlns:p14="http://schemas.microsoft.com/office/powerpoint/2010/main" val="3684484019"/>
              </p:ext>
            </p:extLst>
          </p:nvPr>
        </p:nvGraphicFramePr>
        <p:xfrm>
          <a:off x="5076056" y="2168348"/>
          <a:ext cx="538162" cy="279400"/>
        </p:xfrm>
        <a:graphic>
          <a:graphicData uri="http://schemas.openxmlformats.org/presentationml/2006/ole">
            <mc:AlternateContent xmlns:mc="http://schemas.openxmlformats.org/markup-compatibility/2006">
              <mc:Choice xmlns:v="urn:schemas-microsoft-com:vml" Requires="v">
                <p:oleObj name="Equazione" r:id="rId7" imgW="342720" imgH="177480" progId="Equation.3">
                  <p:embed/>
                </p:oleObj>
              </mc:Choice>
              <mc:Fallback>
                <p:oleObj name="Equazione" r:id="rId7" imgW="342720" imgH="177480" progId="Equation.3">
                  <p:embed/>
                  <p:pic>
                    <p:nvPicPr>
                      <p:cNvPr id="0" name=""/>
                      <p:cNvPicPr/>
                      <p:nvPr/>
                    </p:nvPicPr>
                    <p:blipFill>
                      <a:blip r:embed="rId8"/>
                      <a:stretch>
                        <a:fillRect/>
                      </a:stretch>
                    </p:blipFill>
                    <p:spPr>
                      <a:xfrm>
                        <a:off x="5076056" y="2168348"/>
                        <a:ext cx="538162" cy="279400"/>
                      </a:xfrm>
                      <a:prstGeom prst="rect">
                        <a:avLst/>
                      </a:prstGeom>
                      <a:ln>
                        <a:solidFill>
                          <a:schemeClr val="accent1">
                            <a:lumMod val="75000"/>
                          </a:schemeClr>
                        </a:solidFill>
                      </a:ln>
                    </p:spPr>
                  </p:pic>
                </p:oleObj>
              </mc:Fallback>
            </mc:AlternateContent>
          </a:graphicData>
        </a:graphic>
      </p:graphicFrame>
      <p:grpSp>
        <p:nvGrpSpPr>
          <p:cNvPr id="3" name="Gruppo 2"/>
          <p:cNvGrpSpPr/>
          <p:nvPr/>
        </p:nvGrpSpPr>
        <p:grpSpPr>
          <a:xfrm>
            <a:off x="6444208" y="1502345"/>
            <a:ext cx="2163756" cy="2243916"/>
            <a:chOff x="6004207" y="1407364"/>
            <a:chExt cx="2163756" cy="2243916"/>
          </a:xfrm>
        </p:grpSpPr>
        <p:pic>
          <p:nvPicPr>
            <p:cNvPr id="2" name="Immagin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6673" y="1407364"/>
              <a:ext cx="1258824" cy="1801368"/>
            </a:xfrm>
            <a:prstGeom prst="rect">
              <a:avLst/>
            </a:prstGeom>
          </p:spPr>
        </p:pic>
        <p:sp>
          <p:nvSpPr>
            <p:cNvPr id="11" name="CasellaDiTesto 10"/>
            <p:cNvSpPr txBox="1"/>
            <p:nvPr/>
          </p:nvSpPr>
          <p:spPr>
            <a:xfrm>
              <a:off x="6004207" y="3189615"/>
              <a:ext cx="2163756" cy="461665"/>
            </a:xfrm>
            <a:prstGeom prst="rect">
              <a:avLst/>
            </a:prstGeom>
            <a:noFill/>
          </p:spPr>
          <p:txBody>
            <a:bodyPr wrap="square" rtlCol="0">
              <a:spAutoFit/>
            </a:bodyPr>
            <a:lstStyle/>
            <a:p>
              <a:pPr algn="ctr"/>
              <a:r>
                <a:rPr lang="it-IT" sz="1200" dirty="0"/>
                <a:t>James </a:t>
              </a:r>
              <a:r>
                <a:rPr lang="it-IT" sz="1200" dirty="0" err="1"/>
                <a:t>Hopwood</a:t>
              </a:r>
              <a:r>
                <a:rPr lang="it-IT" sz="1200" dirty="0"/>
                <a:t> Jeans</a:t>
              </a:r>
            </a:p>
            <a:p>
              <a:pPr algn="ctr"/>
              <a:r>
                <a:rPr lang="it-IT" sz="1200" dirty="0"/>
                <a:t>(11/09/1877-16/09/1946)</a:t>
              </a:r>
            </a:p>
          </p:txBody>
        </p:sp>
      </p:grpSp>
      <p:sp>
        <p:nvSpPr>
          <p:cNvPr id="13" name="CasellaDiTesto 12"/>
          <p:cNvSpPr txBox="1"/>
          <p:nvPr/>
        </p:nvSpPr>
        <p:spPr>
          <a:xfrm>
            <a:off x="949321" y="2770679"/>
            <a:ext cx="5256584" cy="584775"/>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i="1" dirty="0"/>
              <a:t>L’instabilità di Jeans è un collasso gravitazionale che si origina quando la pressione è insufficiente a contrastare la gravità</a:t>
            </a:r>
          </a:p>
        </p:txBody>
      </p:sp>
      <p:sp>
        <p:nvSpPr>
          <p:cNvPr id="14" name="CasellaDiTesto 13"/>
          <p:cNvSpPr txBox="1"/>
          <p:nvPr/>
        </p:nvSpPr>
        <p:spPr>
          <a:xfrm>
            <a:off x="583313" y="3850799"/>
            <a:ext cx="5988600" cy="830997"/>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La condizione di rottura dell’equilibrio può essere determinata da:</a:t>
            </a:r>
          </a:p>
          <a:p>
            <a:pPr marL="342900" indent="-342900">
              <a:buFont typeface="+mj-lt"/>
              <a:buAutoNum type="arabicPeriod"/>
            </a:pPr>
            <a:r>
              <a:rPr lang="it-IT" sz="1600" i="1" dirty="0"/>
              <a:t>Passaggio di una stella o di oggetto celeste con notevole massa</a:t>
            </a:r>
          </a:p>
          <a:p>
            <a:pPr marL="342900" indent="-342900">
              <a:buFont typeface="+mj-lt"/>
              <a:buAutoNum type="arabicPeriod"/>
            </a:pPr>
            <a:r>
              <a:rPr lang="it-IT" sz="1600" i="1" dirty="0"/>
              <a:t>Esplosione della supernova</a:t>
            </a:r>
          </a:p>
        </p:txBody>
      </p:sp>
      <p:pic>
        <p:nvPicPr>
          <p:cNvPr id="4" name="Immagine 3"/>
          <p:cNvPicPr>
            <a:picLocks noChangeAspect="1"/>
          </p:cNvPicPr>
          <p:nvPr/>
        </p:nvPicPr>
        <p:blipFill>
          <a:blip r:embed="rId10"/>
          <a:stretch>
            <a:fillRect/>
          </a:stretch>
        </p:blipFill>
        <p:spPr>
          <a:xfrm>
            <a:off x="6896674" y="1503452"/>
            <a:ext cx="367405" cy="187846"/>
          </a:xfrm>
          <a:prstGeom prst="rect">
            <a:avLst/>
          </a:prstGeom>
        </p:spPr>
      </p:pic>
    </p:spTree>
    <p:extLst>
      <p:ext uri="{BB962C8B-B14F-4D97-AF65-F5344CB8AC3E}">
        <p14:creationId xmlns:p14="http://schemas.microsoft.com/office/powerpoint/2010/main" val="295680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p:cNvCxnSpPr/>
          <p:nvPr/>
        </p:nvCxnSpPr>
        <p:spPr>
          <a:xfrm>
            <a:off x="395536" y="555526"/>
            <a:ext cx="828092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95536" y="84615"/>
            <a:ext cx="8496944" cy="461665"/>
          </a:xfrm>
          <a:prstGeom prst="rect">
            <a:avLst/>
          </a:prstGeom>
          <a:noFill/>
        </p:spPr>
        <p:txBody>
          <a:bodyPr wrap="square" rtlCol="0">
            <a:spAutoFit/>
          </a:bodyPr>
          <a:lstStyle/>
          <a:p>
            <a:r>
              <a:rPr lang="it-IT" sz="2400" b="1" i="1" dirty="0">
                <a:solidFill>
                  <a:srgbClr val="C00000"/>
                </a:solidFill>
              </a:rPr>
              <a:t>Nascita di una stella: instabilità di Jeans</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5747"/>
            <a:ext cx="504060" cy="540000"/>
          </a:xfrm>
          <a:prstGeom prst="rect">
            <a:avLst/>
          </a:prstGeom>
        </p:spPr>
      </p:pic>
      <p:graphicFrame>
        <p:nvGraphicFramePr>
          <p:cNvPr id="23" name="Oggetto 22"/>
          <p:cNvGraphicFramePr>
            <a:graphicFrameLocks noChangeAspect="1"/>
          </p:cNvGraphicFramePr>
          <p:nvPr>
            <p:extLst>
              <p:ext uri="{D42A27DB-BD31-4B8C-83A1-F6EECF244321}">
                <p14:modId xmlns:p14="http://schemas.microsoft.com/office/powerpoint/2010/main" val="2358114932"/>
              </p:ext>
            </p:extLst>
          </p:nvPr>
        </p:nvGraphicFramePr>
        <p:xfrm>
          <a:off x="819178" y="1232133"/>
          <a:ext cx="1897063" cy="617537"/>
        </p:xfrm>
        <a:graphic>
          <a:graphicData uri="http://schemas.openxmlformats.org/presentationml/2006/ole">
            <mc:AlternateContent xmlns:mc="http://schemas.openxmlformats.org/markup-compatibility/2006">
              <mc:Choice xmlns:v="urn:schemas-microsoft-com:vml" Requires="v">
                <p:oleObj name="Equazione" r:id="rId3" imgW="1206360" imgH="393480" progId="Equation.3">
                  <p:embed/>
                </p:oleObj>
              </mc:Choice>
              <mc:Fallback>
                <p:oleObj name="Equazione" r:id="rId3" imgW="1206360" imgH="393480" progId="Equation.3">
                  <p:embed/>
                  <p:pic>
                    <p:nvPicPr>
                      <p:cNvPr id="0" name=""/>
                      <p:cNvPicPr/>
                      <p:nvPr/>
                    </p:nvPicPr>
                    <p:blipFill>
                      <a:blip r:embed="rId4"/>
                      <a:stretch>
                        <a:fillRect/>
                      </a:stretch>
                    </p:blipFill>
                    <p:spPr>
                      <a:xfrm>
                        <a:off x="819178" y="1232133"/>
                        <a:ext cx="1897063" cy="617537"/>
                      </a:xfrm>
                      <a:prstGeom prst="rect">
                        <a:avLst/>
                      </a:prstGeom>
                      <a:ln>
                        <a:solidFill>
                          <a:schemeClr val="accent1">
                            <a:lumMod val="75000"/>
                          </a:schemeClr>
                        </a:solidFill>
                      </a:ln>
                    </p:spPr>
                  </p:pic>
                </p:oleObj>
              </mc:Fallback>
            </mc:AlternateContent>
          </a:graphicData>
        </a:graphic>
      </p:graphicFrame>
      <p:sp>
        <p:nvSpPr>
          <p:cNvPr id="24" name="CasellaDiTesto 23"/>
          <p:cNvSpPr txBox="1"/>
          <p:nvPr/>
        </p:nvSpPr>
        <p:spPr>
          <a:xfrm>
            <a:off x="2910090" y="1371624"/>
            <a:ext cx="2160240"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solidFill>
                  <a:schemeClr val="accent4">
                    <a:lumMod val="75000"/>
                  </a:schemeClr>
                </a:solidFill>
              </a:rPr>
              <a:t>Equilibrio idrostatico</a:t>
            </a:r>
            <a:endParaRPr lang="it-IT" sz="1600" i="1" dirty="0">
              <a:solidFill>
                <a:schemeClr val="accent4">
                  <a:lumMod val="75000"/>
                </a:schemeClr>
              </a:solidFill>
            </a:endParaRPr>
          </a:p>
        </p:txBody>
      </p:sp>
      <p:graphicFrame>
        <p:nvGraphicFramePr>
          <p:cNvPr id="27" name="Oggetto 26"/>
          <p:cNvGraphicFramePr>
            <a:graphicFrameLocks noChangeAspect="1"/>
          </p:cNvGraphicFramePr>
          <p:nvPr>
            <p:extLst>
              <p:ext uri="{D42A27DB-BD31-4B8C-83A1-F6EECF244321}">
                <p14:modId xmlns:p14="http://schemas.microsoft.com/office/powerpoint/2010/main" val="3488330930"/>
              </p:ext>
            </p:extLst>
          </p:nvPr>
        </p:nvGraphicFramePr>
        <p:xfrm>
          <a:off x="5206929" y="1404898"/>
          <a:ext cx="538162" cy="279400"/>
        </p:xfrm>
        <a:graphic>
          <a:graphicData uri="http://schemas.openxmlformats.org/presentationml/2006/ole">
            <mc:AlternateContent xmlns:mc="http://schemas.openxmlformats.org/markup-compatibility/2006">
              <mc:Choice xmlns:v="urn:schemas-microsoft-com:vml" Requires="v">
                <p:oleObj name="Equazione" r:id="rId5" imgW="342720" imgH="177480" progId="Equation.3">
                  <p:embed/>
                </p:oleObj>
              </mc:Choice>
              <mc:Fallback>
                <p:oleObj name="Equazione" r:id="rId5" imgW="342720" imgH="177480" progId="Equation.3">
                  <p:embed/>
                  <p:pic>
                    <p:nvPicPr>
                      <p:cNvPr id="0" name=""/>
                      <p:cNvPicPr/>
                      <p:nvPr/>
                    </p:nvPicPr>
                    <p:blipFill>
                      <a:blip r:embed="rId6"/>
                      <a:stretch>
                        <a:fillRect/>
                      </a:stretch>
                    </p:blipFill>
                    <p:spPr>
                      <a:xfrm>
                        <a:off x="5206929" y="1404898"/>
                        <a:ext cx="538162" cy="279400"/>
                      </a:xfrm>
                      <a:prstGeom prst="rect">
                        <a:avLst/>
                      </a:prstGeom>
                      <a:ln>
                        <a:solidFill>
                          <a:schemeClr val="accent1">
                            <a:lumMod val="75000"/>
                          </a:schemeClr>
                        </a:solidFill>
                      </a:ln>
                    </p:spPr>
                  </p:pic>
                </p:oleObj>
              </mc:Fallback>
            </mc:AlternateContent>
          </a:graphicData>
        </a:graphic>
      </p:graphicFrame>
      <p:sp>
        <p:nvSpPr>
          <p:cNvPr id="13" name="CasellaDiTesto 12"/>
          <p:cNvSpPr txBox="1"/>
          <p:nvPr/>
        </p:nvSpPr>
        <p:spPr>
          <a:xfrm>
            <a:off x="949321" y="2295506"/>
            <a:ext cx="5256584" cy="584775"/>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i="1" dirty="0"/>
              <a:t>L’instabilità di Jeans è un collasso gravitazionale che si origina quando la pressione è insufficiente a contrastare la gravità</a:t>
            </a:r>
          </a:p>
        </p:txBody>
      </p:sp>
      <p:sp>
        <p:nvSpPr>
          <p:cNvPr id="14" name="CasellaDiTesto 13"/>
          <p:cNvSpPr txBox="1"/>
          <p:nvPr/>
        </p:nvSpPr>
        <p:spPr>
          <a:xfrm>
            <a:off x="583313" y="3377358"/>
            <a:ext cx="5988600" cy="830997"/>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La condizione di rottura dell’equilibrio può essere determinata da:</a:t>
            </a:r>
          </a:p>
          <a:p>
            <a:pPr marL="342900" indent="-342900">
              <a:buFont typeface="+mj-lt"/>
              <a:buAutoNum type="arabicPeriod"/>
            </a:pPr>
            <a:r>
              <a:rPr lang="it-IT" sz="1600" i="1" dirty="0"/>
              <a:t>Passaggio di una stella o di oggetto celeste con notevole massa</a:t>
            </a:r>
          </a:p>
          <a:p>
            <a:pPr marL="342900" indent="-342900">
              <a:buFont typeface="+mj-lt"/>
              <a:buAutoNum type="arabicPeriod"/>
            </a:pPr>
            <a:r>
              <a:rPr lang="it-IT" sz="1600" i="1" dirty="0"/>
              <a:t>Esplosione della supernova</a:t>
            </a:r>
          </a:p>
        </p:txBody>
      </p:sp>
      <p:grpSp>
        <p:nvGrpSpPr>
          <p:cNvPr id="7" name="Gruppo 6"/>
          <p:cNvGrpSpPr/>
          <p:nvPr/>
        </p:nvGrpSpPr>
        <p:grpSpPr>
          <a:xfrm>
            <a:off x="6949340" y="2427734"/>
            <a:ext cx="2163756" cy="2243916"/>
            <a:chOff x="6444208" y="1502345"/>
            <a:chExt cx="2163756" cy="2243916"/>
          </a:xfrm>
        </p:grpSpPr>
        <p:grpSp>
          <p:nvGrpSpPr>
            <p:cNvPr id="3" name="Gruppo 2"/>
            <p:cNvGrpSpPr/>
            <p:nvPr/>
          </p:nvGrpSpPr>
          <p:grpSpPr>
            <a:xfrm>
              <a:off x="6444208" y="1502345"/>
              <a:ext cx="2163756" cy="2243916"/>
              <a:chOff x="6004207" y="1407364"/>
              <a:chExt cx="2163756" cy="2243916"/>
            </a:xfrm>
          </p:grpSpPr>
          <p:pic>
            <p:nvPicPr>
              <p:cNvPr id="2" name="Immagin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6673" y="1407364"/>
                <a:ext cx="1258824" cy="1801368"/>
              </a:xfrm>
              <a:prstGeom prst="rect">
                <a:avLst/>
              </a:prstGeom>
            </p:spPr>
          </p:pic>
          <p:sp>
            <p:nvSpPr>
              <p:cNvPr id="11" name="CasellaDiTesto 10"/>
              <p:cNvSpPr txBox="1"/>
              <p:nvPr/>
            </p:nvSpPr>
            <p:spPr>
              <a:xfrm>
                <a:off x="6004207" y="3189615"/>
                <a:ext cx="2163756" cy="461665"/>
              </a:xfrm>
              <a:prstGeom prst="rect">
                <a:avLst/>
              </a:prstGeom>
              <a:noFill/>
            </p:spPr>
            <p:txBody>
              <a:bodyPr wrap="square" rtlCol="0">
                <a:spAutoFit/>
              </a:bodyPr>
              <a:lstStyle/>
              <a:p>
                <a:pPr algn="ctr"/>
                <a:r>
                  <a:rPr lang="it-IT" sz="1200" dirty="0"/>
                  <a:t>James </a:t>
                </a:r>
                <a:r>
                  <a:rPr lang="it-IT" sz="1200" dirty="0" err="1"/>
                  <a:t>Hopwood</a:t>
                </a:r>
                <a:r>
                  <a:rPr lang="it-IT" sz="1200" dirty="0"/>
                  <a:t> Jeans</a:t>
                </a:r>
              </a:p>
              <a:p>
                <a:pPr algn="ctr"/>
                <a:r>
                  <a:rPr lang="it-IT" sz="1200" dirty="0"/>
                  <a:t>(11/09/1877-16/09/1946)</a:t>
                </a:r>
              </a:p>
            </p:txBody>
          </p:sp>
        </p:grpSp>
        <p:pic>
          <p:nvPicPr>
            <p:cNvPr id="4" name="Immagine 3"/>
            <p:cNvPicPr>
              <a:picLocks noChangeAspect="1"/>
            </p:cNvPicPr>
            <p:nvPr/>
          </p:nvPicPr>
          <p:blipFill>
            <a:blip r:embed="rId8"/>
            <a:stretch>
              <a:fillRect/>
            </a:stretch>
          </p:blipFill>
          <p:spPr>
            <a:xfrm>
              <a:off x="6897164" y="1502345"/>
              <a:ext cx="367405" cy="187846"/>
            </a:xfrm>
            <a:prstGeom prst="rect">
              <a:avLst/>
            </a:prstGeom>
          </p:spPr>
        </p:pic>
      </p:grpSp>
      <p:sp>
        <p:nvSpPr>
          <p:cNvPr id="16" name="CasellaDiTesto 15"/>
          <p:cNvSpPr txBox="1"/>
          <p:nvPr/>
        </p:nvSpPr>
        <p:spPr>
          <a:xfrm>
            <a:off x="336286" y="740276"/>
            <a:ext cx="8352928" cy="338554"/>
          </a:xfrm>
          <a:prstGeom prst="rect">
            <a:avLst/>
          </a:prstGeom>
          <a:noFill/>
        </p:spPr>
        <p:txBody>
          <a:bodyPr wrap="square" rtlCol="0">
            <a:spAutoFit/>
          </a:bodyPr>
          <a:lstStyle>
            <a:defPPr>
              <a:defRPr lang="ko-KR"/>
            </a:defPPr>
            <a:lvl1pPr defTabSz="457200" latinLnBrk="0">
              <a:defRPr sz="1400">
                <a:solidFill>
                  <a:schemeClr val="accent1">
                    <a:lumMod val="50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r>
              <a:rPr lang="it-IT" sz="1600" dirty="0"/>
              <a:t>A partire dalla nube di gas e polvere all’interno agiscono due forze: </a:t>
            </a:r>
            <a:r>
              <a:rPr lang="it-IT" sz="1600" i="1" dirty="0"/>
              <a:t>gravità e pressione</a:t>
            </a:r>
          </a:p>
        </p:txBody>
      </p:sp>
      <p:graphicFrame>
        <p:nvGraphicFramePr>
          <p:cNvPr id="18" name="Oggetto 17"/>
          <p:cNvGraphicFramePr>
            <a:graphicFrameLocks noChangeAspect="1"/>
          </p:cNvGraphicFramePr>
          <p:nvPr>
            <p:extLst>
              <p:ext uri="{D42A27DB-BD31-4B8C-83A1-F6EECF244321}">
                <p14:modId xmlns:p14="http://schemas.microsoft.com/office/powerpoint/2010/main" val="2361816513"/>
              </p:ext>
            </p:extLst>
          </p:nvPr>
        </p:nvGraphicFramePr>
        <p:xfrm>
          <a:off x="6176049" y="1235621"/>
          <a:ext cx="2275829" cy="338553"/>
        </p:xfrm>
        <a:graphic>
          <a:graphicData uri="http://schemas.openxmlformats.org/presentationml/2006/ole">
            <mc:AlternateContent xmlns:mc="http://schemas.openxmlformats.org/markup-compatibility/2006">
              <mc:Choice xmlns:v="urn:schemas-microsoft-com:vml" Requires="v">
                <p:oleObj name="Equazione" r:id="rId9" imgW="1536480" imgH="228600" progId="Equation.3">
                  <p:embed/>
                </p:oleObj>
              </mc:Choice>
              <mc:Fallback>
                <p:oleObj name="Equazione" r:id="rId9" imgW="1536480" imgH="228600" progId="Equation.3">
                  <p:embed/>
                  <p:pic>
                    <p:nvPicPr>
                      <p:cNvPr id="0" name=""/>
                      <p:cNvPicPr/>
                      <p:nvPr/>
                    </p:nvPicPr>
                    <p:blipFill>
                      <a:blip r:embed="rId10"/>
                      <a:stretch>
                        <a:fillRect/>
                      </a:stretch>
                    </p:blipFill>
                    <p:spPr>
                      <a:xfrm>
                        <a:off x="6176049" y="1235621"/>
                        <a:ext cx="2275829" cy="338553"/>
                      </a:xfrm>
                      <a:prstGeom prst="rect">
                        <a:avLst/>
                      </a:prstGeom>
                    </p:spPr>
                  </p:pic>
                </p:oleObj>
              </mc:Fallback>
            </mc:AlternateContent>
          </a:graphicData>
        </a:graphic>
      </p:graphicFrame>
      <p:sp>
        <p:nvSpPr>
          <p:cNvPr id="19" name="CasellaDiTesto 18"/>
          <p:cNvSpPr txBox="1"/>
          <p:nvPr/>
        </p:nvSpPr>
        <p:spPr>
          <a:xfrm>
            <a:off x="6106617" y="1527657"/>
            <a:ext cx="2249524" cy="261610"/>
          </a:xfrm>
          <a:prstGeom prst="rect">
            <a:avLst/>
          </a:prstGeom>
          <a:noFill/>
        </p:spPr>
        <p:txBody>
          <a:bodyPr wrap="square" rtlCol="0">
            <a:spAutoFit/>
          </a:bodyPr>
          <a:lstStyle>
            <a:defPPr>
              <a:defRPr lang="ko-KR"/>
            </a:defPPr>
            <a:lvl1pPr defTabSz="457200" latinLnBrk="0">
              <a:defRPr sz="1600">
                <a:solidFill>
                  <a:schemeClr val="accent4">
                    <a:lumMod val="75000"/>
                  </a:schemeClr>
                </a:solidFill>
              </a:defRPr>
            </a:lvl1pPr>
            <a:lvl2pPr defTabSz="457200" latinLnBrk="0"/>
            <a:lvl3pPr defTabSz="457200" latinLnBrk="0"/>
            <a:lvl4pPr defTabSz="457200" latinLnBrk="0"/>
            <a:lvl5pPr defTabSz="457200" latinLnBrk="0"/>
            <a:lvl6pPr defTabSz="457200" latinLnBrk="0"/>
            <a:lvl7pPr defTabSz="457200" latinLnBrk="0"/>
            <a:lvl8pPr defTabSz="457200" latinLnBrk="0"/>
            <a:lvl9pPr defTabSz="457200" latinLnBrk="0"/>
          </a:lstStyle>
          <a:p>
            <a:pPr algn="ctr"/>
            <a:r>
              <a:rPr lang="it-IT" sz="1100" dirty="0">
                <a:solidFill>
                  <a:schemeClr val="tx1"/>
                </a:solidFill>
              </a:rPr>
              <a:t>Costante di gravitazione universale</a:t>
            </a:r>
          </a:p>
        </p:txBody>
      </p:sp>
    </p:spTree>
    <p:extLst>
      <p:ext uri="{BB962C8B-B14F-4D97-AF65-F5344CB8AC3E}">
        <p14:creationId xmlns:p14="http://schemas.microsoft.com/office/powerpoint/2010/main" val="273178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7588</TotalTime>
  <Words>3537</Words>
  <Application>Microsoft Office PowerPoint</Application>
  <PresentationFormat>Presentazione su schermo (16:9)</PresentationFormat>
  <Paragraphs>561</Paragraphs>
  <Slides>48</Slides>
  <Notes>5</Notes>
  <HiddenSlides>4</HiddenSlides>
  <MMClips>2</MMClips>
  <ScaleCrop>false</ScaleCrop>
  <HeadingPairs>
    <vt:vector size="8" baseType="variant">
      <vt:variant>
        <vt:lpstr>Caratteri utilizzati</vt:lpstr>
      </vt:variant>
      <vt:variant>
        <vt:i4>9</vt:i4>
      </vt:variant>
      <vt:variant>
        <vt:lpstr>Tema</vt:lpstr>
      </vt:variant>
      <vt:variant>
        <vt:i4>2</vt:i4>
      </vt:variant>
      <vt:variant>
        <vt:lpstr>Server OLE incorporati</vt:lpstr>
      </vt:variant>
      <vt:variant>
        <vt:i4>2</vt:i4>
      </vt:variant>
      <vt:variant>
        <vt:lpstr>Titoli diapositive</vt:lpstr>
      </vt:variant>
      <vt:variant>
        <vt:i4>48</vt:i4>
      </vt:variant>
    </vt:vector>
  </HeadingPairs>
  <TitlesOfParts>
    <vt:vector size="61" baseType="lpstr">
      <vt:lpstr>맑은 고딕</vt:lpstr>
      <vt:lpstr>Arial</vt:lpstr>
      <vt:lpstr>Arial Unicode MS</vt:lpstr>
      <vt:lpstr>Calibri</vt:lpstr>
      <vt:lpstr>Calibri Light</vt:lpstr>
      <vt:lpstr>Cambria Math</vt:lpstr>
      <vt:lpstr>Symbol</vt:lpstr>
      <vt:lpstr>Times New Roman</vt:lpstr>
      <vt:lpstr>Wingdings</vt:lpstr>
      <vt:lpstr>Office Theme</vt:lpstr>
      <vt:lpstr>Tema di Office</vt:lpstr>
      <vt:lpstr>Equazione</vt:lpstr>
      <vt:lpstr>Worksheet</vt:lpstr>
      <vt:lpstr>Presentazione standard di PowerPoint</vt:lpstr>
      <vt:lpstr>Nascita vita e morte della stella </vt:lpstr>
      <vt:lpstr>Nascita vita e morte della stella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ANDREA MANCINI</cp:lastModifiedBy>
  <cp:revision>413</cp:revision>
  <dcterms:created xsi:type="dcterms:W3CDTF">2014-04-01T16:27:38Z</dcterms:created>
  <dcterms:modified xsi:type="dcterms:W3CDTF">2024-04-05T08:41:36Z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25ca717-11da-4935-b601-f527b9741f2e_Enabled">
    <vt:lpwstr>true</vt:lpwstr>
  </property>
  <property fmtid="{D5CDD505-2E9C-101B-9397-08002B2CF9AE}" pid="3" name="MSIP_Label_725ca717-11da-4935-b601-f527b9741f2e_SetDate">
    <vt:lpwstr>2024-02-07T14:26:28Z</vt:lpwstr>
  </property>
  <property fmtid="{D5CDD505-2E9C-101B-9397-08002B2CF9AE}" pid="4" name="MSIP_Label_725ca717-11da-4935-b601-f527b9741f2e_Method">
    <vt:lpwstr>Standard</vt:lpwstr>
  </property>
  <property fmtid="{D5CDD505-2E9C-101B-9397-08002B2CF9AE}" pid="5" name="MSIP_Label_725ca717-11da-4935-b601-f527b9741f2e_Name">
    <vt:lpwstr>C2 - Internal</vt:lpwstr>
  </property>
  <property fmtid="{D5CDD505-2E9C-101B-9397-08002B2CF9AE}" pid="6" name="MSIP_Label_725ca717-11da-4935-b601-f527b9741f2e_SiteId">
    <vt:lpwstr>d852d5cd-724c-4128-8812-ffa5db3f8507</vt:lpwstr>
  </property>
  <property fmtid="{D5CDD505-2E9C-101B-9397-08002B2CF9AE}" pid="7" name="MSIP_Label_725ca717-11da-4935-b601-f527b9741f2e_ActionId">
    <vt:lpwstr>92b626c2-88b2-4c42-bcea-ce9b64b084df</vt:lpwstr>
  </property>
  <property fmtid="{D5CDD505-2E9C-101B-9397-08002B2CF9AE}" pid="8" name="MSIP_Label_725ca717-11da-4935-b601-f527b9741f2e_ContentBits">
    <vt:lpwstr>0</vt:lpwstr>
  </property>
</Properties>
</file>