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3" r:id="rId3"/>
    <p:sldId id="306" r:id="rId4"/>
    <p:sldId id="285" r:id="rId5"/>
    <p:sldId id="286" r:id="rId6"/>
    <p:sldId id="288" r:id="rId7"/>
    <p:sldId id="291" r:id="rId8"/>
    <p:sldId id="292" r:id="rId9"/>
    <p:sldId id="294" r:id="rId10"/>
    <p:sldId id="273" r:id="rId11"/>
    <p:sldId id="289" r:id="rId12"/>
    <p:sldId id="295" r:id="rId13"/>
    <p:sldId id="296" r:id="rId14"/>
    <p:sldId id="297" r:id="rId15"/>
    <p:sldId id="299" r:id="rId16"/>
    <p:sldId id="298" r:id="rId17"/>
    <p:sldId id="300" r:id="rId18"/>
    <p:sldId id="301" r:id="rId19"/>
    <p:sldId id="305" r:id="rId20"/>
    <p:sldId id="259" r:id="rId21"/>
    <p:sldId id="260" r:id="rId22"/>
    <p:sldId id="274" r:id="rId23"/>
    <p:sldId id="262" r:id="rId24"/>
    <p:sldId id="261" r:id="rId25"/>
    <p:sldId id="283" r:id="rId26"/>
    <p:sldId id="257" r:id="rId27"/>
    <p:sldId id="258" r:id="rId28"/>
    <p:sldId id="307" r:id="rId29"/>
    <p:sldId id="304" r:id="rId3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97" d="100"/>
          <a:sy n="97" d="100"/>
        </p:scale>
        <p:origin x="21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E55AF-4BBC-40B1-A686-D15211CF716C}" type="datetimeFigureOut">
              <a:rPr lang="it-IT" smtClean="0"/>
              <a:t>20/05/2024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E9C3D-1A10-4028-96B2-1DA8B2B01A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75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E9C3D-1A10-4028-96B2-1DA8B2B01AA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1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98D295-B1BE-3DC6-2137-1B945FB9E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DE48BA-D62A-37E4-535F-024B9F376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6132BB-C727-C480-3859-18D7A9149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E62B7-D855-462A-B22B-3095399E681A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368687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4C41AE-6773-CA78-EB1C-058BAA091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E8190E-9F20-BACA-6588-AAA423B48E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612708-2779-700F-D31E-ABF8CFE92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7EA3F-DC93-4B1F-8EF4-E8F16F938ACD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82077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F2FE17-710C-EFA0-6A8C-0DD3E58ED4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3BF6B6-6322-FBA6-B4A4-8397CDC7CB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707D80-D016-7F31-2F29-D150C7634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F1A73-7124-46E9-A2D6-E1E48446D9CF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101561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86FBC-B0CE-1347-639B-7DCA80FE7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154A34-F1C8-C1E0-E1AF-5EDF87100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19A54-2A29-0C56-6F91-CB7BE844E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CA790-EA89-49FE-961D-7DBD953505F7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347541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A33D84-F3D8-3728-BD64-D51A766E6D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90577E-A3CE-44A4-E2E5-931890CD0E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1F6AD4-A6B0-9493-73D8-CA38593DBE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99928-2E17-4A12-A4AE-6DE1771EE28F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362765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DE19B-09D7-5645-2C75-82B2D48CF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6A3D9C-25F8-1640-ECFE-F5AC1DEF8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B3BA1B-4C70-BC3F-345C-D1B8C4E4E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C9AEF-51BB-4620-8EAF-0666EB681D72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183088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3D268F6-2D01-9808-0CA6-F466ABBC3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D78CF7-647F-B1A5-BDEA-AC441B1B1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14AD75-E6B3-B172-C2B8-7BA0BE7653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32505-3DB4-48A8-BBD7-79F11DB45123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244250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296875-DA83-208B-A330-6292CBDA99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95EB60-F2F3-6E5E-B2D6-3D420BCC8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524270-0782-3EFE-44AE-99B4B313AE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B8494-87EA-4700-9D4F-B7284B392A68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31030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FC415EC-671E-0480-692B-0AD3EA620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4D0745B-5C09-BDB0-17E9-8D592A38FC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E91238-DDD8-4DD9-D3E4-2C3BE3145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059A5-22AF-479A-B530-5F3CDF82B770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83080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598414-1FED-F11F-6F32-A10931551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F328C8-B0FC-8A92-E4AC-9330B4807D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8CFE3-8A56-1774-F564-CA351A60C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68FF6-455A-4054-AD8B-364D4C3D61A1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145863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E38FE-7234-A3A0-A1AB-5FEF170553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1B4A77-59C6-D3F9-2AD6-22784F0B5B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0BD748-F908-0328-67C9-67D9C6062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777AC-97BC-4688-B000-627BCD3257D7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  <p:extLst>
      <p:ext uri="{BB962C8B-B14F-4D97-AF65-F5344CB8AC3E}">
        <p14:creationId xmlns:p14="http://schemas.microsoft.com/office/powerpoint/2010/main" val="181226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971BAA-110F-92DA-602D-2ACC4A550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814889-46CC-33DF-17BF-1A03198D7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Haga clic para modificar el estilo de texto del patrón</a:t>
            </a:r>
          </a:p>
          <a:p>
            <a:pPr lvl="1"/>
            <a:r>
              <a:rPr lang="es-ES" altLang="it-IT"/>
              <a:t>Segundo nivel</a:t>
            </a:r>
          </a:p>
          <a:p>
            <a:pPr lvl="2"/>
            <a:r>
              <a:rPr lang="es-ES" altLang="it-IT"/>
              <a:t>Tercer nivel</a:t>
            </a:r>
          </a:p>
          <a:p>
            <a:pPr lvl="3"/>
            <a:r>
              <a:rPr lang="es-ES" altLang="it-IT"/>
              <a:t>Cuarto nivel</a:t>
            </a:r>
          </a:p>
          <a:p>
            <a:pPr lvl="4"/>
            <a:r>
              <a:rPr lang="es-ES" altLang="it-IT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F9A379-6E6F-D7D3-D092-E8CE8BAB70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726A18-3BDC-CE22-D7D6-7DCBCBC9EB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E39C0D-CD80-1869-90AA-FE485C5F6D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C446B3C-7295-4082-B2A3-7FFB6787C729}" type="slidenum">
              <a:rPr lang="es-ES" altLang="it-IT"/>
              <a:pPr>
                <a:defRPr/>
              </a:pPr>
              <a:t>‹N›</a:t>
            </a:fld>
            <a:endParaRPr lang="es-E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openxmlformats.org/officeDocument/2006/relationships/hyperlink" Target="https://it.wikipedia.org/wiki/Vetr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it.wikipedia.org/wiki/Vetr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>
            <a:extLst>
              <a:ext uri="{FF2B5EF4-FFF2-40B4-BE49-F238E27FC236}">
                <a16:creationId xmlns:a16="http://schemas.microsoft.com/office/drawing/2014/main" id="{9995879C-2386-40C0-D89B-62A4EE0A3D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s-UY" altLang="it-IT" sz="4000" i="1" dirty="0" err="1">
                <a:solidFill>
                  <a:srgbClr val="00B0F0"/>
                </a:solidFill>
                <a:latin typeface="Algerian" panose="04020705040A02060702" pitchFamily="82" charset="0"/>
              </a:rPr>
              <a:t>Obiettivi</a:t>
            </a:r>
            <a:endParaRPr lang="es-ES" altLang="it-IT" sz="4000" i="1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sp>
        <p:nvSpPr>
          <p:cNvPr id="2051" name="Rectangle 48">
            <a:extLst>
              <a:ext uri="{FF2B5EF4-FFF2-40B4-BE49-F238E27FC236}">
                <a16:creationId xmlns:a16="http://schemas.microsoft.com/office/drawing/2014/main" id="{C2080CA4-02B9-EA0E-A864-A256A2824D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it-IT" altLang="it-IT" sz="3200" i="1" dirty="0">
                <a:solidFill>
                  <a:schemeClr val="bg1"/>
                </a:solidFill>
              </a:rPr>
              <a:t>Telescopi per astrofili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E9DA658-D784-94BC-1854-0E257F118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>
            <a:extLst>
              <a:ext uri="{FF2B5EF4-FFF2-40B4-BE49-F238E27FC236}">
                <a16:creationId xmlns:a16="http://schemas.microsoft.com/office/drawing/2014/main" id="{B0459EEF-3B0E-E86A-E544-594A77B9B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Risoluzione del sistema ottico</a:t>
            </a:r>
          </a:p>
        </p:txBody>
      </p:sp>
      <p:pic>
        <p:nvPicPr>
          <p:cNvPr id="8195" name="Immagine 1">
            <a:extLst>
              <a:ext uri="{FF2B5EF4-FFF2-40B4-BE49-F238E27FC236}">
                <a16:creationId xmlns:a16="http://schemas.microsoft.com/office/drawing/2014/main" id="{2084B1BE-8A59-4AFD-950E-1E33DD8B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6" r="11131" b="45482"/>
          <a:stretch>
            <a:fillRect/>
          </a:stretch>
        </p:blipFill>
        <p:spPr bwMode="auto">
          <a:xfrm>
            <a:off x="558800" y="4005263"/>
            <a:ext cx="2089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2BA26A3D-4F05-F5A3-BB47-217655596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8229600" cy="16573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Il potere risolutivo è la capacità di qualsiasi strumento a mostrare separati due dettagli posti vicini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Le stelle doppie saranno visibili se la loro separazione angolare è pari al disco di </a:t>
            </a:r>
            <a:r>
              <a:rPr lang="it-IT" altLang="it-IT" sz="1800" dirty="0" err="1">
                <a:solidFill>
                  <a:schemeClr val="bg1"/>
                </a:solidFill>
              </a:rPr>
              <a:t>Airy</a:t>
            </a:r>
            <a:endParaRPr lang="it-IT" altLang="it-IT" sz="18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Potere risolutivo del telescopio: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  Criterio di </a:t>
            </a:r>
            <a:r>
              <a:rPr lang="it-IT" altLang="it-IT" sz="1800" dirty="0" err="1">
                <a:solidFill>
                  <a:schemeClr val="bg1"/>
                </a:solidFill>
              </a:rPr>
              <a:t>Dawes</a:t>
            </a:r>
            <a:r>
              <a:rPr lang="it-IT" altLang="it-IT" sz="1800" dirty="0">
                <a:solidFill>
                  <a:schemeClr val="bg1"/>
                </a:solidFill>
              </a:rPr>
              <a:t> -&gt; R=115/D [‘’]*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8198" name="CasellaDiTesto 3">
            <a:extLst>
              <a:ext uri="{FF2B5EF4-FFF2-40B4-BE49-F238E27FC236}">
                <a16:creationId xmlns:a16="http://schemas.microsoft.com/office/drawing/2014/main" id="{E943F1C5-2EFF-3844-FA23-6A5D109A1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470650"/>
            <a:ext cx="7345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chemeClr val="bg1"/>
                </a:solidFill>
              </a:rPr>
              <a:t>*arcosecondo equivale a uno spostamento laterale in posizione di 0,4318 millimetri visto da 100 metri</a:t>
            </a:r>
          </a:p>
        </p:txBody>
      </p:sp>
      <p:grpSp>
        <p:nvGrpSpPr>
          <p:cNvPr id="2" name="Gruppo 3">
            <a:extLst>
              <a:ext uri="{FF2B5EF4-FFF2-40B4-BE49-F238E27FC236}">
                <a16:creationId xmlns:a16="http://schemas.microsoft.com/office/drawing/2014/main" id="{F92B43D1-95F8-E898-5454-252EFA533208}"/>
              </a:ext>
            </a:extLst>
          </p:cNvPr>
          <p:cNvGrpSpPr>
            <a:grpSpLocks/>
          </p:cNvGrpSpPr>
          <p:nvPr/>
        </p:nvGrpSpPr>
        <p:grpSpPr bwMode="auto">
          <a:xfrm>
            <a:off x="4981575" y="2619914"/>
            <a:ext cx="3705225" cy="1114425"/>
            <a:chOff x="1763688" y="2276872"/>
            <a:chExt cx="3705225" cy="1114237"/>
          </a:xfrm>
        </p:grpSpPr>
        <p:pic>
          <p:nvPicPr>
            <p:cNvPr id="3" name="Immagine 1">
              <a:extLst>
                <a:ext uri="{FF2B5EF4-FFF2-40B4-BE49-F238E27FC236}">
                  <a16:creationId xmlns:a16="http://schemas.microsoft.com/office/drawing/2014/main" id="{BDD5D48C-917B-60A9-0460-AE09FA2B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482"/>
            <a:stretch>
              <a:fillRect/>
            </a:stretch>
          </p:blipFill>
          <p:spPr bwMode="auto">
            <a:xfrm>
              <a:off x="1763688" y="2276872"/>
              <a:ext cx="3705225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5">
              <a:extLst>
                <a:ext uri="{FF2B5EF4-FFF2-40B4-BE49-F238E27FC236}">
                  <a16:creationId xmlns:a16="http://schemas.microsoft.com/office/drawing/2014/main" id="{D3E74A89-29CD-13A9-EBB9-E57A12EDD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7069" y="3080767"/>
              <a:ext cx="72008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solidFill>
                    <a:schemeClr val="bg1"/>
                  </a:solidFill>
                </a:rPr>
                <a:t>200 F5</a:t>
              </a:r>
            </a:p>
          </p:txBody>
        </p:sp>
        <p:sp>
          <p:nvSpPr>
            <p:cNvPr id="5" name="CasellaDiTesto 5">
              <a:extLst>
                <a:ext uri="{FF2B5EF4-FFF2-40B4-BE49-F238E27FC236}">
                  <a16:creationId xmlns:a16="http://schemas.microsoft.com/office/drawing/2014/main" id="{8D158E45-9A8F-FF0B-E363-524B40116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610" y="3114110"/>
              <a:ext cx="8917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solidFill>
                    <a:schemeClr val="bg1"/>
                  </a:solidFill>
                </a:rPr>
                <a:t>200 F10</a:t>
              </a:r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A47C57D2-274F-9E10-831F-AE9D1A245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2CD7BCEA-6878-30E5-617A-FDF2A840F968}"/>
              </a:ext>
            </a:extLst>
          </p:cNvPr>
          <p:cNvGrpSpPr/>
          <p:nvPr/>
        </p:nvGrpSpPr>
        <p:grpSpPr>
          <a:xfrm>
            <a:off x="3023055" y="3921346"/>
            <a:ext cx="5562145" cy="2387974"/>
            <a:chOff x="125083" y="3003799"/>
            <a:chExt cx="4861313" cy="1956628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7FE480AB-623C-E928-8418-0E1178A32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083" y="3003799"/>
              <a:ext cx="4861313" cy="1956628"/>
            </a:xfrm>
            <a:prstGeom prst="rect">
              <a:avLst/>
            </a:prstGeom>
          </p:spPr>
        </p:pic>
        <p:pic>
          <p:nvPicPr>
            <p:cNvPr id="10" name="Immagine 9" descr="Immagine che contiene scuro&#10;&#10;Descrizione generata automaticamente">
              <a:extLst>
                <a:ext uri="{FF2B5EF4-FFF2-40B4-BE49-F238E27FC236}">
                  <a16:creationId xmlns:a16="http://schemas.microsoft.com/office/drawing/2014/main" id="{526D4F67-3B47-26A4-AA9C-23C43ACC9A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4" r="18847" b="18611"/>
            <a:stretch/>
          </p:blipFill>
          <p:spPr>
            <a:xfrm>
              <a:off x="4693022" y="3222850"/>
              <a:ext cx="288999" cy="2873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>
            <a:extLst>
              <a:ext uri="{FF2B5EF4-FFF2-40B4-BE49-F238E27FC236}">
                <a16:creationId xmlns:a16="http://schemas.microsoft.com/office/drawing/2014/main" id="{390ACAA1-86B6-242B-7A75-F02AB38FE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Telescopi rifrattori</a:t>
            </a:r>
          </a:p>
        </p:txBody>
      </p:sp>
      <p:sp>
        <p:nvSpPr>
          <p:cNvPr id="9219" name="Rectangle 15">
            <a:extLst>
              <a:ext uri="{FF2B5EF4-FFF2-40B4-BE49-F238E27FC236}">
                <a16:creationId xmlns:a16="http://schemas.microsoft.com/office/drawing/2014/main" id="{2D47DCF1-9C98-AD51-FDB7-7EF2B418D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9220" name="Rectangle 15">
            <a:extLst>
              <a:ext uri="{FF2B5EF4-FFF2-40B4-BE49-F238E27FC236}">
                <a16:creationId xmlns:a16="http://schemas.microsoft.com/office/drawing/2014/main" id="{A06362AA-D986-6BEE-5F36-F3D48C01A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82296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800" dirty="0">
                <a:solidFill>
                  <a:srgbClr val="FFC000"/>
                </a:solidFill>
              </a:rPr>
              <a:t>Brevetto: </a:t>
            </a:r>
            <a:r>
              <a:rPr lang="it-IT" altLang="it-IT" sz="1800" dirty="0">
                <a:solidFill>
                  <a:schemeClr val="bg1"/>
                </a:solidFill>
              </a:rPr>
              <a:t>Hans </a:t>
            </a:r>
            <a:r>
              <a:rPr lang="it-IT" altLang="it-IT" sz="1800" dirty="0" err="1">
                <a:solidFill>
                  <a:schemeClr val="bg1"/>
                </a:solidFill>
              </a:rPr>
              <a:t>Lippershey</a:t>
            </a:r>
            <a:r>
              <a:rPr lang="it-IT" altLang="it-IT" sz="1800" dirty="0">
                <a:solidFill>
                  <a:schemeClr val="bg1"/>
                </a:solidFill>
              </a:rPr>
              <a:t> 2 Ottobre 1608</a:t>
            </a:r>
          </a:p>
          <a:p>
            <a:pPr eaLnBrk="1" hangingPunct="1">
              <a:buFontTx/>
              <a:buNone/>
            </a:pPr>
            <a:r>
              <a:rPr lang="it-IT" altLang="it-IT" sz="1800" i="1" dirty="0">
                <a:solidFill>
                  <a:schemeClr val="bg1"/>
                </a:solidFill>
              </a:rPr>
              <a:t>La leggenda narra che l'invenzione avvenne casualmente per </a:t>
            </a:r>
          </a:p>
          <a:p>
            <a:pPr eaLnBrk="1" hangingPunct="1">
              <a:buFontTx/>
              <a:buNone/>
            </a:pPr>
            <a:r>
              <a:rPr lang="it-IT" altLang="it-IT" sz="1800" i="1" dirty="0">
                <a:solidFill>
                  <a:schemeClr val="bg1"/>
                </a:solidFill>
              </a:rPr>
              <a:t>merito dei suoi figli che giocando con alcune lenti scoprirono </a:t>
            </a:r>
          </a:p>
          <a:p>
            <a:pPr eaLnBrk="1" hangingPunct="1">
              <a:buFontTx/>
              <a:buNone/>
            </a:pPr>
            <a:r>
              <a:rPr lang="it-IT" altLang="it-IT" sz="1800" i="1" dirty="0">
                <a:solidFill>
                  <a:schemeClr val="bg1"/>
                </a:solidFill>
              </a:rPr>
              <a:t>come ottenere un'immagine ingrandita di oggetti lontani </a:t>
            </a:r>
          </a:p>
        </p:txBody>
      </p:sp>
      <p:pic>
        <p:nvPicPr>
          <p:cNvPr id="9221" name="Immagine 5">
            <a:extLst>
              <a:ext uri="{FF2B5EF4-FFF2-40B4-BE49-F238E27FC236}">
                <a16:creationId xmlns:a16="http://schemas.microsoft.com/office/drawing/2014/main" id="{E83E52B4-371E-A905-C147-12A8AD463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7446"/>
          <a:stretch>
            <a:fillRect/>
          </a:stretch>
        </p:blipFill>
        <p:spPr bwMode="auto">
          <a:xfrm>
            <a:off x="7085013" y="1565275"/>
            <a:ext cx="1665287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asellaDiTesto 7">
            <a:extLst>
              <a:ext uri="{FF2B5EF4-FFF2-40B4-BE49-F238E27FC236}">
                <a16:creationId xmlns:a16="http://schemas.microsoft.com/office/drawing/2014/main" id="{535BCF08-48AA-FB04-CF9A-28C1F36CC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775" y="3721100"/>
            <a:ext cx="21637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200">
                <a:solidFill>
                  <a:schemeClr val="bg1"/>
                </a:solidFill>
              </a:rPr>
              <a:t>Hans Lipperhey conosciuto anche come Johann Lippershey </a:t>
            </a:r>
          </a:p>
          <a:p>
            <a:pPr algn="ctr"/>
            <a:r>
              <a:rPr lang="it-IT" altLang="it-IT" sz="1200">
                <a:solidFill>
                  <a:schemeClr val="bg1"/>
                </a:solidFill>
              </a:rPr>
              <a:t>(27/07/1801 – 02/01/1892)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9754929-43E3-2F2F-6E71-F7AEBADEB9C4}"/>
              </a:ext>
            </a:extLst>
          </p:cNvPr>
          <p:cNvGrpSpPr/>
          <p:nvPr/>
        </p:nvGrpSpPr>
        <p:grpSpPr>
          <a:xfrm>
            <a:off x="220663" y="3687763"/>
            <a:ext cx="6623050" cy="2405062"/>
            <a:chOff x="220663" y="3687763"/>
            <a:chExt cx="6623050" cy="2405062"/>
          </a:xfrm>
        </p:grpSpPr>
        <p:pic>
          <p:nvPicPr>
            <p:cNvPr id="9223" name="Immagine 9">
              <a:extLst>
                <a:ext uri="{FF2B5EF4-FFF2-40B4-BE49-F238E27FC236}">
                  <a16:creationId xmlns:a16="http://schemas.microsoft.com/office/drawing/2014/main" id="{2021DAFA-06CF-AA20-79DB-7E03CA285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50" y="3716338"/>
              <a:ext cx="6113463" cy="199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834BBF1B-3243-6B97-0B5D-182CD228B1E0}"/>
                </a:ext>
              </a:extLst>
            </p:cNvPr>
            <p:cNvCxnSpPr/>
            <p:nvPr/>
          </p:nvCxnSpPr>
          <p:spPr>
            <a:xfrm>
              <a:off x="1619250" y="4724400"/>
              <a:ext cx="0" cy="1368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08B96F7F-6012-CCBA-7334-DBCA652BD781}"/>
                </a:ext>
              </a:extLst>
            </p:cNvPr>
            <p:cNvCxnSpPr>
              <a:cxnSpLocks/>
            </p:cNvCxnSpPr>
            <p:nvPr/>
          </p:nvCxnSpPr>
          <p:spPr>
            <a:xfrm>
              <a:off x="6156325" y="4797425"/>
              <a:ext cx="0" cy="129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94479702-5C7B-B956-E9FC-B33A38D42DFF}"/>
                </a:ext>
              </a:extLst>
            </p:cNvPr>
            <p:cNvCxnSpPr/>
            <p:nvPr/>
          </p:nvCxnSpPr>
          <p:spPr>
            <a:xfrm>
              <a:off x="1619250" y="6092825"/>
              <a:ext cx="453707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7" name="CasellaDiTesto 16">
              <a:extLst>
                <a:ext uri="{FF2B5EF4-FFF2-40B4-BE49-F238E27FC236}">
                  <a16:creationId xmlns:a16="http://schemas.microsoft.com/office/drawing/2014/main" id="{0BDEFD92-55E4-CBEA-66AC-1FAE7508B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338" y="4130675"/>
              <a:ext cx="11049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it-IT" altLang="it-IT" sz="1400"/>
                <a:t>Paraluce</a:t>
              </a: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5A46C1A1-C2DA-0BA9-A75A-314899526541}"/>
                </a:ext>
              </a:extLst>
            </p:cNvPr>
            <p:cNvCxnSpPr/>
            <p:nvPr/>
          </p:nvCxnSpPr>
          <p:spPr>
            <a:xfrm flipH="1">
              <a:off x="1619250" y="4149725"/>
              <a:ext cx="649288" cy="5746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9" name="CasellaDiTesto 19">
              <a:extLst>
                <a:ext uri="{FF2B5EF4-FFF2-40B4-BE49-F238E27FC236}">
                  <a16:creationId xmlns:a16="http://schemas.microsoft.com/office/drawing/2014/main" id="{5E4C4B64-1EF4-4A42-43E5-FAEE675AC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550" y="3687763"/>
              <a:ext cx="1104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it-IT" altLang="it-IT" sz="1400"/>
                <a:t>Oculare</a:t>
              </a:r>
            </a:p>
          </p:txBody>
        </p:sp>
        <p:sp>
          <p:nvSpPr>
            <p:cNvPr id="9230" name="CasellaDiTesto 20">
              <a:extLst>
                <a:ext uri="{FF2B5EF4-FFF2-40B4-BE49-F238E27FC236}">
                  <a16:creationId xmlns:a16="http://schemas.microsoft.com/office/drawing/2014/main" id="{79433D89-2CDE-5C31-89F7-C3BF1D403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075" y="4014788"/>
              <a:ext cx="11049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it-IT" altLang="it-IT" sz="1400"/>
                <a:t>Obiettivo</a:t>
              </a:r>
            </a:p>
          </p:txBody>
        </p:sp>
        <p:sp>
          <p:nvSpPr>
            <p:cNvPr id="9231" name="CasellaDiTesto 21">
              <a:extLst>
                <a:ext uri="{FF2B5EF4-FFF2-40B4-BE49-F238E27FC236}">
                  <a16:creationId xmlns:a16="http://schemas.microsoft.com/office/drawing/2014/main" id="{94A17F8A-D2F3-08C2-AD4E-3A60BA25C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250" y="5768975"/>
              <a:ext cx="4537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it-IT" altLang="it-IT" sz="1400">
                  <a:solidFill>
                    <a:schemeClr val="bg1"/>
                  </a:solidFill>
                </a:rPr>
                <a:t>Lunghezza focale</a:t>
              </a:r>
            </a:p>
          </p:txBody>
        </p: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9D8443F1-374F-BFBA-2BA9-2CC1B0A653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663" y="4681538"/>
              <a:ext cx="14255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ED0CDA0D-E465-ED7C-98E5-72BEA385F3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663" y="5418138"/>
              <a:ext cx="14351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4E61FAE7-BB0B-24A3-50A6-946E40094D62}"/>
                </a:ext>
              </a:extLst>
            </p:cNvPr>
            <p:cNvCxnSpPr>
              <a:cxnSpLocks/>
            </p:cNvCxnSpPr>
            <p:nvPr/>
          </p:nvCxnSpPr>
          <p:spPr>
            <a:xfrm>
              <a:off x="220663" y="4681538"/>
              <a:ext cx="0" cy="7366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5" name="CasellaDiTesto 29">
              <a:extLst>
                <a:ext uri="{FF2B5EF4-FFF2-40B4-BE49-F238E27FC236}">
                  <a16:creationId xmlns:a16="http://schemas.microsoft.com/office/drawing/2014/main" id="{508CBCEB-F6B1-AD23-5CBF-2CD19752C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351" y="4895850"/>
              <a:ext cx="7366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it-IT" altLang="it-IT" sz="140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9236" name="CasellaDiTesto 5119">
              <a:extLst>
                <a:ext uri="{FF2B5EF4-FFF2-40B4-BE49-F238E27FC236}">
                  <a16:creationId xmlns:a16="http://schemas.microsoft.com/office/drawing/2014/main" id="{5B92FA89-340E-2A3A-45F8-E868DF6F1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7638" y="4110038"/>
              <a:ext cx="1393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it-IT" altLang="it-IT" sz="1400"/>
                <a:t>Focheggiatore</a:t>
              </a:r>
            </a:p>
          </p:txBody>
        </p:sp>
        <p:cxnSp>
          <p:nvCxnSpPr>
            <p:cNvPr id="5124" name="Connettore 2 5123">
              <a:extLst>
                <a:ext uri="{FF2B5EF4-FFF2-40B4-BE49-F238E27FC236}">
                  <a16:creationId xmlns:a16="http://schemas.microsoft.com/office/drawing/2014/main" id="{5CC7D38C-107B-3BFE-A474-11D1CFD5C683}"/>
                </a:ext>
              </a:extLst>
            </p:cNvPr>
            <p:cNvCxnSpPr/>
            <p:nvPr/>
          </p:nvCxnSpPr>
          <p:spPr>
            <a:xfrm>
              <a:off x="5003800" y="4418013"/>
              <a:ext cx="203200" cy="1333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066F8E8F-7329-42EB-44DE-CFC44C314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  <p:sp>
        <p:nvSpPr>
          <p:cNvPr id="4" name="Rectangle 15">
            <a:extLst>
              <a:ext uri="{FF2B5EF4-FFF2-40B4-BE49-F238E27FC236}">
                <a16:creationId xmlns:a16="http://schemas.microsoft.com/office/drawing/2014/main" id="{76FA9DE9-9F92-9D4A-CF1E-EC0C8DE66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2797176"/>
            <a:ext cx="62833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800" dirty="0">
                <a:solidFill>
                  <a:srgbClr val="FFC000"/>
                </a:solidFill>
              </a:rPr>
              <a:t>Successo: </a:t>
            </a:r>
            <a:r>
              <a:rPr lang="it-IT" altLang="it-IT" sz="1800" dirty="0">
                <a:solidFill>
                  <a:schemeClr val="bg1"/>
                </a:solidFill>
              </a:rPr>
              <a:t>Galileo Galilei punta il cannocchiale verso il cielo nel 1609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>
            <a:extLst>
              <a:ext uri="{FF2B5EF4-FFF2-40B4-BE49-F238E27FC236}">
                <a16:creationId xmlns:a16="http://schemas.microsoft.com/office/drawing/2014/main" id="{7E3B291B-CC9A-534F-8E85-4FA35A583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Rifrazione</a:t>
            </a:r>
          </a:p>
        </p:txBody>
      </p:sp>
      <p:sp>
        <p:nvSpPr>
          <p:cNvPr id="10243" name="Rectangle 15">
            <a:extLst>
              <a:ext uri="{FF2B5EF4-FFF2-40B4-BE49-F238E27FC236}">
                <a16:creationId xmlns:a16="http://schemas.microsoft.com/office/drawing/2014/main" id="{30174313-8D67-BAC6-76AB-660E4AD5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3816226" cy="85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800" dirty="0">
                <a:solidFill>
                  <a:srgbClr val="FFC000"/>
                </a:solidFill>
              </a:rPr>
              <a:t>Rifrazione: </a:t>
            </a:r>
            <a:r>
              <a:rPr lang="it-IT" altLang="it-IT" sz="1800" dirty="0">
                <a:solidFill>
                  <a:schemeClr val="bg1"/>
                </a:solidFill>
              </a:rPr>
              <a:t>il raggio di luce incidente dà origine a un raggio rifratto</a:t>
            </a:r>
            <a:endParaRPr lang="it-IT" altLang="it-IT" sz="18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15">
                <a:extLst>
                  <a:ext uri="{FF2B5EF4-FFF2-40B4-BE49-F238E27FC236}">
                    <a16:creationId xmlns:a16="http://schemas.microsoft.com/office/drawing/2014/main" id="{45943E0C-3D27-A356-9798-FF74473F54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80528" y="2415679"/>
                <a:ext cx="4104456" cy="59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None/>
                </a:pPr>
                <a:r>
                  <a:rPr lang="it-IT" altLang="it-IT" sz="1800" dirty="0">
                    <a:solidFill>
                      <a:srgbClr val="FFC000"/>
                    </a:solidFill>
                  </a:rPr>
                  <a:t>Legge di Snell: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𝑠𝑒𝑛</m:t>
                        </m:r>
                        <m:sSub>
                          <m:sSubPr>
                            <m:ctrlPr>
                              <a:rPr lang="it-IT" alt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alt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it-IT" alt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it-IT" alt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𝑠𝑒𝑛</m:t>
                        </m:r>
                        <m:sSub>
                          <m:sSubPr>
                            <m:ctrlPr>
                              <a:rPr lang="it-IT" alt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alt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it-IT" alt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  <m:r>
                      <a:rPr lang="it-IT" alt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altLang="it-IT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alt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alt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alt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alt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alt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alt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it-IT" altLang="it-IT" sz="18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5" name="Rectangle 15">
                <a:extLst>
                  <a:ext uri="{FF2B5EF4-FFF2-40B4-BE49-F238E27FC236}">
                    <a16:creationId xmlns:a16="http://schemas.microsoft.com/office/drawing/2014/main" id="{45943E0C-3D27-A356-9798-FF74473F5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80528" y="2415679"/>
                <a:ext cx="4104456" cy="5957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 descr="Immagine che contiene testo, schermata, Parallelo, Rettangolo&#10;&#10;Descrizione generata automaticamente">
            <a:extLst>
              <a:ext uri="{FF2B5EF4-FFF2-40B4-BE49-F238E27FC236}">
                <a16:creationId xmlns:a16="http://schemas.microsoft.com/office/drawing/2014/main" id="{2B02687A-AF57-F236-7C38-8DC01ACD5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29" y="3924509"/>
            <a:ext cx="4053334" cy="280892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FCDB63-2B0A-9583-E1C4-1DD58CE11E81}"/>
              </a:ext>
            </a:extLst>
          </p:cNvPr>
          <p:cNvSpPr txBox="1"/>
          <p:nvPr/>
        </p:nvSpPr>
        <p:spPr>
          <a:xfrm>
            <a:off x="0" y="3039533"/>
            <a:ext cx="2980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https://refractiveindex.info/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3A20F15-0643-153C-54FB-375E6B4D9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97" y="3577089"/>
            <a:ext cx="2376264" cy="214959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BA02660-6657-5D34-8642-113188889545}"/>
              </a:ext>
            </a:extLst>
          </p:cNvPr>
          <p:cNvSpPr txBox="1"/>
          <p:nvPr/>
        </p:nvSpPr>
        <p:spPr>
          <a:xfrm>
            <a:off x="4427984" y="4769180"/>
            <a:ext cx="4053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Dispersione cromatica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0B56B87-7C0F-98F2-1A7E-44D24DBE89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9E5D5127-0FD7-0834-E09D-D91E596DC533}"/>
              </a:ext>
            </a:extLst>
          </p:cNvPr>
          <p:cNvGrpSpPr/>
          <p:nvPr/>
        </p:nvGrpSpPr>
        <p:grpSpPr>
          <a:xfrm>
            <a:off x="4478524" y="1259032"/>
            <a:ext cx="4002794" cy="2298254"/>
            <a:chOff x="550603" y="1826450"/>
            <a:chExt cx="5425590" cy="4115944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8FC7E33C-4183-C6E1-31AF-4A051DAEE704}"/>
                </a:ext>
              </a:extLst>
            </p:cNvPr>
            <p:cNvGrpSpPr/>
            <p:nvPr/>
          </p:nvGrpSpPr>
          <p:grpSpPr>
            <a:xfrm>
              <a:off x="550603" y="1826450"/>
              <a:ext cx="5425590" cy="4115944"/>
              <a:chOff x="550603" y="1826450"/>
              <a:chExt cx="5425590" cy="41159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51" name="Rectangle 15">
                    <a:extLst>
                      <a:ext uri="{FF2B5EF4-FFF2-40B4-BE49-F238E27FC236}">
                        <a16:creationId xmlns:a16="http://schemas.microsoft.com/office/drawing/2014/main" id="{44F1FEC7-4C68-CFDE-8440-30BA712BAAD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37286" y="3979103"/>
                    <a:ext cx="1638907" cy="6932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altLang="it-IT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altLang="it-IT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it-IT" altLang="it-IT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it-IT" altLang="it-IT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altLang="it-IT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it-IT" altLang="it-IT" sz="1400" dirty="0">
                      <a:solidFill>
                        <a:srgbClr val="FFC000"/>
                      </a:solidFill>
                    </a:endParaRPr>
                  </a:p>
                  <a:p>
                    <a:pPr algn="ctr" eaLnBrk="1" hangingPunct="1">
                      <a:buNone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altLang="it-IT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altLang="it-IT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altLang="it-IT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a14:m>
                    <a:r>
                      <a:rPr lang="it-IT" altLang="it-IT" sz="1400" dirty="0">
                        <a:solidFill>
                          <a:schemeClr val="bg1"/>
                        </a:solidFill>
                      </a:rPr>
                      <a:t>&lt;</a:t>
                    </a:r>
                    <a:r>
                      <a:rPr lang="it-IT" altLang="it-IT" sz="1400" dirty="0">
                        <a:solidFill>
                          <a:schemeClr val="bg1"/>
                        </a:solidFill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altLang="it-IT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altLang="it-IT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altLang="it-IT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endParaRPr lang="it-IT" altLang="it-IT" sz="1400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51" name="Rectangle 15">
                    <a:extLst>
                      <a:ext uri="{FF2B5EF4-FFF2-40B4-BE49-F238E27FC236}">
                        <a16:creationId xmlns:a16="http://schemas.microsoft.com/office/drawing/2014/main" id="{44F1FEC7-4C68-CFDE-8440-30BA712BAA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37286" y="3979103"/>
                    <a:ext cx="1638907" cy="6932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2F273C49-E21F-16AD-6C1B-853AFBAEE451}"/>
                  </a:ext>
                </a:extLst>
              </p:cNvPr>
              <p:cNvGrpSpPr/>
              <p:nvPr/>
            </p:nvGrpSpPr>
            <p:grpSpPr>
              <a:xfrm>
                <a:off x="550603" y="1826450"/>
                <a:ext cx="5364341" cy="4115944"/>
                <a:chOff x="550603" y="1826450"/>
                <a:chExt cx="5364341" cy="4115944"/>
              </a:xfrm>
            </p:grpSpPr>
            <p:grpSp>
              <p:nvGrpSpPr>
                <p:cNvPr id="24" name="Gruppo 23">
                  <a:extLst>
                    <a:ext uri="{FF2B5EF4-FFF2-40B4-BE49-F238E27FC236}">
                      <a16:creationId xmlns:a16="http://schemas.microsoft.com/office/drawing/2014/main" id="{0064D664-0D15-FDC9-A940-936A58505B6F}"/>
                    </a:ext>
                  </a:extLst>
                </p:cNvPr>
                <p:cNvGrpSpPr/>
                <p:nvPr/>
              </p:nvGrpSpPr>
              <p:grpSpPr>
                <a:xfrm>
                  <a:off x="550603" y="1826450"/>
                  <a:ext cx="5040560" cy="4115944"/>
                  <a:chOff x="971600" y="1987224"/>
                  <a:chExt cx="5040560" cy="4115944"/>
                </a:xfrm>
              </p:grpSpPr>
              <p:sp>
                <p:nvSpPr>
                  <p:cNvPr id="23" name="Rettangolo 22">
                    <a:extLst>
                      <a:ext uri="{FF2B5EF4-FFF2-40B4-BE49-F238E27FC236}">
                        <a16:creationId xmlns:a16="http://schemas.microsoft.com/office/drawing/2014/main" id="{E1DC7218-4357-D561-1B59-AFE522BB65B5}"/>
                      </a:ext>
                    </a:extLst>
                  </p:cNvPr>
                  <p:cNvSpPr/>
                  <p:nvPr/>
                </p:nvSpPr>
                <p:spPr>
                  <a:xfrm>
                    <a:off x="971600" y="4088869"/>
                    <a:ext cx="5040560" cy="1983702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  <a:alpha val="24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cxnSp>
                <p:nvCxnSpPr>
                  <p:cNvPr id="9" name="Connettore diritto 8">
                    <a:extLst>
                      <a:ext uri="{FF2B5EF4-FFF2-40B4-BE49-F238E27FC236}">
                        <a16:creationId xmlns:a16="http://schemas.microsoft.com/office/drawing/2014/main" id="{81A439B9-B5D6-735A-B58C-399BF3EE9CCF}"/>
                      </a:ext>
                    </a:extLst>
                  </p:cNvPr>
                  <p:cNvCxnSpPr/>
                  <p:nvPr/>
                </p:nvCxnSpPr>
                <p:spPr>
                  <a:xfrm>
                    <a:off x="971600" y="4077072"/>
                    <a:ext cx="504056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Connettore diritto 10">
                    <a:extLst>
                      <a:ext uri="{FF2B5EF4-FFF2-40B4-BE49-F238E27FC236}">
                        <a16:creationId xmlns:a16="http://schemas.microsoft.com/office/drawing/2014/main" id="{F829F2FE-3485-9E79-4E0D-FFFC0F1FD54C}"/>
                      </a:ext>
                    </a:extLst>
                  </p:cNvPr>
                  <p:cNvCxnSpPr/>
                  <p:nvPr/>
                </p:nvCxnSpPr>
                <p:spPr>
                  <a:xfrm>
                    <a:off x="3563888" y="2132856"/>
                    <a:ext cx="0" cy="3816424"/>
                  </a:xfrm>
                  <a:prstGeom prst="line">
                    <a:avLst/>
                  </a:prstGeom>
                  <a:ln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Connettore 2 11">
                    <a:extLst>
                      <a:ext uri="{FF2B5EF4-FFF2-40B4-BE49-F238E27FC236}">
                        <a16:creationId xmlns:a16="http://schemas.microsoft.com/office/drawing/2014/main" id="{CE6BBBEA-E7D9-EF1D-F738-002A77774237}"/>
                      </a:ext>
                    </a:extLst>
                  </p:cNvPr>
                  <p:cNvCxnSpPr/>
                  <p:nvPr/>
                </p:nvCxnSpPr>
                <p:spPr>
                  <a:xfrm>
                    <a:off x="1475656" y="2204864"/>
                    <a:ext cx="2088232" cy="1872208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Arco 13">
                    <a:extLst>
                      <a:ext uri="{FF2B5EF4-FFF2-40B4-BE49-F238E27FC236}">
                        <a16:creationId xmlns:a16="http://schemas.microsoft.com/office/drawing/2014/main" id="{386AE7C4-D2A6-2028-0EBD-85095F33734B}"/>
                      </a:ext>
                    </a:extLst>
                  </p:cNvPr>
                  <p:cNvSpPr/>
                  <p:nvPr/>
                </p:nvSpPr>
                <p:spPr>
                  <a:xfrm rot="17789879">
                    <a:off x="2656153" y="3106585"/>
                    <a:ext cx="1059385" cy="960371"/>
                  </a:xfrm>
                  <a:prstGeom prst="arc">
                    <a:avLst>
                      <a:gd name="adj1" fmla="val 16372021"/>
                      <a:gd name="adj2" fmla="val 989226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15" name="Connettore 2 14">
                    <a:extLst>
                      <a:ext uri="{FF2B5EF4-FFF2-40B4-BE49-F238E27FC236}">
                        <a16:creationId xmlns:a16="http://schemas.microsoft.com/office/drawing/2014/main" id="{6D9684A8-6776-20F4-E6EC-6BC5F6EBFFD1}"/>
                      </a:ext>
                    </a:extLst>
                  </p:cNvPr>
                  <p:cNvCxnSpPr/>
                  <p:nvPr/>
                </p:nvCxnSpPr>
                <p:spPr>
                  <a:xfrm>
                    <a:off x="3563888" y="4077072"/>
                    <a:ext cx="864096" cy="1800200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Arco 15">
                    <a:extLst>
                      <a:ext uri="{FF2B5EF4-FFF2-40B4-BE49-F238E27FC236}">
                        <a16:creationId xmlns:a16="http://schemas.microsoft.com/office/drawing/2014/main" id="{74B79F8D-1F8D-A136-5584-40EE310B594C}"/>
                      </a:ext>
                    </a:extLst>
                  </p:cNvPr>
                  <p:cNvSpPr/>
                  <p:nvPr/>
                </p:nvSpPr>
                <p:spPr>
                  <a:xfrm rot="6481232">
                    <a:off x="3453621" y="4695348"/>
                    <a:ext cx="596312" cy="622614"/>
                  </a:xfrm>
                  <a:prstGeom prst="arc">
                    <a:avLst>
                      <a:gd name="adj1" fmla="val 16372021"/>
                      <a:gd name="adj2" fmla="val 989226"/>
                    </a:avLst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98988DF5-6E9A-0DA1-F9D2-85F79D52A2F0}"/>
                      </a:ext>
                    </a:extLst>
                  </p:cNvPr>
                  <p:cNvSpPr txBox="1"/>
                  <p:nvPr/>
                </p:nvSpPr>
                <p:spPr>
                  <a:xfrm>
                    <a:off x="2887635" y="2653057"/>
                    <a:ext cx="57606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dirty="0">
                        <a:solidFill>
                          <a:schemeClr val="bg1"/>
                        </a:solidFill>
                        <a:latin typeface="Symbol" panose="05050102010706020507" pitchFamily="18" charset="2"/>
                      </a:rPr>
                      <a:t>q</a:t>
                    </a:r>
                    <a:r>
                      <a:rPr lang="it-IT" baseline="-25000" dirty="0">
                        <a:solidFill>
                          <a:schemeClr val="bg1"/>
                        </a:solidFill>
                        <a:latin typeface="+mn-lt"/>
                      </a:rPr>
                      <a:t>i</a:t>
                    </a:r>
                    <a:endParaRPr lang="it-IT" baseline="-25000" dirty="0">
                      <a:solidFill>
                        <a:schemeClr val="bg1"/>
                      </a:solidFill>
                      <a:latin typeface="Symbol" panose="05050102010706020507" pitchFamily="18" charset="2"/>
                    </a:endParaRPr>
                  </a:p>
                </p:txBody>
              </p:sp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84B5ECD2-C2F5-1674-CA7E-250EFDB2045E}"/>
                      </a:ext>
                    </a:extLst>
                  </p:cNvPr>
                  <p:cNvSpPr txBox="1"/>
                  <p:nvPr/>
                </p:nvSpPr>
                <p:spPr>
                  <a:xfrm>
                    <a:off x="3664081" y="5298553"/>
                    <a:ext cx="57606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dirty="0" err="1">
                        <a:solidFill>
                          <a:schemeClr val="bg1"/>
                        </a:solidFill>
                        <a:latin typeface="Symbol" panose="05050102010706020507" pitchFamily="18" charset="2"/>
                      </a:rPr>
                      <a:t>q</a:t>
                    </a:r>
                    <a:r>
                      <a:rPr lang="it-IT" baseline="-25000" dirty="0" err="1">
                        <a:solidFill>
                          <a:schemeClr val="bg1"/>
                        </a:solidFill>
                        <a:latin typeface="+mn-lt"/>
                      </a:rPr>
                      <a:t>r</a:t>
                    </a:r>
                    <a:endParaRPr lang="it-IT" baseline="-25000" dirty="0">
                      <a:solidFill>
                        <a:schemeClr val="bg1"/>
                      </a:solidFill>
                      <a:latin typeface="Symbol" panose="05050102010706020507" pitchFamily="18" charset="2"/>
                    </a:endParaRPr>
                  </a:p>
                </p:txBody>
              </p:sp>
              <p:sp>
                <p:nvSpPr>
                  <p:cNvPr id="19" name="CasellaDiTesto 18">
                    <a:extLst>
                      <a:ext uri="{FF2B5EF4-FFF2-40B4-BE49-F238E27FC236}">
                        <a16:creationId xmlns:a16="http://schemas.microsoft.com/office/drawing/2014/main" id="{E4CBC684-B8EC-19C7-727E-D9647F00D4DD}"/>
                      </a:ext>
                    </a:extLst>
                  </p:cNvPr>
                  <p:cNvSpPr txBox="1"/>
                  <p:nvPr/>
                </p:nvSpPr>
                <p:spPr>
                  <a:xfrm>
                    <a:off x="2074335" y="1987224"/>
                    <a:ext cx="18001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400" dirty="0">
                        <a:solidFill>
                          <a:srgbClr val="FFC000"/>
                        </a:solidFill>
                      </a:rPr>
                      <a:t>Angolo di incidenza</a:t>
                    </a:r>
                  </a:p>
                </p:txBody>
              </p:sp>
              <p:sp>
                <p:nvSpPr>
                  <p:cNvPr id="20" name="CasellaDiTesto 19">
                    <a:extLst>
                      <a:ext uri="{FF2B5EF4-FFF2-40B4-BE49-F238E27FC236}">
                        <a16:creationId xmlns:a16="http://schemas.microsoft.com/office/drawing/2014/main" id="{FF0DA1D9-2078-AE16-0BDA-DEB2E2FF26BA}"/>
                      </a:ext>
                    </a:extLst>
                  </p:cNvPr>
                  <p:cNvSpPr txBox="1"/>
                  <p:nvPr/>
                </p:nvSpPr>
                <p:spPr>
                  <a:xfrm>
                    <a:off x="3563887" y="5795391"/>
                    <a:ext cx="18001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400" dirty="0">
                        <a:solidFill>
                          <a:srgbClr val="FFC000"/>
                        </a:solidFill>
                      </a:rPr>
                      <a:t>Angolo di rifrazione</a:t>
                    </a:r>
                  </a:p>
                </p:txBody>
              </p:sp>
              <p:sp>
                <p:nvSpPr>
                  <p:cNvPr id="21" name="CasellaDiTesto 20">
                    <a:extLst>
                      <a:ext uri="{FF2B5EF4-FFF2-40B4-BE49-F238E27FC236}">
                        <a16:creationId xmlns:a16="http://schemas.microsoft.com/office/drawing/2014/main" id="{0BF69807-9CE3-292B-1FBE-3B328D1376C2}"/>
                      </a:ext>
                    </a:extLst>
                  </p:cNvPr>
                  <p:cNvSpPr txBox="1"/>
                  <p:nvPr/>
                </p:nvSpPr>
                <p:spPr>
                  <a:xfrm>
                    <a:off x="989606" y="3748239"/>
                    <a:ext cx="18001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400" dirty="0">
                        <a:solidFill>
                          <a:srgbClr val="FFC000"/>
                        </a:solidFill>
                      </a:rPr>
                      <a:t>Indice n</a:t>
                    </a:r>
                    <a:r>
                      <a:rPr lang="it-IT" sz="1400" baseline="-25000" dirty="0">
                        <a:solidFill>
                          <a:srgbClr val="FFC000"/>
                        </a:solidFill>
                      </a:rPr>
                      <a:t>i</a:t>
                    </a:r>
                  </a:p>
                </p:txBody>
              </p:sp>
              <p:sp>
                <p:nvSpPr>
                  <p:cNvPr id="26" name="CasellaDiTesto 25">
                    <a:extLst>
                      <a:ext uri="{FF2B5EF4-FFF2-40B4-BE49-F238E27FC236}">
                        <a16:creationId xmlns:a16="http://schemas.microsoft.com/office/drawing/2014/main" id="{7BD0026E-E0A4-00E3-0881-90F199E21C59}"/>
                      </a:ext>
                    </a:extLst>
                  </p:cNvPr>
                  <p:cNvSpPr txBox="1"/>
                  <p:nvPr/>
                </p:nvSpPr>
                <p:spPr>
                  <a:xfrm>
                    <a:off x="981703" y="4127072"/>
                    <a:ext cx="180019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400" dirty="0">
                        <a:solidFill>
                          <a:srgbClr val="FFC000"/>
                        </a:solidFill>
                      </a:rPr>
                      <a:t>Indice n</a:t>
                    </a:r>
                    <a:r>
                      <a:rPr lang="it-IT" sz="1400" baseline="-25000" dirty="0">
                        <a:solidFill>
                          <a:srgbClr val="FFC000"/>
                        </a:solidFill>
                      </a:rPr>
                      <a:t>r</a:t>
                    </a:r>
                  </a:p>
                </p:txBody>
              </p:sp>
            </p:grpSp>
            <p:cxnSp>
              <p:nvCxnSpPr>
                <p:cNvPr id="27" name="Connettore 2 26">
                  <a:extLst>
                    <a:ext uri="{FF2B5EF4-FFF2-40B4-BE49-F238E27FC236}">
                      <a16:creationId xmlns:a16="http://schemas.microsoft.com/office/drawing/2014/main" id="{30FBE383-05BB-1C93-1E5D-FBCBAE6229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31840" y="3895242"/>
                  <a:ext cx="1522710" cy="1478445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52" name="Rectangle 15">
                      <a:extLst>
                        <a:ext uri="{FF2B5EF4-FFF2-40B4-BE49-F238E27FC236}">
                          <a16:creationId xmlns:a16="http://schemas.microsoft.com/office/drawing/2014/main" id="{02E95A85-B566-B567-3498-289A2ED9091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76037" y="5133986"/>
                      <a:ext cx="1638907" cy="6932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it-IT" altLang="it-IT" sz="1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altLang="it-IT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altLang="it-IT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it-IT" altLang="it-IT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altLang="it-IT" sz="14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altLang="it-IT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it-IT" altLang="it-IT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oMath>
                        </m:oMathPara>
                      </a14:m>
                      <a:endParaRPr lang="it-IT" altLang="it-IT" sz="1400" dirty="0">
                        <a:solidFill>
                          <a:srgbClr val="FFC000"/>
                        </a:solidFill>
                      </a:endParaRPr>
                    </a:p>
                    <a:p>
                      <a:pPr algn="ctr" eaLnBrk="1" hangingPunct="1">
                        <a:buNone/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it-IT" altLang="it-IT" sz="1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altLang="it-IT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oMath>
                      </a14:m>
                      <a:r>
                        <a:rPr lang="it-IT" altLang="it-IT" sz="1400" dirty="0">
                          <a:solidFill>
                            <a:schemeClr val="bg1"/>
                          </a:solidFill>
                          <a:ea typeface="Cambria Math" panose="02040503050406030204" pitchFamily="18" charset="0"/>
                        </a:rPr>
                        <a:t>=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it-IT" altLang="it-IT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altLang="it-IT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altLang="it-IT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a14:m>
                      <a:endParaRPr lang="it-IT" altLang="it-IT" sz="1400" dirty="0">
                        <a:solidFill>
                          <a:srgbClr val="FFC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252" name="Rectangle 15">
                      <a:extLst>
                        <a:ext uri="{FF2B5EF4-FFF2-40B4-BE49-F238E27FC236}">
                          <a16:creationId xmlns:a16="http://schemas.microsoft.com/office/drawing/2014/main" id="{02E95A85-B566-B567-3498-289A2ED909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276037" y="5133986"/>
                      <a:ext cx="1638907" cy="69324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it-I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10241" name="Connettore 2 10240">
              <a:extLst>
                <a:ext uri="{FF2B5EF4-FFF2-40B4-BE49-F238E27FC236}">
                  <a16:creationId xmlns:a16="http://schemas.microsoft.com/office/drawing/2014/main" id="{9EAD7CF8-2515-ACE8-C0D1-2F8B22829FCF}"/>
                </a:ext>
              </a:extLst>
            </p:cNvPr>
            <p:cNvCxnSpPr>
              <a:cxnSpLocks/>
            </p:cNvCxnSpPr>
            <p:nvPr/>
          </p:nvCxnSpPr>
          <p:spPr>
            <a:xfrm>
              <a:off x="3130963" y="3895242"/>
              <a:ext cx="2017101" cy="70442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5" name="CasellaDiTesto 7">
            <a:extLst>
              <a:ext uri="{FF2B5EF4-FFF2-40B4-BE49-F238E27FC236}">
                <a16:creationId xmlns:a16="http://schemas.microsoft.com/office/drawing/2014/main" id="{9A4E9858-FB18-4B3C-ED52-955CE4C1A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418" y="5894911"/>
            <a:ext cx="216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200" dirty="0" err="1">
                <a:solidFill>
                  <a:schemeClr val="bg1"/>
                </a:solidFill>
              </a:rPr>
              <a:t>Willebrord</a:t>
            </a:r>
            <a:r>
              <a:rPr lang="it-IT" altLang="it-IT" sz="1200" dirty="0">
                <a:solidFill>
                  <a:schemeClr val="bg1"/>
                </a:solidFill>
              </a:rPr>
              <a:t> </a:t>
            </a:r>
            <a:r>
              <a:rPr lang="it-IT" altLang="it-IT" sz="1200" dirty="0" err="1">
                <a:solidFill>
                  <a:schemeClr val="bg1"/>
                </a:solidFill>
              </a:rPr>
              <a:t>Snel</a:t>
            </a:r>
            <a:r>
              <a:rPr lang="it-IT" altLang="it-IT" sz="1200" dirty="0">
                <a:solidFill>
                  <a:schemeClr val="bg1"/>
                </a:solidFill>
              </a:rPr>
              <a:t> van </a:t>
            </a:r>
            <a:r>
              <a:rPr lang="it-IT" altLang="it-IT" sz="1200" dirty="0" err="1">
                <a:solidFill>
                  <a:schemeClr val="bg1"/>
                </a:solidFill>
              </a:rPr>
              <a:t>Royen</a:t>
            </a:r>
            <a:endParaRPr lang="it-IT" altLang="it-IT" sz="1200" dirty="0">
              <a:solidFill>
                <a:schemeClr val="bg1"/>
              </a:solidFill>
            </a:endParaRPr>
          </a:p>
          <a:p>
            <a:pPr algn="ctr"/>
            <a:r>
              <a:rPr lang="it-IT" altLang="it-IT" sz="1200" dirty="0">
                <a:solidFill>
                  <a:schemeClr val="bg1"/>
                </a:solidFill>
              </a:rPr>
              <a:t>(13/06/1580 – 30/10/1626) 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CA30CA94-ED0E-6631-59BE-AA44240C0A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2418" y="3971730"/>
            <a:ext cx="1391419" cy="190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1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>
            <a:extLst>
              <a:ext uri="{FF2B5EF4-FFF2-40B4-BE49-F238E27FC236}">
                <a16:creationId xmlns:a16="http://schemas.microsoft.com/office/drawing/2014/main" id="{7E3B291B-CC9A-534F-8E85-4FA35A583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chemeClr val="bg1"/>
                </a:solidFill>
              </a:rPr>
              <a:t>Aberrazione cromatica</a:t>
            </a:r>
          </a:p>
        </p:txBody>
      </p:sp>
      <p:sp>
        <p:nvSpPr>
          <p:cNvPr id="10243" name="Rectangle 15">
            <a:extLst>
              <a:ext uri="{FF2B5EF4-FFF2-40B4-BE49-F238E27FC236}">
                <a16:creationId xmlns:a16="http://schemas.microsoft.com/office/drawing/2014/main" id="{30174313-8D67-BAC6-76AB-660E4AD5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8229600" cy="41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800" dirty="0">
                <a:solidFill>
                  <a:srgbClr val="FFC000"/>
                </a:solidFill>
              </a:rPr>
              <a:t>Aberrazione cromatica: </a:t>
            </a:r>
            <a:r>
              <a:rPr lang="it-IT" altLang="it-IT" sz="1800" dirty="0">
                <a:solidFill>
                  <a:schemeClr val="bg1"/>
                </a:solidFill>
              </a:rPr>
              <a:t>conosciuta anche come distorsione cromatica, si verifica quando la lente non riesce a far coincidere tutte le lunghezze d’onda dei colori sullo stesso punto focale, o quando ogni raggio di colore che compone la luce è condotto su posizioni diverse del punto focale.</a:t>
            </a:r>
            <a:endParaRPr lang="it-IT" altLang="it-IT" sz="1800" i="1" dirty="0">
              <a:solidFill>
                <a:schemeClr val="bg1"/>
              </a:solidFill>
            </a:endParaRP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2477785A-FCAB-1094-95B0-713D05318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50" y="2780928"/>
            <a:ext cx="3828868" cy="268020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91B34CA-ED22-A0F2-CF3B-6ECDA143B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776377" y="3189242"/>
            <a:ext cx="3932987" cy="186358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8AC89E5-2C99-2304-97F4-272F2BC751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9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>
            <a:extLst>
              <a:ext uri="{FF2B5EF4-FFF2-40B4-BE49-F238E27FC236}">
                <a16:creationId xmlns:a16="http://schemas.microsoft.com/office/drawing/2014/main" id="{7E3B291B-CC9A-534F-8E85-4FA35A583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chemeClr val="bg1"/>
                </a:solidFill>
              </a:rPr>
              <a:t>Rifrattori acromatici</a:t>
            </a:r>
          </a:p>
        </p:txBody>
      </p:sp>
      <p:sp>
        <p:nvSpPr>
          <p:cNvPr id="10243" name="Rectangle 15">
            <a:extLst>
              <a:ext uri="{FF2B5EF4-FFF2-40B4-BE49-F238E27FC236}">
                <a16:creationId xmlns:a16="http://schemas.microsoft.com/office/drawing/2014/main" id="{30174313-8D67-BAC6-76AB-660E4AD5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8229600" cy="41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  <a:buNone/>
            </a:pPr>
            <a:r>
              <a:rPr lang="it-IT" sz="1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 rifrattori acromatici impiegano 2 vetri con differenti curvature e indici di rifrazione, in modo da far cadere tutto lo spettro in un unico punto (fuoco acromatico).</a:t>
            </a:r>
          </a:p>
          <a:p>
            <a:pPr algn="just">
              <a:spcAft>
                <a:spcPts val="0"/>
              </a:spcAft>
            </a:pPr>
            <a:r>
              <a:rPr lang="it-IT" sz="1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Purtroppo lo stratagemma funziona egregiamente solo se la focale vale almeno 14,4 volte il diametro dell’ottica</a:t>
            </a:r>
          </a:p>
          <a:p>
            <a:pPr eaLnBrk="1" hangingPunct="1">
              <a:buFontTx/>
              <a:buNone/>
            </a:pPr>
            <a:endParaRPr lang="it-IT" altLang="it-IT" sz="1800" i="1" dirty="0">
              <a:solidFill>
                <a:schemeClr val="bg1"/>
              </a:solidFill>
            </a:endParaRP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1A831629-7373-D838-49C1-5B69322B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50" y="3008294"/>
            <a:ext cx="3534116" cy="247388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19924A-27D0-0012-E8DC-5DD745C300DD}"/>
              </a:ext>
            </a:extLst>
          </p:cNvPr>
          <p:cNvSpPr txBox="1"/>
          <p:nvPr/>
        </p:nvSpPr>
        <p:spPr>
          <a:xfrm>
            <a:off x="5325109" y="3600062"/>
            <a:ext cx="32446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Un sistema acromatico classico è realizzato accoppiando due </a:t>
            </a:r>
            <a:r>
              <a:rPr lang="it-IT" dirty="0">
                <a:solidFill>
                  <a:srgbClr val="FFFFFF"/>
                </a:solidFill>
                <a:hlinkClick r:id="rId4" tooltip="Vetr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vetri</a:t>
            </a:r>
            <a:r>
              <a:rPr lang="it-IT" dirty="0">
                <a:solidFill>
                  <a:srgbClr val="FFFFFF"/>
                </a:solidFill>
              </a:rPr>
              <a:t> diversi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72617E9-5C6C-5C39-E2B5-654A8BE62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907" y="4929998"/>
            <a:ext cx="3521390" cy="175727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E332C07-58B2-2440-9C9F-1E3DE3A239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>
            <a:extLst>
              <a:ext uri="{FF2B5EF4-FFF2-40B4-BE49-F238E27FC236}">
                <a16:creationId xmlns:a16="http://schemas.microsoft.com/office/drawing/2014/main" id="{7E3B291B-CC9A-534F-8E85-4FA35A583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chemeClr val="bg1"/>
                </a:solidFill>
              </a:rPr>
              <a:t>Rifrattori acromatici</a:t>
            </a:r>
          </a:p>
        </p:txBody>
      </p:sp>
      <p:pic>
        <p:nvPicPr>
          <p:cNvPr id="10246" name="Immagine 10245">
            <a:extLst>
              <a:ext uri="{FF2B5EF4-FFF2-40B4-BE49-F238E27FC236}">
                <a16:creationId xmlns:a16="http://schemas.microsoft.com/office/drawing/2014/main" id="{8AE69A21-51B0-3E8A-96F7-A87E7DFC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40" y="1556792"/>
            <a:ext cx="6958470" cy="352839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03597D9-687A-238E-D337-DAC0C5FF9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99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>
            <a:extLst>
              <a:ext uri="{FF2B5EF4-FFF2-40B4-BE49-F238E27FC236}">
                <a16:creationId xmlns:a16="http://schemas.microsoft.com/office/drawing/2014/main" id="{7E3B291B-CC9A-534F-8E85-4FA35A583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8648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chemeClr val="bg1"/>
                </a:solidFill>
              </a:rPr>
              <a:t>Rifrattori apocromatici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(</a:t>
            </a:r>
            <a:r>
              <a:rPr lang="it-IT" altLang="it-IT" sz="2400" dirty="0">
                <a:solidFill>
                  <a:srgbClr val="FFFF00"/>
                </a:solidFill>
              </a:rPr>
              <a:t>Astrofotografia di alto livello</a:t>
            </a:r>
            <a:r>
              <a:rPr lang="it-IT" altLang="it-IT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243" name="Rectangle 15">
            <a:extLst>
              <a:ext uri="{FF2B5EF4-FFF2-40B4-BE49-F238E27FC236}">
                <a16:creationId xmlns:a16="http://schemas.microsoft.com/office/drawing/2014/main" id="{30174313-8D67-BAC6-76AB-660E4AD5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8229600" cy="146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  <a:buNone/>
            </a:pPr>
            <a:r>
              <a:rPr lang="it-IT" sz="1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utilizza tre lenti opportunamente accoppiate, in aria o in olio, per correggere l'aberrazione cromatica. Il design tripletto è ampiamente considerato un eccellente telescopio, poiché i tre elementi dell'obiettivo consentono ai colori principali (rosso, verde e blu) di essere a fuoco nello stesso punto</a:t>
            </a:r>
            <a:endParaRPr lang="it-IT" altLang="it-IT" sz="1800" i="1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19924A-27D0-0012-E8DC-5DD745C300DD}"/>
              </a:ext>
            </a:extLst>
          </p:cNvPr>
          <p:cNvSpPr txBox="1"/>
          <p:nvPr/>
        </p:nvSpPr>
        <p:spPr>
          <a:xfrm>
            <a:off x="5674524" y="3169183"/>
            <a:ext cx="32446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Un sistema apocromatico classico è realizzato accoppiando tre </a:t>
            </a:r>
            <a:r>
              <a:rPr lang="it-IT" dirty="0">
                <a:solidFill>
                  <a:srgbClr val="FFFFFF"/>
                </a:solidFill>
                <a:hlinkClick r:id="rId2" tooltip="Vetr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vetri</a:t>
            </a:r>
            <a:r>
              <a:rPr lang="it-IT" dirty="0">
                <a:solidFill>
                  <a:srgbClr val="FFFFFF"/>
                </a:solidFill>
              </a:rPr>
              <a:t> diversi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E7257A4-68EC-0189-9C79-69D5502E0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844690"/>
            <a:ext cx="3455593" cy="211960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6E5396C-2B63-30AC-8FF7-4F53B0898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242" y="4511842"/>
            <a:ext cx="3190616" cy="21196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DA935EA-5046-DBBD-C41C-5E76095DC6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0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>
            <a:extLst>
              <a:ext uri="{FF2B5EF4-FFF2-40B4-BE49-F238E27FC236}">
                <a16:creationId xmlns:a16="http://schemas.microsoft.com/office/drawing/2014/main" id="{7E3B291B-CC9A-534F-8E85-4FA35A583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chemeClr val="bg1"/>
                </a:solidFill>
              </a:rPr>
              <a:t>Rifrattori apocromatici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63926AF-76AE-6678-49E2-5D69F9C1E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13" y="1556792"/>
            <a:ext cx="6856574" cy="326648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7FD742C-CC9F-180C-858E-8A9386F197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84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>
            <a:extLst>
              <a:ext uri="{FF2B5EF4-FFF2-40B4-BE49-F238E27FC236}">
                <a16:creationId xmlns:a16="http://schemas.microsoft.com/office/drawing/2014/main" id="{F19FE7C7-091C-2406-670B-3745B43C4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chemeClr val="bg1"/>
                </a:solidFill>
              </a:rPr>
              <a:t>Newton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A78B6602-1DC4-1EDC-F030-E8F6DCC59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8229600" cy="16573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17412" name="Rectangle 15">
            <a:extLst>
              <a:ext uri="{FF2B5EF4-FFF2-40B4-BE49-F238E27FC236}">
                <a16:creationId xmlns:a16="http://schemas.microsoft.com/office/drawing/2014/main" id="{8F528174-49D6-A9B6-3766-91B349B26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29" y="1420812"/>
            <a:ext cx="5585531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it-IT" altLang="it-IT" sz="1800" dirty="0">
                <a:solidFill>
                  <a:schemeClr val="bg1"/>
                </a:solidFill>
              </a:rPr>
              <a:t>Telescopio riflettore: a cause delle aberrazioni cromatiche dei rifrattori Isaac Newton nel 1968 riprogettò il telescopio inventato da Zucchi nel 1916</a:t>
            </a: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17413" name="Rectangle 15">
            <a:extLst>
              <a:ext uri="{FF2B5EF4-FFF2-40B4-BE49-F238E27FC236}">
                <a16:creationId xmlns:a16="http://schemas.microsoft.com/office/drawing/2014/main" id="{F998A42B-FEA7-8FD8-A2CB-D23D08DF8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3225800"/>
            <a:ext cx="440372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FF0000"/>
                </a:solidFill>
              </a:rPr>
              <a:t>Con l’uso della diagonale</a:t>
            </a: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17414" name="Rectangle 15">
            <a:extLst>
              <a:ext uri="{FF2B5EF4-FFF2-40B4-BE49-F238E27FC236}">
                <a16:creationId xmlns:a16="http://schemas.microsoft.com/office/drawing/2014/main" id="{F3AA85C1-FEBE-F5D5-5E7F-48F25F6C9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4202113"/>
            <a:ext cx="2898775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00B0F0"/>
                </a:solidFill>
              </a:rPr>
              <a:t>Oculare diretto</a:t>
            </a: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31A599E-D30F-3AEB-0AA0-7F1E3AE3C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6" y="2673350"/>
            <a:ext cx="5200650" cy="30575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297B00F-8803-48AC-D4B3-89BDA09A1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84" y="1808957"/>
            <a:ext cx="2417416" cy="301307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8AE0DC9-9CCB-5247-2D14-435BBEF4ED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90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7C0D7FF-3191-ECDE-24EA-DCB7CFAF6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8C53681-CCF4-2B00-3D48-AA1A7102AE9C}"/>
              </a:ext>
            </a:extLst>
          </p:cNvPr>
          <p:cNvSpPr txBox="1"/>
          <p:nvPr/>
        </p:nvSpPr>
        <p:spPr>
          <a:xfrm>
            <a:off x="395536" y="548680"/>
            <a:ext cx="835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it-IT" sz="2400" dirty="0">
                <a:solidFill>
                  <a:schemeClr val="bg1"/>
                </a:solidFill>
              </a:rPr>
              <a:t>Newton</a:t>
            </a:r>
            <a:endParaRPr lang="it-IT" sz="24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B4F1D39-AAF0-AC2E-5F07-CF9588F4B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31" y="1268640"/>
            <a:ext cx="6457950" cy="2971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F17CF8F-5586-F497-4414-33078E290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4284220"/>
            <a:ext cx="64579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1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>
            <a:extLst>
              <a:ext uri="{FF2B5EF4-FFF2-40B4-BE49-F238E27FC236}">
                <a16:creationId xmlns:a16="http://schemas.microsoft.com/office/drawing/2014/main" id="{EECD3B65-9F8B-6ED0-96D7-5506BAEAC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chemeClr val="bg1"/>
                </a:solidFill>
              </a:rPr>
              <a:t>Definizioni: Angolo</a:t>
            </a:r>
          </a:p>
        </p:txBody>
      </p:sp>
      <p:sp>
        <p:nvSpPr>
          <p:cNvPr id="3075" name="Rectangle 15">
            <a:extLst>
              <a:ext uri="{FF2B5EF4-FFF2-40B4-BE49-F238E27FC236}">
                <a16:creationId xmlns:a16="http://schemas.microsoft.com/office/drawing/2014/main" id="{F40C64D2-C650-122F-2A0D-50D14E716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6F7296B-2D30-2918-07C8-81448724B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E2F168-E5E4-72DE-FA84-90935834A890}"/>
              </a:ext>
            </a:extLst>
          </p:cNvPr>
          <p:cNvSpPr txBox="1"/>
          <p:nvPr/>
        </p:nvSpPr>
        <p:spPr>
          <a:xfrm>
            <a:off x="399296" y="1646563"/>
            <a:ext cx="6529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defTabSz="457200" latinLnBrk="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pPr defTabSz="914400" latinLnBrk="1"/>
            <a:r>
              <a:rPr lang="it-IT" sz="1600" dirty="0">
                <a:solidFill>
                  <a:srgbClr val="FFC000"/>
                </a:solidFill>
              </a:rPr>
              <a:t>Angolo: </a:t>
            </a:r>
            <a:r>
              <a:rPr lang="it-IT" sz="1600" dirty="0">
                <a:solidFill>
                  <a:schemeClr val="bg1"/>
                </a:solidFill>
                <a:latin typeface="+mn-lt"/>
                <a:cs typeface="+mn-cs"/>
              </a:rPr>
              <a:t>parte di piano compresa tra due semirette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1E6D8C-2A2E-B995-44A0-7BF903190027}"/>
              </a:ext>
            </a:extLst>
          </p:cNvPr>
          <p:cNvSpPr txBox="1"/>
          <p:nvPr/>
        </p:nvSpPr>
        <p:spPr>
          <a:xfrm>
            <a:off x="702683" y="3394211"/>
            <a:ext cx="2189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defTabSz="457200" latinLnBrk="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pPr defTabSz="914400" latinLnBrk="1"/>
            <a:r>
              <a:rPr lang="it-IT" sz="1400" i="1" dirty="0">
                <a:solidFill>
                  <a:schemeClr val="accent4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1600" dirty="0">
                <a:solidFill>
                  <a:schemeClr val="bg1"/>
                </a:solidFill>
                <a:latin typeface="+mn-lt"/>
                <a:cs typeface="+mn-cs"/>
              </a:rPr>
              <a:t>1 grado = 60 primi</a:t>
            </a:r>
          </a:p>
          <a:p>
            <a:pPr defTabSz="914400" latinLnBrk="1"/>
            <a:r>
              <a:rPr lang="it-IT" sz="1600" dirty="0">
                <a:solidFill>
                  <a:schemeClr val="bg1"/>
                </a:solidFill>
                <a:latin typeface="+mn-lt"/>
                <a:cs typeface="+mn-cs"/>
              </a:rPr>
              <a:t>1 primo = 60 secondi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C4067A9-CFDD-D41E-414B-67C4AE0D7D15}"/>
              </a:ext>
            </a:extLst>
          </p:cNvPr>
          <p:cNvSpPr txBox="1"/>
          <p:nvPr/>
        </p:nvSpPr>
        <p:spPr>
          <a:xfrm>
            <a:off x="380491" y="4468004"/>
            <a:ext cx="8383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defTabSz="457200" latinLnBrk="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pPr defTabSz="914400" latinLnBrk="1"/>
            <a:r>
              <a:rPr lang="it-IT" sz="1600" dirty="0" err="1">
                <a:solidFill>
                  <a:srgbClr val="FFC000"/>
                </a:solidFill>
              </a:rPr>
              <a:t>arcosecondo</a:t>
            </a:r>
            <a:r>
              <a:rPr lang="it-IT" sz="1600" dirty="0">
                <a:solidFill>
                  <a:srgbClr val="FFC000"/>
                </a:solidFill>
              </a:rPr>
              <a:t>:  </a:t>
            </a:r>
            <a:r>
              <a:rPr lang="it-IT" sz="1600" dirty="0">
                <a:solidFill>
                  <a:schemeClr val="bg1"/>
                </a:solidFill>
                <a:latin typeface="+mn-lt"/>
                <a:cs typeface="+mn-cs"/>
              </a:rPr>
              <a:t>spostamento laterale in posizione di 0,4318 millimetri visto da 100 metri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C99069-7DF4-6E1F-F77E-0D3471E3F7A1}"/>
              </a:ext>
            </a:extLst>
          </p:cNvPr>
          <p:cNvSpPr txBox="1"/>
          <p:nvPr/>
        </p:nvSpPr>
        <p:spPr>
          <a:xfrm>
            <a:off x="389580" y="2151141"/>
            <a:ext cx="838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defTabSz="457200" latinLnBrk="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pPr defTabSz="914400" latinLnBrk="1"/>
            <a:r>
              <a:rPr lang="it-IT" sz="1600" dirty="0">
                <a:solidFill>
                  <a:srgbClr val="FFC000"/>
                </a:solidFill>
              </a:rPr>
              <a:t>Angolo sessagesimale: </a:t>
            </a:r>
            <a:r>
              <a:rPr lang="it-IT" sz="1600" dirty="0">
                <a:solidFill>
                  <a:schemeClr val="bg1"/>
                </a:solidFill>
                <a:latin typeface="+mn-lt"/>
                <a:cs typeface="+mn-cs"/>
              </a:rPr>
              <a:t>la divisione di un giro completo in 360 parti e si misura in gradi [°]. Le sotto unità sono divise in sessantesimi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D84CBD-E324-E394-1D26-6CB491BAC83C}"/>
              </a:ext>
            </a:extLst>
          </p:cNvPr>
          <p:cNvSpPr txBox="1"/>
          <p:nvPr/>
        </p:nvSpPr>
        <p:spPr>
          <a:xfrm>
            <a:off x="4139952" y="3552972"/>
            <a:ext cx="2698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defTabSz="457200" latinLnBrk="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pPr defTabSz="914400" latinLnBrk="1"/>
            <a:r>
              <a:rPr lang="it-IT" sz="1600" dirty="0">
                <a:solidFill>
                  <a:schemeClr val="bg1"/>
                </a:solidFill>
                <a:latin typeface="+mn-lt"/>
                <a:cs typeface="+mn-cs"/>
              </a:rPr>
              <a:t>1 secondo = 1/3600 gradi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083F3B19-834C-05B9-07A3-34FBFB3827E7}"/>
              </a:ext>
            </a:extLst>
          </p:cNvPr>
          <p:cNvSpPr/>
          <p:nvPr/>
        </p:nvSpPr>
        <p:spPr>
          <a:xfrm rot="16200000">
            <a:off x="3251374" y="3480741"/>
            <a:ext cx="513474" cy="48301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4">
            <a:extLst>
              <a:ext uri="{FF2B5EF4-FFF2-40B4-BE49-F238E27FC236}">
                <a16:creationId xmlns:a16="http://schemas.microsoft.com/office/drawing/2014/main" id="{B97F2783-8974-C4C2-CFF5-DF27ECD3C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Telescopio Schmidt-Cassegrain</a:t>
            </a:r>
          </a:p>
        </p:txBody>
      </p:sp>
      <p:sp>
        <p:nvSpPr>
          <p:cNvPr id="12291" name="Rectangle 15">
            <a:extLst>
              <a:ext uri="{FF2B5EF4-FFF2-40B4-BE49-F238E27FC236}">
                <a16:creationId xmlns:a16="http://schemas.microsoft.com/office/drawing/2014/main" id="{94FAD14E-3B0C-7470-CCA8-AEC6600CF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z="1800">
                <a:solidFill>
                  <a:schemeClr val="bg1"/>
                </a:solidFill>
              </a:rPr>
              <a:t>Lo Schmidt Cassegrain (SC-T) è un telescopio catadiottrico, inventato nel 1940</a:t>
            </a:r>
          </a:p>
          <a:p>
            <a:pPr eaLnBrk="1" hangingPunct="1"/>
            <a:r>
              <a:rPr lang="it-IT" altLang="it-IT" sz="1800">
                <a:solidFill>
                  <a:schemeClr val="bg1"/>
                </a:solidFill>
              </a:rPr>
              <a:t>Utilizza uno </a:t>
            </a:r>
            <a:r>
              <a:rPr lang="it-IT" altLang="it-IT" sz="1800">
                <a:solidFill>
                  <a:srgbClr val="FFC000"/>
                </a:solidFill>
              </a:rPr>
              <a:t>specchio primario </a:t>
            </a:r>
            <a:r>
              <a:rPr lang="it-IT" altLang="it-IT" sz="1800">
                <a:solidFill>
                  <a:schemeClr val="bg1"/>
                </a:solidFill>
              </a:rPr>
              <a:t>concavo sferico e una </a:t>
            </a:r>
            <a:r>
              <a:rPr lang="it-IT" altLang="it-IT" sz="1800">
                <a:solidFill>
                  <a:srgbClr val="FFC000"/>
                </a:solidFill>
              </a:rPr>
              <a:t>lastra correttrice</a:t>
            </a:r>
            <a:r>
              <a:rPr lang="it-IT" altLang="it-IT" sz="1800">
                <a:solidFill>
                  <a:schemeClr val="bg1"/>
                </a:solidFill>
              </a:rPr>
              <a:t> per correggere l‘aberrazione sferica. Lo </a:t>
            </a:r>
            <a:r>
              <a:rPr lang="it-IT" altLang="it-IT" sz="1800">
                <a:solidFill>
                  <a:srgbClr val="FFC000"/>
                </a:solidFill>
              </a:rPr>
              <a:t>specchio secondario</a:t>
            </a:r>
            <a:r>
              <a:rPr lang="it-IT" altLang="it-IT" sz="1800">
                <a:solidFill>
                  <a:schemeClr val="bg1"/>
                </a:solidFill>
              </a:rPr>
              <a:t> convesso agisce da spianatore di campo e riflette l'immagine verso il piano focale finale attraverso un foro presente nello specchio primario.</a:t>
            </a:r>
            <a:r>
              <a:rPr lang="it-IT" altLang="it-IT" sz="1800"/>
              <a:t>.</a:t>
            </a:r>
            <a:endParaRPr lang="it-IT" altLang="it-IT" sz="1800">
              <a:solidFill>
                <a:schemeClr val="bg1"/>
              </a:solidFill>
            </a:endParaRPr>
          </a:p>
        </p:txBody>
      </p:sp>
      <p:grpSp>
        <p:nvGrpSpPr>
          <p:cNvPr id="12292" name="Gruppo 1">
            <a:extLst>
              <a:ext uri="{FF2B5EF4-FFF2-40B4-BE49-F238E27FC236}">
                <a16:creationId xmlns:a16="http://schemas.microsoft.com/office/drawing/2014/main" id="{71BD6397-D9C5-F0D6-79ED-A52E73DC6F1D}"/>
              </a:ext>
            </a:extLst>
          </p:cNvPr>
          <p:cNvGrpSpPr>
            <a:grpSpLocks/>
          </p:cNvGrpSpPr>
          <p:nvPr/>
        </p:nvGrpSpPr>
        <p:grpSpPr bwMode="auto">
          <a:xfrm>
            <a:off x="2461155" y="3549650"/>
            <a:ext cx="4464050" cy="2576513"/>
            <a:chOff x="971550" y="2930525"/>
            <a:chExt cx="4464050" cy="2576513"/>
          </a:xfrm>
        </p:grpSpPr>
        <p:sp>
          <p:nvSpPr>
            <p:cNvPr id="12293" name="CasellaDiTesto 5">
              <a:extLst>
                <a:ext uri="{FF2B5EF4-FFF2-40B4-BE49-F238E27FC236}">
                  <a16:creationId xmlns:a16="http://schemas.microsoft.com/office/drawing/2014/main" id="{50F804D9-F7CF-621C-47EA-64AECFF71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550" y="5230813"/>
              <a:ext cx="44640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solidFill>
                    <a:schemeClr val="bg1"/>
                  </a:solidFill>
                </a:rPr>
                <a:t>Percorso della luce nel SC-T</a:t>
              </a:r>
            </a:p>
          </p:txBody>
        </p:sp>
        <p:pic>
          <p:nvPicPr>
            <p:cNvPr id="12294" name="Immagine 13">
              <a:extLst>
                <a:ext uri="{FF2B5EF4-FFF2-40B4-BE49-F238E27FC236}">
                  <a16:creationId xmlns:a16="http://schemas.microsoft.com/office/drawing/2014/main" id="{44F73DA8-08A8-4232-7FEC-332ADF04C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613" y="2930525"/>
              <a:ext cx="3817937" cy="228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4F864345-4FD7-A7F6-52A0-BF13822FF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A4FE711-BE4B-F41E-FD7E-4F64801312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9" r="15679"/>
          <a:stretch/>
        </p:blipFill>
        <p:spPr bwMode="auto">
          <a:xfrm>
            <a:off x="457200" y="3572669"/>
            <a:ext cx="1923522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E156684-DE87-6EB7-950D-577063D65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76" y="3595960"/>
            <a:ext cx="1954212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">
            <a:extLst>
              <a:ext uri="{FF2B5EF4-FFF2-40B4-BE49-F238E27FC236}">
                <a16:creationId xmlns:a16="http://schemas.microsoft.com/office/drawing/2014/main" id="{EDE9BF53-CB31-A977-31D8-1949D0D8C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Telescopio Schmidt-Cassegrain</a:t>
            </a:r>
          </a:p>
        </p:txBody>
      </p:sp>
      <p:sp>
        <p:nvSpPr>
          <p:cNvPr id="14339" name="Rectangle 15">
            <a:extLst>
              <a:ext uri="{FF2B5EF4-FFF2-40B4-BE49-F238E27FC236}">
                <a16:creationId xmlns:a16="http://schemas.microsoft.com/office/drawing/2014/main" id="{0A2CF1ED-E16D-3813-491C-5789EC63F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</p:txBody>
      </p:sp>
      <p:pic>
        <p:nvPicPr>
          <p:cNvPr id="14340" name="Immagine 3">
            <a:extLst>
              <a:ext uri="{FF2B5EF4-FFF2-40B4-BE49-F238E27FC236}">
                <a16:creationId xmlns:a16="http://schemas.microsoft.com/office/drawing/2014/main" id="{EEF1CB24-9186-F6FF-AC73-8C5D9CCD1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12875"/>
            <a:ext cx="741045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CasellaDiTesto 4">
            <a:extLst>
              <a:ext uri="{FF2B5EF4-FFF2-40B4-BE49-F238E27FC236}">
                <a16:creationId xmlns:a16="http://schemas.microsoft.com/office/drawing/2014/main" id="{64757EDB-7224-8F9E-BA71-ABC42EB80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01332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</a:rPr>
              <a:t>C5</a:t>
            </a:r>
          </a:p>
        </p:txBody>
      </p:sp>
      <p:sp>
        <p:nvSpPr>
          <p:cNvPr id="14342" name="CasellaDiTesto 14">
            <a:extLst>
              <a:ext uri="{FF2B5EF4-FFF2-40B4-BE49-F238E27FC236}">
                <a16:creationId xmlns:a16="http://schemas.microsoft.com/office/drawing/2014/main" id="{90508FD0-A304-915D-6AA9-3EB9F475F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87203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</a:rPr>
              <a:t>C6</a:t>
            </a:r>
          </a:p>
        </p:txBody>
      </p:sp>
      <p:sp>
        <p:nvSpPr>
          <p:cNvPr id="14343" name="CasellaDiTesto 16">
            <a:extLst>
              <a:ext uri="{FF2B5EF4-FFF2-40B4-BE49-F238E27FC236}">
                <a16:creationId xmlns:a16="http://schemas.microsoft.com/office/drawing/2014/main" id="{F8EAEA07-21B6-FC79-9E75-0CA29AA21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4872038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</a:rPr>
              <a:t>C8</a:t>
            </a:r>
          </a:p>
        </p:txBody>
      </p:sp>
      <p:sp>
        <p:nvSpPr>
          <p:cNvPr id="14344" name="CasellaDiTesto 17">
            <a:extLst>
              <a:ext uri="{FF2B5EF4-FFF2-40B4-BE49-F238E27FC236}">
                <a16:creationId xmlns:a16="http://schemas.microsoft.com/office/drawing/2014/main" id="{6B927CA9-72B8-B679-42DC-4FFD61A4E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4849813"/>
            <a:ext cx="814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</a:rPr>
              <a:t>C9,25</a:t>
            </a:r>
          </a:p>
        </p:txBody>
      </p:sp>
      <p:sp>
        <p:nvSpPr>
          <p:cNvPr id="14345" name="CasellaDiTesto 18">
            <a:extLst>
              <a:ext uri="{FF2B5EF4-FFF2-40B4-BE49-F238E27FC236}">
                <a16:creationId xmlns:a16="http://schemas.microsoft.com/office/drawing/2014/main" id="{75025950-5881-9C3C-8E67-6A7D1C68F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4849813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</a:rPr>
              <a:t>C11</a:t>
            </a:r>
          </a:p>
        </p:txBody>
      </p:sp>
      <p:sp>
        <p:nvSpPr>
          <p:cNvPr id="14346" name="CasellaDiTesto 19">
            <a:extLst>
              <a:ext uri="{FF2B5EF4-FFF2-40B4-BE49-F238E27FC236}">
                <a16:creationId xmlns:a16="http://schemas.microsoft.com/office/drawing/2014/main" id="{EB3FF32C-0F20-AE3E-C854-776399FE9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4964113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</a:rPr>
              <a:t>C14</a:t>
            </a:r>
          </a:p>
        </p:txBody>
      </p:sp>
      <p:sp>
        <p:nvSpPr>
          <p:cNvPr id="14347" name="CasellaDiTesto 20">
            <a:extLst>
              <a:ext uri="{FF2B5EF4-FFF2-40B4-BE49-F238E27FC236}">
                <a16:creationId xmlns:a16="http://schemas.microsoft.com/office/drawing/2014/main" id="{30B0DD26-F1AF-31AF-6B00-332268DDB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668963"/>
            <a:ext cx="6511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</a:rPr>
              <a:t>Ed Ting che raggiunge il Nirvana con i SC-T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13B6FFF-1042-1B77-DDC8-EEA6E7BFB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>
            <a:extLst>
              <a:ext uri="{FF2B5EF4-FFF2-40B4-BE49-F238E27FC236}">
                <a16:creationId xmlns:a16="http://schemas.microsoft.com/office/drawing/2014/main" id="{3C678D92-0BD9-8C38-7BF3-C9E6E049D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Disco Airy SC-T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0ECF825-9F96-976A-7071-705F72A30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8229600" cy="16573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it-IT" altLang="it-IT" sz="1800" dirty="0">
              <a:solidFill>
                <a:schemeClr val="bg1"/>
              </a:solidFill>
            </a:endParaRPr>
          </a:p>
        </p:txBody>
      </p:sp>
      <p:pic>
        <p:nvPicPr>
          <p:cNvPr id="11268" name="Immagine 1">
            <a:extLst>
              <a:ext uri="{FF2B5EF4-FFF2-40B4-BE49-F238E27FC236}">
                <a16:creationId xmlns:a16="http://schemas.microsoft.com/office/drawing/2014/main" id="{61470FD6-A259-A015-39C2-A6CB61CD5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4150"/>
            <a:ext cx="343693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magine 1">
            <a:extLst>
              <a:ext uri="{FF2B5EF4-FFF2-40B4-BE49-F238E27FC236}">
                <a16:creationId xmlns:a16="http://schemas.microsoft.com/office/drawing/2014/main" id="{A92DBD6B-F370-B3D1-95FC-8904BB2D5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133725"/>
            <a:ext cx="2998787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magine 2">
            <a:extLst>
              <a:ext uri="{FF2B5EF4-FFF2-40B4-BE49-F238E27FC236}">
                <a16:creationId xmlns:a16="http://schemas.microsoft.com/office/drawing/2014/main" id="{1096F592-BE74-87E4-175C-D806AD92C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035550"/>
            <a:ext cx="259238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5">
            <a:extLst>
              <a:ext uri="{FF2B5EF4-FFF2-40B4-BE49-F238E27FC236}">
                <a16:creationId xmlns:a16="http://schemas.microsoft.com/office/drawing/2014/main" id="{902B2DFA-0CA0-782B-C8FF-6BC5C8039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3" y="1752600"/>
            <a:ext cx="440372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>
                <a:solidFill>
                  <a:schemeClr val="bg1"/>
                </a:solidFill>
              </a:rPr>
              <a:t>Collimazione corretta</a:t>
            </a: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11272" name="Rectangle 15">
            <a:extLst>
              <a:ext uri="{FF2B5EF4-FFF2-40B4-BE49-F238E27FC236}">
                <a16:creationId xmlns:a16="http://schemas.microsoft.com/office/drawing/2014/main" id="{44C8C547-8CAE-B7E7-7103-3AAD8E291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3487738"/>
            <a:ext cx="44037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>
                <a:solidFill>
                  <a:schemeClr val="bg1"/>
                </a:solidFill>
              </a:rPr>
              <a:t>Collimazione errata</a:t>
            </a: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11273" name="Rectangle 15">
            <a:extLst>
              <a:ext uri="{FF2B5EF4-FFF2-40B4-BE49-F238E27FC236}">
                <a16:creationId xmlns:a16="http://schemas.microsoft.com/office/drawing/2014/main" id="{10778808-D1EE-2E83-93F5-404C0C17A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5445125"/>
            <a:ext cx="2898775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>
                <a:solidFill>
                  <a:schemeClr val="bg1"/>
                </a:solidFill>
              </a:rPr>
              <a:t>Collimazione corretta ma strumento non termicamente regimato</a:t>
            </a: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4FB6A5B-DFE1-9431-49D6-87E95BA45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4">
            <a:extLst>
              <a:ext uri="{FF2B5EF4-FFF2-40B4-BE49-F238E27FC236}">
                <a16:creationId xmlns:a16="http://schemas.microsoft.com/office/drawing/2014/main" id="{7F5F7FE1-E8F7-7C21-6D35-22B5E6B081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Telescopio Schmidt-Cassegrain</a:t>
            </a:r>
          </a:p>
        </p:txBody>
      </p:sp>
      <p:pic>
        <p:nvPicPr>
          <p:cNvPr id="15363" name="Immagine 1">
            <a:extLst>
              <a:ext uri="{FF2B5EF4-FFF2-40B4-BE49-F238E27FC236}">
                <a16:creationId xmlns:a16="http://schemas.microsoft.com/office/drawing/2014/main" id="{F91F853C-FD8E-A04D-2088-2E4AB7054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2" b="20120"/>
          <a:stretch>
            <a:fillRect/>
          </a:stretch>
        </p:blipFill>
        <p:spPr bwMode="auto">
          <a:xfrm>
            <a:off x="4067175" y="4578350"/>
            <a:ext cx="30511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magine 2">
            <a:extLst>
              <a:ext uri="{FF2B5EF4-FFF2-40B4-BE49-F238E27FC236}">
                <a16:creationId xmlns:a16="http://schemas.microsoft.com/office/drawing/2014/main" id="{600EC175-1C16-2014-D27A-1D563B511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78350"/>
            <a:ext cx="2857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5" name="Oggetto 2">
            <a:extLst>
              <a:ext uri="{FF2B5EF4-FFF2-40B4-BE49-F238E27FC236}">
                <a16:creationId xmlns:a16="http://schemas.microsoft.com/office/drawing/2014/main" id="{F142AD72-CF3A-46E6-F7B5-15AA4E5433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997075"/>
          <a:ext cx="8456613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715213" imgH="1470668" progId="Excel.Sheet.12">
                  <p:embed/>
                </p:oleObj>
              </mc:Choice>
              <mc:Fallback>
                <p:oleObj name="Worksheet" r:id="rId4" imgW="5715213" imgH="1470668" progId="Excel.Sheet.12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97075"/>
                        <a:ext cx="8456613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1BB9AAF3-E8FF-7B8E-DB82-DB2E49A286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">
            <a:extLst>
              <a:ext uri="{FF2B5EF4-FFF2-40B4-BE49-F238E27FC236}">
                <a16:creationId xmlns:a16="http://schemas.microsoft.com/office/drawing/2014/main" id="{AC45940B-8943-2865-F9BC-3787CC790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Telescopio Schmidt-Cassegrain: pro e contro</a:t>
            </a:r>
          </a:p>
        </p:txBody>
      </p:sp>
      <p:sp>
        <p:nvSpPr>
          <p:cNvPr id="16387" name="Rectangle 15">
            <a:extLst>
              <a:ext uri="{FF2B5EF4-FFF2-40B4-BE49-F238E27FC236}">
                <a16:creationId xmlns:a16="http://schemas.microsoft.com/office/drawing/2014/main" id="{9B25E3DB-C33F-0F2C-BCF6-E86F82C8E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1C32050-4592-5E6E-E3A1-CAD695AA5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8229600" cy="45259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Pro: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Tubo chiuso -&gt; assenza di turbolenza;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Assenza di sostegni come la crociera sui tubi newtoniani;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Grande lunghezza focale in rapporto con le dimensioni reali;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Forte potere di ingrandimento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Molto versatile: viene usato sia per la visione dei pianeti e sia per il cielo profondo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it-IT" altLang="it-IT" sz="18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Contro: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Lo specchio primario è collegato meccanicamente al </a:t>
            </a:r>
            <a:r>
              <a:rPr lang="it-IT" altLang="it-IT" sz="1800" dirty="0" err="1">
                <a:solidFill>
                  <a:schemeClr val="bg1"/>
                </a:solidFill>
              </a:rPr>
              <a:t>focheggiatore</a:t>
            </a:r>
            <a:r>
              <a:rPr lang="it-IT" altLang="it-IT" sz="1800" dirty="0">
                <a:solidFill>
                  <a:schemeClr val="bg1"/>
                </a:solidFill>
              </a:rPr>
              <a:t> -&gt; </a:t>
            </a:r>
          </a:p>
          <a:p>
            <a:pPr marL="0" indent="0" eaLnBrk="1" hangingPunct="1">
              <a:buNone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      i giochi possono provocare degli spostamenti del fuoco indesiderati;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Tempo di acclimatamento elevato e proporzionale con la dimensione dello specchio;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Strumento non leggero;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it-IT" altLang="it-IT" sz="1800" dirty="0">
              <a:solidFill>
                <a:schemeClr val="bg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6366720-58C8-A7D8-6B79-8C48DD44A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>
            <a:extLst>
              <a:ext uri="{FF2B5EF4-FFF2-40B4-BE49-F238E27FC236}">
                <a16:creationId xmlns:a16="http://schemas.microsoft.com/office/drawing/2014/main" id="{F19FE7C7-091C-2406-670B-3745B43C4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Disco Airy SC-T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A78B6602-1DC4-1EDC-F030-E8F6DCC59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8229600" cy="16573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17412" name="Rectangle 15">
            <a:extLst>
              <a:ext uri="{FF2B5EF4-FFF2-40B4-BE49-F238E27FC236}">
                <a16:creationId xmlns:a16="http://schemas.microsoft.com/office/drawing/2014/main" id="{8F528174-49D6-A9B6-3766-91B349B26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838325"/>
            <a:ext cx="440372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>
                <a:solidFill>
                  <a:schemeClr val="bg1"/>
                </a:solidFill>
              </a:rPr>
              <a:t>Vista normale</a:t>
            </a: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17413" name="Rectangle 15">
            <a:extLst>
              <a:ext uri="{FF2B5EF4-FFF2-40B4-BE49-F238E27FC236}">
                <a16:creationId xmlns:a16="http://schemas.microsoft.com/office/drawing/2014/main" id="{F998A42B-FEA7-8FD8-A2CB-D23D08DF8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3225800"/>
            <a:ext cx="440372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FF0000"/>
                </a:solidFill>
              </a:rPr>
              <a:t>Con l’uso della diagonale</a:t>
            </a: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17414" name="Rectangle 15">
            <a:extLst>
              <a:ext uri="{FF2B5EF4-FFF2-40B4-BE49-F238E27FC236}">
                <a16:creationId xmlns:a16="http://schemas.microsoft.com/office/drawing/2014/main" id="{F3AA85C1-FEBE-F5D5-5E7F-48F25F6C9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4202113"/>
            <a:ext cx="2898775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00B0F0"/>
                </a:solidFill>
              </a:rPr>
              <a:t>Oculare diretto</a:t>
            </a: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</p:txBody>
      </p:sp>
      <p:pic>
        <p:nvPicPr>
          <p:cNvPr id="17415" name="Immagine 1">
            <a:extLst>
              <a:ext uri="{FF2B5EF4-FFF2-40B4-BE49-F238E27FC236}">
                <a16:creationId xmlns:a16="http://schemas.microsoft.com/office/drawing/2014/main" id="{A81B6E04-72F9-938C-0C22-3E7F35DA9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82788"/>
            <a:ext cx="5751513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EC246F7-77D8-E13F-F003-317AFBAD9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FF5D56-F4F2-400D-BAB4-13CC0509B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09" y="2276872"/>
            <a:ext cx="3055455" cy="3056988"/>
          </a:xfrm>
        </p:spPr>
        <p:txBody>
          <a:bodyPr anchor="t"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it-IT" sz="1800" dirty="0">
                <a:solidFill>
                  <a:schemeClr val="bg1"/>
                </a:solidFill>
              </a:rPr>
              <a:t>Il </a:t>
            </a:r>
            <a:r>
              <a:rPr lang="it-IT" sz="1800" dirty="0" err="1">
                <a:solidFill>
                  <a:schemeClr val="bg1"/>
                </a:solidFill>
              </a:rPr>
              <a:t>Maksutov</a:t>
            </a:r>
            <a:r>
              <a:rPr lang="it-IT" sz="1800" dirty="0">
                <a:solidFill>
                  <a:schemeClr val="bg1"/>
                </a:solidFill>
              </a:rPr>
              <a:t> –Cassegrain (MAK)   è un telescopio a “tubo chiuso”;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sz="1800" dirty="0">
                <a:solidFill>
                  <a:schemeClr val="bg1"/>
                </a:solidFill>
              </a:rPr>
              <a:t>La lastra correttrice è costituita da un menisco con la concavità rivolta verso l’esterno;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it-IT" sz="1800" dirty="0">
                <a:solidFill>
                  <a:schemeClr val="bg1"/>
                </a:solidFill>
              </a:rPr>
              <a:t>Lo specchio secondario è una parte alluminata nella parte centrale del menisco.</a:t>
            </a:r>
          </a:p>
          <a:p>
            <a:pPr marL="0" indent="0">
              <a:buNone/>
            </a:pPr>
            <a:endParaRPr lang="it-IT" sz="975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testo, design&#10;&#10;Descrizione generata automaticamente">
            <a:extLst>
              <a:ext uri="{FF2B5EF4-FFF2-40B4-BE49-F238E27FC236}">
                <a16:creationId xmlns:a16="http://schemas.microsoft.com/office/drawing/2014/main" id="{8FB607AC-A660-E299-5A0C-F43717F99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76872"/>
            <a:ext cx="4680520" cy="263279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09E623-F6DC-068F-8FAD-9145DA513693}"/>
              </a:ext>
            </a:extLst>
          </p:cNvPr>
          <p:cNvSpPr txBox="1"/>
          <p:nvPr/>
        </p:nvSpPr>
        <p:spPr>
          <a:xfrm>
            <a:off x="395536" y="548680"/>
            <a:ext cx="835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it-IT" sz="2400" dirty="0" err="1">
                <a:solidFill>
                  <a:schemeClr val="bg1"/>
                </a:solidFill>
              </a:rPr>
              <a:t>Maksutov</a:t>
            </a:r>
            <a:r>
              <a:rPr lang="it-IT" altLang="it-IT" sz="2400" dirty="0">
                <a:solidFill>
                  <a:schemeClr val="bg1"/>
                </a:solidFill>
              </a:rPr>
              <a:t> Cassegrain</a:t>
            </a:r>
            <a:endParaRPr lang="it-IT" sz="24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00D7799-8136-E43E-15BF-BBF7E546CA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8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3A08FC-40C6-4328-84F5-2E760FFED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196752"/>
            <a:ext cx="3022599" cy="2411530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Pro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1E969D-F8CD-41E1-9B28-C4800C6B1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334" y="1694060"/>
            <a:ext cx="3912880" cy="3263504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Telescopio corto e compatto;</a:t>
            </a:r>
          </a:p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adatto al trasporto;</a:t>
            </a:r>
          </a:p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Rapporto focale spinto f.12/f.15.</a:t>
            </a:r>
          </a:p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adatto per l’osservazione planetaria, di stelle doppie e di piccoli ammassi globulari.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D161313-E6B7-10A6-C91E-155D4125F669}"/>
              </a:ext>
            </a:extLst>
          </p:cNvPr>
          <p:cNvSpPr txBox="1">
            <a:spLocks/>
          </p:cNvSpPr>
          <p:nvPr/>
        </p:nvSpPr>
        <p:spPr bwMode="auto">
          <a:xfrm>
            <a:off x="1240568" y="3577951"/>
            <a:ext cx="3022599" cy="241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Contro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2693EF7C-DEA0-D9D1-CC5A-7EBBF87F56B1}"/>
              </a:ext>
            </a:extLst>
          </p:cNvPr>
          <p:cNvSpPr txBox="1">
            <a:spLocks/>
          </p:cNvSpPr>
          <p:nvPr/>
        </p:nvSpPr>
        <p:spPr bwMode="auto">
          <a:xfrm>
            <a:off x="4210637" y="3933056"/>
            <a:ext cx="3912880" cy="326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Tempi di acclimatamento molto lunghi;</a:t>
            </a:r>
          </a:p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adatto alla visione di oggetti estesi.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FEB6F9-72FA-A085-1255-898F6D205756}"/>
              </a:ext>
            </a:extLst>
          </p:cNvPr>
          <p:cNvSpPr txBox="1"/>
          <p:nvPr/>
        </p:nvSpPr>
        <p:spPr>
          <a:xfrm>
            <a:off x="395536" y="548680"/>
            <a:ext cx="835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it-IT" sz="2400" dirty="0" err="1">
                <a:solidFill>
                  <a:schemeClr val="bg1"/>
                </a:solidFill>
              </a:rPr>
              <a:t>Maksutov</a:t>
            </a:r>
            <a:r>
              <a:rPr lang="it-IT" altLang="it-IT" sz="2400" dirty="0">
                <a:solidFill>
                  <a:schemeClr val="bg1"/>
                </a:solidFill>
              </a:rPr>
              <a:t> Cassegrain</a:t>
            </a:r>
            <a:endParaRPr lang="it-IT" sz="2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093889F-5C3C-925A-D4BC-F95E3C2CB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14" y="2851471"/>
            <a:ext cx="2260407" cy="151362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3A17321-E283-661F-874E-9F53EA38B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08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1E969D-F8CD-41E1-9B28-C4800C6B1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497" y="1868585"/>
            <a:ext cx="391288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regolazione della collimazione avviene con la regolazione contemporanea delle viti poste nella culatta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FEB6F9-72FA-A085-1255-898F6D205756}"/>
              </a:ext>
            </a:extLst>
          </p:cNvPr>
          <p:cNvSpPr txBox="1"/>
          <p:nvPr/>
        </p:nvSpPr>
        <p:spPr>
          <a:xfrm>
            <a:off x="395536" y="548680"/>
            <a:ext cx="835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it-IT" sz="2400" dirty="0" err="1">
                <a:solidFill>
                  <a:schemeClr val="bg1"/>
                </a:solidFill>
              </a:rPr>
              <a:t>Maksutov</a:t>
            </a:r>
            <a:r>
              <a:rPr lang="it-IT" altLang="it-IT" sz="2400" dirty="0">
                <a:solidFill>
                  <a:schemeClr val="bg1"/>
                </a:solidFill>
              </a:rPr>
              <a:t> Cassegrain: collimazione</a:t>
            </a:r>
            <a:endParaRPr lang="it-IT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3A17321-E283-661F-874E-9F53EA38B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6EBBE5C-8DF8-C760-3AC7-44D42E995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88" y="1844824"/>
            <a:ext cx="4154762" cy="331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37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7C0D7FF-3191-ECDE-24EA-DCB7CFAF6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53794B2-AE0A-B35B-7EBF-FA3F39753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59" y="1412776"/>
            <a:ext cx="6400682" cy="313502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8C53681-CCF4-2B00-3D48-AA1A7102AE9C}"/>
              </a:ext>
            </a:extLst>
          </p:cNvPr>
          <p:cNvSpPr txBox="1"/>
          <p:nvPr/>
        </p:nvSpPr>
        <p:spPr>
          <a:xfrm>
            <a:off x="395536" y="548680"/>
            <a:ext cx="835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it-IT" sz="2400" dirty="0" err="1">
                <a:solidFill>
                  <a:schemeClr val="bg1"/>
                </a:solidFill>
              </a:rPr>
              <a:t>Maksutov</a:t>
            </a:r>
            <a:r>
              <a:rPr lang="it-IT" altLang="it-IT" sz="2400" dirty="0">
                <a:solidFill>
                  <a:schemeClr val="bg1"/>
                </a:solidFill>
              </a:rPr>
              <a:t> Cassegrain</a:t>
            </a:r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0C5AFAB-3763-574A-9CEB-28F802CA7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5013176"/>
            <a:ext cx="2260407" cy="15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>
            <a:extLst>
              <a:ext uri="{FF2B5EF4-FFF2-40B4-BE49-F238E27FC236}">
                <a16:creationId xmlns:a16="http://schemas.microsoft.com/office/drawing/2014/main" id="{EECD3B65-9F8B-6ED0-96D7-5506BAEAC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chemeClr val="bg1"/>
                </a:solidFill>
              </a:rPr>
              <a:t>Definizione: Telescopio ottico</a:t>
            </a:r>
          </a:p>
        </p:txBody>
      </p:sp>
      <p:sp>
        <p:nvSpPr>
          <p:cNvPr id="3075" name="Rectangle 15">
            <a:extLst>
              <a:ext uri="{FF2B5EF4-FFF2-40B4-BE49-F238E27FC236}">
                <a16:creationId xmlns:a16="http://schemas.microsoft.com/office/drawing/2014/main" id="{F40C64D2-C650-122F-2A0D-50D14E716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3714E82-20D2-2F36-9F84-0B3CBB88D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333243"/>
            <a:ext cx="5904656" cy="296249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6F7296B-2D30-2918-07C8-81448724B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07B126-47D9-01F7-1355-2E80AE35E5AB}"/>
              </a:ext>
            </a:extLst>
          </p:cNvPr>
          <p:cNvSpPr txBox="1"/>
          <p:nvPr/>
        </p:nvSpPr>
        <p:spPr>
          <a:xfrm>
            <a:off x="333872" y="149116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defTabSz="457200" latinLnBrk="0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r>
              <a:rPr lang="it-IT" sz="1600" dirty="0">
                <a:solidFill>
                  <a:srgbClr val="FFC000"/>
                </a:solidFill>
              </a:rPr>
              <a:t>Telescopio ottico: </a:t>
            </a:r>
            <a:r>
              <a:rPr lang="it-IT" sz="1600" dirty="0">
                <a:solidFill>
                  <a:schemeClr val="bg1"/>
                </a:solidFill>
                <a:latin typeface="+mn-lt"/>
                <a:cs typeface="+mn-cs"/>
              </a:rPr>
              <a:t>strumento ottico per l'osservazione astronomica nel dominio delle radiazioni elettromagnetiche visibili.</a:t>
            </a:r>
            <a:endParaRPr lang="it-IT" sz="1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4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>
            <a:extLst>
              <a:ext uri="{FF2B5EF4-FFF2-40B4-BE49-F238E27FC236}">
                <a16:creationId xmlns:a16="http://schemas.microsoft.com/office/drawing/2014/main" id="{B984549A-35D4-7B59-2055-AF9B8C3F7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chemeClr val="bg1"/>
                </a:solidFill>
              </a:rPr>
              <a:t>Definizioni: caratteristiche telescopio</a:t>
            </a:r>
          </a:p>
        </p:txBody>
      </p:sp>
      <p:sp>
        <p:nvSpPr>
          <p:cNvPr id="3075" name="Rectangle 15">
            <a:extLst>
              <a:ext uri="{FF2B5EF4-FFF2-40B4-BE49-F238E27FC236}">
                <a16:creationId xmlns:a16="http://schemas.microsoft.com/office/drawing/2014/main" id="{4755F868-8A29-0A8F-0A93-031BEF652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it-IT" altLang="it-IT" sz="1800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4100" name="Rectangle 15">
            <a:extLst>
              <a:ext uri="{FF2B5EF4-FFF2-40B4-BE49-F238E27FC236}">
                <a16:creationId xmlns:a16="http://schemas.microsoft.com/office/drawing/2014/main" id="{C9CCF662-7A7F-8620-8832-F9B4155C3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8229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800" dirty="0">
                <a:solidFill>
                  <a:srgbClr val="FFC000"/>
                </a:solidFill>
              </a:rPr>
              <a:t>Diametro: </a:t>
            </a:r>
            <a:r>
              <a:rPr lang="it-IT" altLang="it-IT" sz="1800" dirty="0">
                <a:solidFill>
                  <a:schemeClr val="bg1"/>
                </a:solidFill>
              </a:rPr>
              <a:t>diametro di apertura dell'obiettivo ottico, esso viene misurato di millimetri o in pollici (1’’ = 25,4 mm)</a:t>
            </a:r>
          </a:p>
          <a:p>
            <a:pPr eaLnBrk="1" hangingPunct="1">
              <a:buFontTx/>
              <a:buNone/>
            </a:pPr>
            <a:r>
              <a:rPr lang="it-IT" altLang="it-IT" sz="1800" dirty="0">
                <a:solidFill>
                  <a:srgbClr val="FFC000"/>
                </a:solidFill>
              </a:rPr>
              <a:t>Lunghezza focale: </a:t>
            </a:r>
            <a:r>
              <a:rPr lang="it-IT" altLang="it-IT" sz="1800" dirty="0">
                <a:solidFill>
                  <a:schemeClr val="bg1"/>
                </a:solidFill>
              </a:rPr>
              <a:t>misura del percorso ottico della luce all'interno del tubo ottico, dal suo ingresso nell'obiettivo sino al fuoco dell'oculare</a:t>
            </a:r>
          </a:p>
          <a:p>
            <a:pPr eaLnBrk="1" hangingPunct="1">
              <a:buFontTx/>
              <a:buNone/>
            </a:pPr>
            <a:r>
              <a:rPr lang="it-IT" altLang="it-IT" sz="1800" dirty="0">
                <a:solidFill>
                  <a:srgbClr val="FFC000"/>
                </a:solidFill>
              </a:rPr>
              <a:t>Rapporto focale: </a:t>
            </a:r>
            <a:r>
              <a:rPr lang="it-IT" altLang="it-IT" sz="1800" dirty="0">
                <a:solidFill>
                  <a:schemeClr val="bg1"/>
                </a:solidFill>
              </a:rPr>
              <a:t>è il rapporto tra la </a:t>
            </a:r>
            <a:r>
              <a:rPr lang="it-IT" altLang="it-IT" sz="1800" dirty="0">
                <a:solidFill>
                  <a:srgbClr val="FFC000"/>
                </a:solidFill>
              </a:rPr>
              <a:t>lunghezza focale </a:t>
            </a:r>
            <a:r>
              <a:rPr lang="it-IT" altLang="it-IT" sz="1800" dirty="0">
                <a:solidFill>
                  <a:schemeClr val="bg1"/>
                </a:solidFill>
              </a:rPr>
              <a:t>e il </a:t>
            </a:r>
            <a:r>
              <a:rPr lang="it-IT" altLang="it-IT" sz="1800" dirty="0">
                <a:solidFill>
                  <a:srgbClr val="FFC000"/>
                </a:solidFill>
              </a:rPr>
              <a:t>diametro</a:t>
            </a:r>
            <a:r>
              <a:rPr lang="it-IT" altLang="it-IT" sz="18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it-IT" altLang="it-IT" sz="1800" dirty="0">
              <a:solidFill>
                <a:schemeClr val="bg1"/>
              </a:solidFill>
            </a:endParaRPr>
          </a:p>
        </p:txBody>
      </p:sp>
      <p:pic>
        <p:nvPicPr>
          <p:cNvPr id="4101" name="Immagine 3">
            <a:extLst>
              <a:ext uri="{FF2B5EF4-FFF2-40B4-BE49-F238E27FC236}">
                <a16:creationId xmlns:a16="http://schemas.microsoft.com/office/drawing/2014/main" id="{97F1D46A-B73E-BC38-6FA9-99A70109D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155950"/>
            <a:ext cx="51244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52A4693-0F87-FB4C-13B9-82D13DF4F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>
            <a:extLst>
              <a:ext uri="{FF2B5EF4-FFF2-40B4-BE49-F238E27FC236}">
                <a16:creationId xmlns:a16="http://schemas.microsoft.com/office/drawing/2014/main" id="{C650FE4A-7A9E-3F13-0DA7-27A25758F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Telescopio: esercizio</a:t>
            </a:r>
          </a:p>
        </p:txBody>
      </p:sp>
      <p:sp>
        <p:nvSpPr>
          <p:cNvPr id="5123" name="Rectangle 15">
            <a:extLst>
              <a:ext uri="{FF2B5EF4-FFF2-40B4-BE49-F238E27FC236}">
                <a16:creationId xmlns:a16="http://schemas.microsoft.com/office/drawing/2014/main" id="{122F20A2-8291-0B96-0DC0-A16F299D5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  <a:p>
            <a:pPr eaLnBrk="1" hangingPunct="1"/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5124" name="Rectangle 15">
            <a:extLst>
              <a:ext uri="{FF2B5EF4-FFF2-40B4-BE49-F238E27FC236}">
                <a16:creationId xmlns:a16="http://schemas.microsoft.com/office/drawing/2014/main" id="{B52FC599-D825-22CD-783C-7FBBE9D72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8229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800" dirty="0">
                <a:solidFill>
                  <a:srgbClr val="FFC000"/>
                </a:solidFill>
              </a:rPr>
              <a:t>Problema: </a:t>
            </a:r>
            <a:r>
              <a:rPr lang="it-IT" altLang="it-IT" sz="1800" dirty="0">
                <a:solidFill>
                  <a:schemeClr val="bg1"/>
                </a:solidFill>
              </a:rPr>
              <a:t>individuare il telescopio con maggiore luminosità tra:</a:t>
            </a:r>
          </a:p>
          <a:p>
            <a:pPr eaLnBrk="1" hangingPunct="1">
              <a:buFontTx/>
              <a:buAutoNum type="arabicPeriod"/>
            </a:pPr>
            <a:r>
              <a:rPr lang="it-IT" altLang="it-IT" sz="1800" dirty="0">
                <a:solidFill>
                  <a:schemeClr val="bg1"/>
                </a:solidFill>
              </a:rPr>
              <a:t>Diametro: 100 mm Lunghezza focale: 500 mm;</a:t>
            </a:r>
          </a:p>
          <a:p>
            <a:pPr eaLnBrk="1" hangingPunct="1">
              <a:buFontTx/>
              <a:buAutoNum type="arabicPeriod"/>
            </a:pPr>
            <a:r>
              <a:rPr lang="it-IT" altLang="it-IT" sz="1800" dirty="0">
                <a:solidFill>
                  <a:schemeClr val="bg1"/>
                </a:solidFill>
              </a:rPr>
              <a:t>Diametro: 50 mm Lunghezza focale: 250 mm;</a:t>
            </a:r>
          </a:p>
        </p:txBody>
      </p:sp>
      <p:sp>
        <p:nvSpPr>
          <p:cNvPr id="5125" name="Rectangle 15">
            <a:extLst>
              <a:ext uri="{FF2B5EF4-FFF2-40B4-BE49-F238E27FC236}">
                <a16:creationId xmlns:a16="http://schemas.microsoft.com/office/drawing/2014/main" id="{A1447024-66A7-1A13-FA57-F9EE12CF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2600325"/>
            <a:ext cx="8229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800" dirty="0">
                <a:solidFill>
                  <a:srgbClr val="FFC000"/>
                </a:solidFill>
              </a:rPr>
              <a:t>Soluzione: </a:t>
            </a:r>
          </a:p>
          <a:p>
            <a:pPr eaLnBrk="1" hangingPunct="1">
              <a:buFontTx/>
              <a:buNone/>
            </a:pPr>
            <a:r>
              <a:rPr lang="it-IT" altLang="it-IT" sz="1800" dirty="0">
                <a:solidFill>
                  <a:schemeClr val="bg1"/>
                </a:solidFill>
              </a:rPr>
              <a:t>Calcolo del rapporto focale</a:t>
            </a:r>
          </a:p>
          <a:p>
            <a:pPr eaLnBrk="1" hangingPunct="1">
              <a:buFontTx/>
              <a:buAutoNum type="arabicPeriod"/>
            </a:pPr>
            <a:r>
              <a:rPr lang="it-IT" altLang="it-IT" sz="1800" dirty="0">
                <a:solidFill>
                  <a:schemeClr val="bg1"/>
                </a:solidFill>
              </a:rPr>
              <a:t>Telescopio 1: f = l/D = 500/100 = 5</a:t>
            </a:r>
          </a:p>
          <a:p>
            <a:pPr eaLnBrk="1" hangingPunct="1">
              <a:buFontTx/>
              <a:buAutoNum type="arabicPeriod"/>
            </a:pPr>
            <a:r>
              <a:rPr lang="it-IT" altLang="it-IT" sz="1800" dirty="0">
                <a:solidFill>
                  <a:schemeClr val="bg1"/>
                </a:solidFill>
              </a:rPr>
              <a:t>Telescopio 2: f = l/D = 250/50 = 5</a:t>
            </a:r>
          </a:p>
          <a:p>
            <a:pPr eaLnBrk="1" hangingPunct="1">
              <a:buFontTx/>
              <a:buAutoNum type="arabicPeriod"/>
            </a:pPr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it-IT" altLang="it-IT" sz="1800" dirty="0">
              <a:solidFill>
                <a:schemeClr val="bg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5F433E3-5CC2-5CEC-9C74-7FD17CBB7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E650602B-A1CE-552B-A7AB-727090C718EC}"/>
              </a:ext>
            </a:extLst>
          </p:cNvPr>
          <p:cNvGrpSpPr/>
          <p:nvPr/>
        </p:nvGrpSpPr>
        <p:grpSpPr>
          <a:xfrm>
            <a:off x="1835696" y="4025715"/>
            <a:ext cx="4994324" cy="2100449"/>
            <a:chOff x="1835696" y="4025714"/>
            <a:chExt cx="4994324" cy="2582528"/>
          </a:xfrm>
        </p:grpSpPr>
        <p:sp>
          <p:nvSpPr>
            <p:cNvPr id="5126" name="Rectangle 15">
              <a:extLst>
                <a:ext uri="{FF2B5EF4-FFF2-40B4-BE49-F238E27FC236}">
                  <a16:creationId xmlns:a16="http://schemas.microsoft.com/office/drawing/2014/main" id="{1F8BB2DC-4D69-DE1C-A513-8A1141EC5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696" y="4025714"/>
              <a:ext cx="4994324" cy="258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1800" dirty="0">
                  <a:solidFill>
                    <a:srgbClr val="FFC000"/>
                  </a:solidFill>
                </a:rPr>
                <a:t>Osservazione: </a:t>
              </a:r>
            </a:p>
            <a:p>
              <a:pPr eaLnBrk="1" hangingPunct="1">
                <a:buFontTx/>
                <a:buNone/>
              </a:pPr>
              <a:r>
                <a:rPr lang="it-IT" altLang="it-IT" sz="1800" dirty="0">
                  <a:solidFill>
                    <a:schemeClr val="bg1"/>
                  </a:solidFill>
                </a:rPr>
                <a:t>I due telescopi hanno lo stesso rapporto focali</a:t>
              </a:r>
            </a:p>
            <a:p>
              <a:pPr eaLnBrk="1" hangingPunct="1">
                <a:buFontTx/>
                <a:buNone/>
              </a:pPr>
              <a:endParaRPr lang="it-IT" altLang="it-IT" sz="1800" dirty="0">
                <a:solidFill>
                  <a:schemeClr val="bg1"/>
                </a:solidFill>
              </a:endParaRPr>
            </a:p>
            <a:p>
              <a:pPr eaLnBrk="1" hangingPunct="1">
                <a:buFontTx/>
                <a:buNone/>
              </a:pPr>
              <a:endParaRPr lang="it-IT" altLang="it-IT" sz="1800" dirty="0">
                <a:solidFill>
                  <a:schemeClr val="bg1"/>
                </a:solidFill>
              </a:endParaRPr>
            </a:p>
            <a:p>
              <a:pPr eaLnBrk="1" hangingPunct="1">
                <a:buFontTx/>
                <a:buNone/>
              </a:pPr>
              <a:endParaRPr lang="it-IT" altLang="it-IT" sz="1800" dirty="0">
                <a:solidFill>
                  <a:schemeClr val="bg1"/>
                </a:solidFill>
              </a:endParaRPr>
            </a:p>
            <a:p>
              <a:pPr eaLnBrk="1" hangingPunct="1">
                <a:buFontTx/>
                <a:buNone/>
              </a:pPr>
              <a:r>
                <a:rPr lang="it-IT" altLang="it-IT" sz="1800" dirty="0">
                  <a:solidFill>
                    <a:schemeClr val="bg1"/>
                  </a:solidFill>
                </a:rPr>
                <a:t>Hanno la stessa luminosità/prestazione?</a:t>
              </a:r>
            </a:p>
            <a:p>
              <a:pPr eaLnBrk="1" hangingPunct="1">
                <a:buFontTx/>
                <a:buNone/>
              </a:pPr>
              <a:endParaRPr lang="it-IT" altLang="it-IT" sz="1800" dirty="0">
                <a:solidFill>
                  <a:schemeClr val="bg1"/>
                </a:solidFill>
              </a:endParaRPr>
            </a:p>
            <a:p>
              <a:pPr eaLnBrk="1" hangingPunct="1">
                <a:buFontTx/>
                <a:buAutoNum type="arabicPeriod"/>
              </a:pPr>
              <a:endParaRPr lang="it-IT" altLang="it-IT" sz="1800" dirty="0">
                <a:solidFill>
                  <a:schemeClr val="bg1"/>
                </a:solidFill>
              </a:endParaRPr>
            </a:p>
            <a:p>
              <a:pPr eaLnBrk="1" hangingPunct="1">
                <a:buFontTx/>
                <a:buNone/>
              </a:pPr>
              <a:endParaRPr lang="it-IT" altLang="it-IT" sz="1800" dirty="0">
                <a:solidFill>
                  <a:schemeClr val="bg1"/>
                </a:solidFill>
              </a:endParaRPr>
            </a:p>
          </p:txBody>
        </p:sp>
        <p:sp>
          <p:nvSpPr>
            <p:cNvPr id="3" name="Freccia in giù 2">
              <a:extLst>
                <a:ext uri="{FF2B5EF4-FFF2-40B4-BE49-F238E27FC236}">
                  <a16:creationId xmlns:a16="http://schemas.microsoft.com/office/drawing/2014/main" id="{81485BF2-A2EC-9065-94C6-FFC2AFA42E0A}"/>
                </a:ext>
              </a:extLst>
            </p:cNvPr>
            <p:cNvSpPr/>
            <p:nvPr/>
          </p:nvSpPr>
          <p:spPr>
            <a:xfrm>
              <a:off x="3934470" y="5082275"/>
              <a:ext cx="720080" cy="828674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>
            <a:extLst>
              <a:ext uri="{FF2B5EF4-FFF2-40B4-BE49-F238E27FC236}">
                <a16:creationId xmlns:a16="http://schemas.microsoft.com/office/drawing/2014/main" id="{BFE6D903-DCB6-41B9-0DD2-5E553CA19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Diffrazione</a:t>
            </a:r>
          </a:p>
        </p:txBody>
      </p:sp>
      <p:sp>
        <p:nvSpPr>
          <p:cNvPr id="6147" name="Rectangle 15">
            <a:extLst>
              <a:ext uri="{FF2B5EF4-FFF2-40B4-BE49-F238E27FC236}">
                <a16:creationId xmlns:a16="http://schemas.microsoft.com/office/drawing/2014/main" id="{3CA74B95-FE99-52B7-F36F-2C796CD2F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00B6DE0-161F-D606-DF4B-7590D3293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55" y="1283939"/>
            <a:ext cx="8229600" cy="164767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None/>
              <a:defRPr/>
            </a:pPr>
            <a:r>
              <a:rPr lang="it-IT" altLang="it-IT" sz="1800" dirty="0">
                <a:solidFill>
                  <a:srgbClr val="FFC000"/>
                </a:solidFill>
              </a:rPr>
              <a:t>Potere risolutivo</a:t>
            </a:r>
            <a:r>
              <a:rPr lang="it-IT" altLang="it-IT" sz="1800" dirty="0">
                <a:solidFill>
                  <a:schemeClr val="bg1"/>
                </a:solidFill>
              </a:rPr>
              <a:t>: la capacità di uno strumento ottico a mostrare separati due dettagli posti l’uno vicino all’altro</a:t>
            </a:r>
          </a:p>
          <a:p>
            <a:pPr marL="285750" indent="-285750" eaLnBrk="1" hangingPunct="1"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La luce si comporta come un’onda e non si muove in linea retta;</a:t>
            </a:r>
          </a:p>
          <a:p>
            <a:pPr marL="285750" indent="-285750" eaLnBrk="1" hangingPunct="1"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In presenza di una fessura la luce non continua nel suo moto </a:t>
            </a:r>
          </a:p>
          <a:p>
            <a:pPr eaLnBrk="1" hangingPunct="1">
              <a:buNone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     rettilineo;</a:t>
            </a:r>
          </a:p>
        </p:txBody>
      </p:sp>
      <p:pic>
        <p:nvPicPr>
          <p:cNvPr id="6149" name="Immagine 6">
            <a:extLst>
              <a:ext uri="{FF2B5EF4-FFF2-40B4-BE49-F238E27FC236}">
                <a16:creationId xmlns:a16="http://schemas.microsoft.com/office/drawing/2014/main" id="{3300873A-1D1A-D316-DFA7-50CBAD861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4" y="4356943"/>
            <a:ext cx="43640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po 11">
            <a:extLst>
              <a:ext uri="{FF2B5EF4-FFF2-40B4-BE49-F238E27FC236}">
                <a16:creationId xmlns:a16="http://schemas.microsoft.com/office/drawing/2014/main" id="{B0CE3C2A-ED5C-0A9D-2053-234594A300FB}"/>
              </a:ext>
            </a:extLst>
          </p:cNvPr>
          <p:cNvGrpSpPr>
            <a:grpSpLocks/>
          </p:cNvGrpSpPr>
          <p:nvPr/>
        </p:nvGrpSpPr>
        <p:grpSpPr bwMode="auto">
          <a:xfrm>
            <a:off x="7152482" y="2048504"/>
            <a:ext cx="2163762" cy="2638425"/>
            <a:chOff x="6804248" y="2116088"/>
            <a:chExt cx="2163756" cy="2639654"/>
          </a:xfrm>
        </p:grpSpPr>
        <p:pic>
          <p:nvPicPr>
            <p:cNvPr id="6152" name="Immagine 8">
              <a:extLst>
                <a:ext uri="{FF2B5EF4-FFF2-40B4-BE49-F238E27FC236}">
                  <a16:creationId xmlns:a16="http://schemas.microsoft.com/office/drawing/2014/main" id="{698D5DBD-A1F0-1D42-58F4-8EAF72C62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5" r="7622" b="17091"/>
            <a:stretch>
              <a:fillRect/>
            </a:stretch>
          </p:blipFill>
          <p:spPr bwMode="auto">
            <a:xfrm>
              <a:off x="7020272" y="2116088"/>
              <a:ext cx="1666528" cy="217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CasellaDiTesto 9">
              <a:extLst>
                <a:ext uri="{FF2B5EF4-FFF2-40B4-BE49-F238E27FC236}">
                  <a16:creationId xmlns:a16="http://schemas.microsoft.com/office/drawing/2014/main" id="{EBAEF543-ECF0-248F-0706-9F155E136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248" y="4294077"/>
              <a:ext cx="2163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it-IT" altLang="it-IT" sz="1200">
                  <a:solidFill>
                    <a:schemeClr val="bg1"/>
                  </a:solidFill>
                </a:rPr>
                <a:t>George Biddell Airy</a:t>
              </a:r>
            </a:p>
            <a:p>
              <a:pPr algn="ctr"/>
              <a:r>
                <a:rPr lang="it-IT" altLang="it-IT" sz="1200">
                  <a:solidFill>
                    <a:schemeClr val="bg1"/>
                  </a:solidFill>
                </a:rPr>
                <a:t>(27/07/1801 – 02/01/1892) </a:t>
              </a:r>
            </a:p>
          </p:txBody>
        </p:sp>
        <p:pic>
          <p:nvPicPr>
            <p:cNvPr id="6154" name="Immagine 10">
              <a:extLst>
                <a:ext uri="{FF2B5EF4-FFF2-40B4-BE49-F238E27FC236}">
                  <a16:creationId xmlns:a16="http://schemas.microsoft.com/office/drawing/2014/main" id="{E3287447-7F9A-7507-D0BC-5C1411C97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119385"/>
              <a:ext cx="367405" cy="187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5">
                <a:extLst>
                  <a:ext uri="{FF2B5EF4-FFF2-40B4-BE49-F238E27FC236}">
                    <a16:creationId xmlns:a16="http://schemas.microsoft.com/office/drawing/2014/main" id="{E8E7716C-F7F3-58A3-9D00-88B83B7BF3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001" y="6126162"/>
                <a:ext cx="8229600" cy="252018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None/>
                  <a:defRPr/>
                </a:pPr>
                <a:r>
                  <a:rPr lang="it-IT" altLang="it-IT" sz="1800" dirty="0">
                    <a:solidFill>
                      <a:srgbClr val="FFC000"/>
                    </a:solidFill>
                  </a:rPr>
                  <a:t>Disco di </a:t>
                </a:r>
                <a:r>
                  <a:rPr lang="it-IT" altLang="it-IT" sz="1800" dirty="0" err="1">
                    <a:solidFill>
                      <a:srgbClr val="FFC000"/>
                    </a:solidFill>
                  </a:rPr>
                  <a:t>Airy</a:t>
                </a:r>
                <a14:m>
                  <m:oMath xmlns:m="http://schemas.openxmlformats.org/officeDocument/2006/math">
                    <m:r>
                      <a:rPr lang="it-IT" altLang="it-IT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it-IT" alt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=2,44∙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=550 </m:t>
                        </m:r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𝑛𝑚</m:t>
                        </m:r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𝐷𝑖𝑎𝑚𝑒𝑡𝑟𝑜</m:t>
                        </m:r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𝑎𝑝𝑒𝑟𝑡𝑢𝑟𝑎</m:t>
                        </m:r>
                      </m:e>
                    </m:d>
                  </m:oMath>
                </a14:m>
                <a:endParaRPr lang="it-IT" altLang="it-IT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5">
                <a:extLst>
                  <a:ext uri="{FF2B5EF4-FFF2-40B4-BE49-F238E27FC236}">
                    <a16:creationId xmlns:a16="http://schemas.microsoft.com/office/drawing/2014/main" id="{E8E7716C-F7F3-58A3-9D00-88B83B7BF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001" y="6126162"/>
                <a:ext cx="8229600" cy="2520181"/>
              </a:xfrm>
              <a:prstGeom prst="rect">
                <a:avLst/>
              </a:prstGeom>
              <a:blipFill>
                <a:blip r:embed="rId5"/>
                <a:stretch>
                  <a:fillRect l="-667" t="-145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76874BA5-D7AE-97EA-EE37-4BAB5B7AC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3111" y="4485518"/>
            <a:ext cx="1305073" cy="1369162"/>
          </a:xfrm>
          <a:prstGeom prst="rect">
            <a:avLst/>
          </a:prstGeom>
        </p:spPr>
      </p:pic>
      <p:sp>
        <p:nvSpPr>
          <p:cNvPr id="4" name="Rectangle 15">
            <a:extLst>
              <a:ext uri="{FF2B5EF4-FFF2-40B4-BE49-F238E27FC236}">
                <a16:creationId xmlns:a16="http://schemas.microsoft.com/office/drawing/2014/main" id="{C9453B64-4642-A8ED-BC03-05FE97022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55" y="2947256"/>
            <a:ext cx="8229600" cy="121583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None/>
              <a:defRPr/>
            </a:pPr>
            <a:r>
              <a:rPr lang="it-IT" altLang="it-IT" sz="1800" dirty="0">
                <a:solidFill>
                  <a:srgbClr val="FFC000"/>
                </a:solidFill>
              </a:rPr>
              <a:t>Diffrazione</a:t>
            </a:r>
            <a:r>
              <a:rPr lang="it-IT" altLang="it-IT" sz="1800" dirty="0">
                <a:solidFill>
                  <a:schemeClr val="bg1"/>
                </a:solidFill>
              </a:rPr>
              <a:t>: è un fenomeno associato alla deviazione della traiettoria </a:t>
            </a:r>
          </a:p>
          <a:p>
            <a:pPr eaLnBrk="1" hangingPunct="1">
              <a:buNone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di propagazione delle onde quando queste incontrano un ostacolo </a:t>
            </a:r>
          </a:p>
          <a:p>
            <a:pPr eaLnBrk="1" hangingPunct="1">
              <a:buNone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sul loro cammino</a:t>
            </a:r>
          </a:p>
          <a:p>
            <a:pPr eaLnBrk="1" hangingPunct="1">
              <a:buNone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Questa immagine è il ben noto </a:t>
            </a:r>
            <a:r>
              <a:rPr lang="it-IT" altLang="it-IT" sz="1800" dirty="0">
                <a:solidFill>
                  <a:srgbClr val="FFC000"/>
                </a:solidFill>
              </a:rPr>
              <a:t>disco di </a:t>
            </a:r>
            <a:r>
              <a:rPr lang="it-IT" altLang="it-IT" sz="1800" dirty="0" err="1">
                <a:solidFill>
                  <a:srgbClr val="FFC000"/>
                </a:solidFill>
              </a:rPr>
              <a:t>Airy</a:t>
            </a:r>
            <a:endParaRPr lang="it-IT" altLang="it-IT" sz="1800" dirty="0">
              <a:solidFill>
                <a:srgbClr val="FFC000"/>
              </a:solidFill>
            </a:endParaRPr>
          </a:p>
          <a:p>
            <a:pPr eaLnBrk="1" hangingPunct="1">
              <a:buFontTx/>
              <a:buNone/>
              <a:defRPr/>
            </a:pPr>
            <a:endParaRPr lang="it-IT" altLang="it-IT" sz="1800" dirty="0">
              <a:solidFill>
                <a:schemeClr val="bg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B275C4C-D9BC-0202-0EB2-2DFBA34B84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>
            <a:extLst>
              <a:ext uri="{FF2B5EF4-FFF2-40B4-BE49-F238E27FC236}">
                <a16:creationId xmlns:a16="http://schemas.microsoft.com/office/drawing/2014/main" id="{BFE6D903-DCB6-41B9-0DD2-5E553CA19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Diffrazione</a:t>
            </a:r>
          </a:p>
        </p:txBody>
      </p:sp>
      <p:sp>
        <p:nvSpPr>
          <p:cNvPr id="6147" name="Rectangle 15">
            <a:extLst>
              <a:ext uri="{FF2B5EF4-FFF2-40B4-BE49-F238E27FC236}">
                <a16:creationId xmlns:a16="http://schemas.microsoft.com/office/drawing/2014/main" id="{3CA74B95-FE99-52B7-F36F-2C796CD2F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4525963"/>
          </a:xfrm>
        </p:spPr>
        <p:txBody>
          <a:bodyPr/>
          <a:lstStyle/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00B6DE0-161F-D606-DF4B-7590D3293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1412875"/>
            <a:ext cx="8229600" cy="108002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La diffrazione non illumina in modo omogeneo tutte le zone dietro </a:t>
            </a:r>
          </a:p>
          <a:p>
            <a:pPr eaLnBrk="1" hangingPunct="1">
              <a:buNone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    l’ostacolo</a:t>
            </a:r>
          </a:p>
          <a:p>
            <a:pPr marL="285750" indent="-285750" eaLnBrk="1" hangingPunct="1"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Intorno al foro si formano degli anelli di luce e ombra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1800" dirty="0">
                <a:solidFill>
                  <a:schemeClr val="bg1"/>
                </a:solidFill>
              </a:rPr>
              <a:t>    luminosità dipende dalla dimensione e forma dell’apertura.</a:t>
            </a:r>
          </a:p>
          <a:p>
            <a:pPr eaLnBrk="1" hangingPunct="1">
              <a:buFontTx/>
              <a:buNone/>
              <a:defRPr/>
            </a:pPr>
            <a:endParaRPr lang="it-IT" altLang="it-IT" sz="1800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EA162C5-B1E7-3E6D-6E1E-CBD49B6B4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839" y="2780928"/>
            <a:ext cx="3635871" cy="1436856"/>
          </a:xfrm>
          <a:prstGeom prst="rect">
            <a:avLst/>
          </a:prstGeom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1C0AAB54-0B62-724C-88DC-BF03D7784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27" y="2832519"/>
            <a:ext cx="4946012" cy="127992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it-IT" altLang="it-IT" sz="1800" dirty="0">
                <a:solidFill>
                  <a:srgbClr val="FFC000"/>
                </a:solidFill>
              </a:rPr>
              <a:t>Interferenza costruttiva</a:t>
            </a:r>
            <a:r>
              <a:rPr lang="it-IT" altLang="it-IT" sz="1800" dirty="0">
                <a:solidFill>
                  <a:schemeClr val="bg1"/>
                </a:solidFill>
              </a:rPr>
              <a:t>: Nelle zone dove si ottiene luce le onde si scontrano e si sommano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1800" dirty="0">
                <a:solidFill>
                  <a:srgbClr val="FFC000"/>
                </a:solidFill>
              </a:rPr>
              <a:t>Interferenza distruttiva</a:t>
            </a:r>
            <a:r>
              <a:rPr lang="it-IT" altLang="it-IT" sz="1800" dirty="0">
                <a:solidFill>
                  <a:schemeClr val="bg1"/>
                </a:solidFill>
              </a:rPr>
              <a:t>: Nelle zone dove si ottiene ombra le onde si annullano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C9CD05E-5503-A88F-24EB-6E9A337DC6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18" r="4801"/>
          <a:stretch/>
        </p:blipFill>
        <p:spPr>
          <a:xfrm>
            <a:off x="4923111" y="4344472"/>
            <a:ext cx="3131840" cy="15496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BF993B9-9B2E-2F6D-7810-90AADA091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4247" y="1458145"/>
            <a:ext cx="1204074" cy="126320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312FE62-D9E5-1DF2-11AB-5BC05F720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4" y="4356943"/>
            <a:ext cx="43640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5">
                <a:extLst>
                  <a:ext uri="{FF2B5EF4-FFF2-40B4-BE49-F238E27FC236}">
                    <a16:creationId xmlns:a16="http://schemas.microsoft.com/office/drawing/2014/main" id="{916AF918-E21F-7277-AE7E-4D4066BA91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001" y="6126162"/>
                <a:ext cx="8229600" cy="5229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None/>
                  <a:defRPr/>
                </a:pPr>
                <a:r>
                  <a:rPr lang="it-IT" altLang="it-IT" sz="1800" dirty="0">
                    <a:solidFill>
                      <a:srgbClr val="FFC000"/>
                    </a:solidFill>
                  </a:rPr>
                  <a:t>Disco di </a:t>
                </a:r>
                <a:r>
                  <a:rPr lang="it-IT" altLang="it-IT" sz="1800" dirty="0" err="1">
                    <a:solidFill>
                      <a:srgbClr val="FFC000"/>
                    </a:solidFill>
                  </a:rPr>
                  <a:t>Airy</a:t>
                </a:r>
                <a14:m>
                  <m:oMath xmlns:m="http://schemas.openxmlformats.org/officeDocument/2006/math">
                    <m:r>
                      <a:rPr lang="it-IT" altLang="it-IT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it-IT" alt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=2,44∙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=550 </m:t>
                        </m:r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𝑛𝑚</m:t>
                        </m:r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𝐷𝑖𝑎𝑚𝑒𝑡𝑟𝑜</m:t>
                        </m:r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𝑎𝑝𝑒𝑟𝑡𝑢𝑟𝑎</m:t>
                        </m:r>
                      </m:e>
                    </m:d>
                  </m:oMath>
                </a14:m>
                <a:endParaRPr lang="it-IT" altLang="it-IT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5">
                <a:extLst>
                  <a:ext uri="{FF2B5EF4-FFF2-40B4-BE49-F238E27FC236}">
                    <a16:creationId xmlns:a16="http://schemas.microsoft.com/office/drawing/2014/main" id="{916AF918-E21F-7277-AE7E-4D4066BA9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001" y="6126162"/>
                <a:ext cx="8229600" cy="522927"/>
              </a:xfrm>
              <a:prstGeom prst="rect">
                <a:avLst/>
              </a:prstGeom>
              <a:blipFill>
                <a:blip r:embed="rId8"/>
                <a:stretch>
                  <a:fillRect l="-667" t="-69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45126E49-CFD5-FC27-5A09-A6B0740812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AF3DB30-B529-B4BE-EE75-BEA9E0FE00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4686" y="4428107"/>
            <a:ext cx="11906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>
            <a:extLst>
              <a:ext uri="{FF2B5EF4-FFF2-40B4-BE49-F238E27FC236}">
                <a16:creationId xmlns:a16="http://schemas.microsoft.com/office/drawing/2014/main" id="{BFE6D903-DCB6-41B9-0DD2-5E553CA19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 dirty="0">
                <a:solidFill>
                  <a:schemeClr val="bg1"/>
                </a:solidFill>
              </a:rPr>
              <a:t>Potere risolutivo massimo del telescopio</a:t>
            </a:r>
          </a:p>
        </p:txBody>
      </p:sp>
      <p:sp>
        <p:nvSpPr>
          <p:cNvPr id="6147" name="Rectangle 15">
            <a:extLst>
              <a:ext uri="{FF2B5EF4-FFF2-40B4-BE49-F238E27FC236}">
                <a16:creationId xmlns:a16="http://schemas.microsoft.com/office/drawing/2014/main" id="{3CA74B95-FE99-52B7-F36F-2C796CD2F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892697"/>
          </a:xfrm>
        </p:spPr>
        <p:txBody>
          <a:bodyPr/>
          <a:lstStyle/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C0AAB54-0B62-724C-88DC-BF03D7784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56" y="1337133"/>
            <a:ext cx="6357276" cy="11557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it-IT" altLang="it-IT" sz="1800" dirty="0">
                <a:solidFill>
                  <a:srgbClr val="FFC000"/>
                </a:solidFill>
              </a:rPr>
              <a:t>Criterio di </a:t>
            </a:r>
            <a:r>
              <a:rPr lang="it-IT" altLang="it-IT" sz="1800" dirty="0" err="1">
                <a:solidFill>
                  <a:srgbClr val="FFC000"/>
                </a:solidFill>
              </a:rPr>
              <a:t>Rayleigh</a:t>
            </a:r>
            <a:r>
              <a:rPr lang="it-IT" altLang="it-IT" sz="1800" dirty="0">
                <a:solidFill>
                  <a:schemeClr val="bg1"/>
                </a:solidFill>
              </a:rPr>
              <a:t>: due stelle puntiformi siano ancora visibili come dischetti separati tra loro quando il massimo della figura di diffrazione di una coincide con il primo minimo dell’altra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2C8A5AD-7BC6-20B5-4779-F803CC681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592" y="1343221"/>
            <a:ext cx="1545208" cy="1631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5">
                <a:extLst>
                  <a:ext uri="{FF2B5EF4-FFF2-40B4-BE49-F238E27FC236}">
                    <a16:creationId xmlns:a16="http://schemas.microsoft.com/office/drawing/2014/main" id="{FF62AC88-E832-6A24-F516-076915DB43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498" y="2503573"/>
                <a:ext cx="8229600" cy="4714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None/>
                  <a:defRPr/>
                </a:pPr>
                <a:r>
                  <a:rPr lang="it-IT" altLang="it-IT" sz="1800" dirty="0">
                    <a:solidFill>
                      <a:srgbClr val="FFC000"/>
                    </a:solidFill>
                  </a:rPr>
                  <a:t>Formula di </a:t>
                </a:r>
                <a:r>
                  <a:rPr lang="it-IT" altLang="it-IT" sz="1800" dirty="0" err="1">
                    <a:solidFill>
                      <a:srgbClr val="FFC000"/>
                    </a:solidFill>
                  </a:rPr>
                  <a:t>Rayleigh</a:t>
                </a:r>
                <a14:m>
                  <m:oMath xmlns:m="http://schemas.openxmlformats.org/officeDocument/2006/math">
                    <m:r>
                      <a:rPr lang="it-IT" altLang="it-IT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alt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alt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1,22</m:t>
                    </m:r>
                    <m:r>
                      <a:rPr lang="it-IT" alt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it-IT" alt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it-IT" alt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it-IT" alt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it-IT" altLang="it-IT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5">
                <a:extLst>
                  <a:ext uri="{FF2B5EF4-FFF2-40B4-BE49-F238E27FC236}">
                    <a16:creationId xmlns:a16="http://schemas.microsoft.com/office/drawing/2014/main" id="{FF62AC88-E832-6A24-F516-076915DB4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498" y="2503573"/>
                <a:ext cx="8229600" cy="471472"/>
              </a:xfrm>
              <a:prstGeom prst="rect">
                <a:avLst/>
              </a:prstGeom>
              <a:blipFill>
                <a:blip r:embed="rId3"/>
                <a:stretch>
                  <a:fillRect l="-593" t="-779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5">
            <a:extLst>
              <a:ext uri="{FF2B5EF4-FFF2-40B4-BE49-F238E27FC236}">
                <a16:creationId xmlns:a16="http://schemas.microsoft.com/office/drawing/2014/main" id="{CF888BC2-A9B2-8521-E048-46A2DCC0F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105" y="3105039"/>
            <a:ext cx="2865501" cy="1874769"/>
          </a:xfrm>
          <a:prstGeom prst="rect">
            <a:avLst/>
          </a:prstGeom>
        </p:spPr>
      </p:pic>
      <p:sp>
        <p:nvSpPr>
          <p:cNvPr id="17" name="Rectangle 15">
            <a:extLst>
              <a:ext uri="{FF2B5EF4-FFF2-40B4-BE49-F238E27FC236}">
                <a16:creationId xmlns:a16="http://schemas.microsoft.com/office/drawing/2014/main" id="{3559CD7D-DA14-71E7-3CD7-911A71A39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30804"/>
            <a:ext cx="4946012" cy="127992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it-IT" altLang="it-IT" sz="1800" dirty="0">
                <a:solidFill>
                  <a:srgbClr val="FFC000"/>
                </a:solidFill>
              </a:rPr>
              <a:t>Interferenza costruttiva</a:t>
            </a:r>
            <a:r>
              <a:rPr lang="it-IT" altLang="it-IT" sz="1800" dirty="0">
                <a:solidFill>
                  <a:schemeClr val="bg1"/>
                </a:solidFill>
              </a:rPr>
              <a:t>: Nelle zone dove si ottiene luce le onde si scontrano e si sommano</a:t>
            </a:r>
          </a:p>
          <a:p>
            <a:pPr eaLnBrk="1" hangingPunct="1">
              <a:buFontTx/>
              <a:buNone/>
              <a:defRPr/>
            </a:pPr>
            <a:r>
              <a:rPr lang="it-IT" altLang="it-IT" sz="1800" dirty="0">
                <a:solidFill>
                  <a:srgbClr val="FFC000"/>
                </a:solidFill>
              </a:rPr>
              <a:t>Interferenza distruttiva</a:t>
            </a:r>
            <a:r>
              <a:rPr lang="it-IT" altLang="it-IT" sz="1800" dirty="0">
                <a:solidFill>
                  <a:schemeClr val="bg1"/>
                </a:solidFill>
              </a:rPr>
              <a:t>: Nelle zone dove si ottiene ombra le onde si annullano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5">
                <a:extLst>
                  <a:ext uri="{FF2B5EF4-FFF2-40B4-BE49-F238E27FC236}">
                    <a16:creationId xmlns:a16="http://schemas.microsoft.com/office/drawing/2014/main" id="{D888DD05-D719-A19E-3FDB-89CE366F43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56" y="5013598"/>
                <a:ext cx="6419056" cy="15840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  <a:defRPr/>
                </a:pPr>
                <a:r>
                  <a:rPr lang="it-IT" altLang="it-IT" sz="1800" dirty="0">
                    <a:solidFill>
                      <a:srgbClr val="FFC000"/>
                    </a:solidFill>
                  </a:rPr>
                  <a:t>Criterio di </a:t>
                </a:r>
                <a:r>
                  <a:rPr lang="it-IT" altLang="it-IT" sz="1800" dirty="0" err="1">
                    <a:solidFill>
                      <a:srgbClr val="FFC000"/>
                    </a:solidFill>
                  </a:rPr>
                  <a:t>Dawes</a:t>
                </a:r>
                <a:r>
                  <a:rPr lang="it-IT" altLang="it-IT" sz="1800" dirty="0">
                    <a:solidFill>
                      <a:srgbClr val="FFC000"/>
                    </a:solidFill>
                  </a:rPr>
                  <a:t>: </a:t>
                </a:r>
                <a:r>
                  <a:rPr lang="it-IT" altLang="it-IT" sz="1800" dirty="0">
                    <a:solidFill>
                      <a:schemeClr val="bg1"/>
                    </a:solidFill>
                  </a:rPr>
                  <a:t>la distanza minima alla quale due sorgenti puntiformi si possono ancora separare sono date dalla formula</a:t>
                </a:r>
                <a:r>
                  <a:rPr lang="it-IT" altLang="it-IT" sz="1800" dirty="0">
                    <a:solidFill>
                      <a:srgbClr val="FFC000"/>
                    </a:solidFill>
                  </a:rPr>
                  <a:t> </a:t>
                </a:r>
              </a:p>
              <a:p>
                <a:pPr eaLnBrk="1" hangingPunct="1"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it-IT" alt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alt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115</m:t>
                          </m:r>
                        </m:num>
                        <m:den>
                          <m:r>
                            <a:rPr lang="it-IT" alt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it-IT" alt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it-IT" alt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alt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alt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it-IT" alt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alt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it-IT" alt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altLang="it-IT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15">
                <a:extLst>
                  <a:ext uri="{FF2B5EF4-FFF2-40B4-BE49-F238E27FC236}">
                    <a16:creationId xmlns:a16="http://schemas.microsoft.com/office/drawing/2014/main" id="{D888DD05-D719-A19E-3FDB-89CE366F4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956" y="5013598"/>
                <a:ext cx="6419056" cy="1584052"/>
              </a:xfrm>
              <a:prstGeom prst="rect">
                <a:avLst/>
              </a:prstGeom>
              <a:blipFill>
                <a:blip r:embed="rId5"/>
                <a:stretch>
                  <a:fillRect l="-855" t="-192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61C9A465-0714-2F16-C0D2-B3D5411A3D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>
            <a:extLst>
              <a:ext uri="{FF2B5EF4-FFF2-40B4-BE49-F238E27FC236}">
                <a16:creationId xmlns:a16="http://schemas.microsoft.com/office/drawing/2014/main" id="{C650FE4A-7A9E-3F13-0DA7-27A25758F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06438"/>
          </a:xfrm>
        </p:spPr>
        <p:txBody>
          <a:bodyPr/>
          <a:lstStyle/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Telescopio: esercizio</a:t>
            </a:r>
          </a:p>
        </p:txBody>
      </p:sp>
      <p:sp>
        <p:nvSpPr>
          <p:cNvPr id="5123" name="Rectangle 15">
            <a:extLst>
              <a:ext uri="{FF2B5EF4-FFF2-40B4-BE49-F238E27FC236}">
                <a16:creationId xmlns:a16="http://schemas.microsoft.com/office/drawing/2014/main" id="{122F20A2-8291-0B96-0DC0-A16F299D5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  <a:p>
            <a:pPr eaLnBrk="1" hangingPunct="1"/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5124" name="Rectangle 15">
            <a:extLst>
              <a:ext uri="{FF2B5EF4-FFF2-40B4-BE49-F238E27FC236}">
                <a16:creationId xmlns:a16="http://schemas.microsoft.com/office/drawing/2014/main" id="{B52FC599-D825-22CD-783C-7FBBE9D72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8229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1800" dirty="0">
                <a:solidFill>
                  <a:srgbClr val="FFC000"/>
                </a:solidFill>
              </a:rPr>
              <a:t>Problema: </a:t>
            </a:r>
            <a:r>
              <a:rPr lang="it-IT" altLang="it-IT" sz="1800" dirty="0">
                <a:solidFill>
                  <a:schemeClr val="bg1"/>
                </a:solidFill>
              </a:rPr>
              <a:t>individuare il telescopio con maggiore luminosità tra:</a:t>
            </a:r>
          </a:p>
          <a:p>
            <a:pPr eaLnBrk="1" hangingPunct="1">
              <a:buFontTx/>
              <a:buAutoNum type="arabicPeriod"/>
            </a:pPr>
            <a:r>
              <a:rPr lang="it-IT" altLang="it-IT" sz="1800" dirty="0">
                <a:solidFill>
                  <a:schemeClr val="bg1"/>
                </a:solidFill>
              </a:rPr>
              <a:t>Diametro: 100 mm Lunghezza focale: 500 mm;</a:t>
            </a:r>
          </a:p>
          <a:p>
            <a:pPr eaLnBrk="1" hangingPunct="1">
              <a:buFontTx/>
              <a:buAutoNum type="arabicPeriod"/>
            </a:pPr>
            <a:r>
              <a:rPr lang="it-IT" altLang="it-IT" sz="1800" dirty="0">
                <a:solidFill>
                  <a:schemeClr val="bg1"/>
                </a:solidFill>
              </a:rPr>
              <a:t>Diametro: 50 mm Lunghezza focale: 250 mm;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5" name="Rectangle 15">
                <a:extLst>
                  <a:ext uri="{FF2B5EF4-FFF2-40B4-BE49-F238E27FC236}">
                    <a16:creationId xmlns:a16="http://schemas.microsoft.com/office/drawing/2014/main" id="{A1447024-66A7-1A13-FA57-F9EE12CF4A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975" y="2600325"/>
                <a:ext cx="8229600" cy="1332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it-IT" altLang="it-IT" sz="1800" dirty="0">
                    <a:solidFill>
                      <a:srgbClr val="FFC000"/>
                    </a:solidFill>
                  </a:rPr>
                  <a:t>Disco di </a:t>
                </a:r>
                <a:r>
                  <a:rPr lang="it-IT" altLang="it-IT" sz="1800" dirty="0" err="1">
                    <a:solidFill>
                      <a:srgbClr val="FFC000"/>
                    </a:solidFill>
                  </a:rPr>
                  <a:t>Airy</a:t>
                </a:r>
                <a:r>
                  <a:rPr lang="it-IT" altLang="it-IT" sz="1800" dirty="0">
                    <a:solidFill>
                      <a:srgbClr val="FFC000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it-IT" alt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alt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2,44</m:t>
                    </m:r>
                    <m:r>
                      <a:rPr lang="it-IT" alt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it-IT" alt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it-IT" alt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it-IT" alt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it-IT" altLang="it-IT" sz="1800" dirty="0">
                  <a:solidFill>
                    <a:srgbClr val="FFC000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it-IT" altLang="it-IT" sz="1800" dirty="0">
                    <a:solidFill>
                      <a:schemeClr val="bg1"/>
                    </a:solidFill>
                  </a:rPr>
                  <a:t>Telescopio 1: </a:t>
                </a:r>
                <a14:m>
                  <m:oMath xmlns:m="http://schemas.openxmlformats.org/officeDocument/2006/math">
                    <m:r>
                      <a:rPr lang="it-IT" altLang="it-IT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=2,44∙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=2,44∗</m:t>
                    </m:r>
                    <m:f>
                      <m:fPr>
                        <m:ctrlP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550</m:t>
                        </m:r>
                      </m:num>
                      <m:den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206265</m:t>
                        </m:r>
                      </m:num>
                      <m:den>
                        <m:sSup>
                          <m:sSupPr>
                            <m:ctrlPr>
                              <a:rPr lang="it-IT" altLang="it-IT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altLang="it-IT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t-IT" altLang="it-IT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altLang="it-IT" sz="1800" dirty="0">
                    <a:solidFill>
                      <a:schemeClr val="bg1"/>
                    </a:solidFill>
                  </a:rPr>
                  <a:t>2,77 </a:t>
                </a:r>
                <a:r>
                  <a:rPr lang="it-IT" altLang="it-IT" sz="1800" dirty="0" err="1">
                    <a:solidFill>
                      <a:schemeClr val="bg1"/>
                    </a:solidFill>
                  </a:rPr>
                  <a:t>arcsec</a:t>
                </a:r>
                <a:endParaRPr lang="it-IT" altLang="it-IT" sz="1800" dirty="0">
                  <a:solidFill>
                    <a:schemeClr val="bg1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it-IT" altLang="it-IT" sz="1800" dirty="0">
                    <a:solidFill>
                      <a:schemeClr val="bg1"/>
                    </a:solidFill>
                  </a:rPr>
                  <a:t>Telescopio 2: </a:t>
                </a:r>
                <a14:m>
                  <m:oMath xmlns:m="http://schemas.openxmlformats.org/officeDocument/2006/math">
                    <m:r>
                      <a:rPr lang="it-IT" altLang="it-IT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=2,44∙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=2,44∗</m:t>
                    </m:r>
                    <m:f>
                      <m:fPr>
                        <m:ctrlP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550</m:t>
                        </m:r>
                      </m:num>
                      <m:den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206265</m:t>
                        </m:r>
                      </m:num>
                      <m:den>
                        <m:sSup>
                          <m:sSupPr>
                            <m:ctrlPr>
                              <a:rPr lang="it-IT" altLang="it-IT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altLang="it-IT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t-IT" altLang="it-IT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altLang="it-IT" sz="1800" dirty="0">
                    <a:solidFill>
                      <a:schemeClr val="bg1"/>
                    </a:solidFill>
                  </a:rPr>
                  <a:t>5,54 arcsec</a:t>
                </a:r>
              </a:p>
              <a:p>
                <a:pPr marL="0" indent="0" eaLnBrk="1" hangingPunct="1">
                  <a:buNone/>
                </a:pPr>
                <a:r>
                  <a:rPr lang="it-IT" altLang="it-IT" sz="1800" dirty="0">
                    <a:solidFill>
                      <a:schemeClr val="bg1"/>
                    </a:solidFill>
                  </a:rPr>
                  <a:t>Il telescopio con diametro doppio presenta la metà della dimensione del disco</a:t>
                </a:r>
              </a:p>
            </p:txBody>
          </p:sp>
        </mc:Choice>
        <mc:Fallback>
          <p:sp>
            <p:nvSpPr>
              <p:cNvPr id="5125" name="Rectangle 15">
                <a:extLst>
                  <a:ext uri="{FF2B5EF4-FFF2-40B4-BE49-F238E27FC236}">
                    <a16:creationId xmlns:a16="http://schemas.microsoft.com/office/drawing/2014/main" id="{A1447024-66A7-1A13-FA57-F9EE12CF4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975" y="2600325"/>
                <a:ext cx="8229600" cy="1332731"/>
              </a:xfrm>
              <a:prstGeom prst="rect">
                <a:avLst/>
              </a:prstGeom>
              <a:blipFill>
                <a:blip r:embed="rId2"/>
                <a:stretch>
                  <a:fillRect l="-593" t="-2752" b="-307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Rectangle 15">
                <a:extLst>
                  <a:ext uri="{FF2B5EF4-FFF2-40B4-BE49-F238E27FC236}">
                    <a16:creationId xmlns:a16="http://schemas.microsoft.com/office/drawing/2014/main" id="{1F8BB2DC-4D69-DE1C-A513-8A1141EC57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975" y="4273707"/>
                <a:ext cx="8229600" cy="1657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it-IT" altLang="it-IT" sz="1800" dirty="0">
                    <a:solidFill>
                      <a:srgbClr val="FFC000"/>
                    </a:solidFill>
                  </a:rPr>
                  <a:t>Potere risolutivo del telescopio: </a:t>
                </a:r>
              </a:p>
              <a:p>
                <a:pPr eaLnBrk="1" hangingPunct="1">
                  <a:buFontTx/>
                  <a:buNone/>
                </a:pPr>
                <a:r>
                  <a:rPr lang="it-IT" altLang="it-IT" sz="1800" dirty="0">
                    <a:solidFill>
                      <a:srgbClr val="FFC000"/>
                    </a:solidFill>
                  </a:rPr>
                  <a:t>Criterio di </a:t>
                </a:r>
                <a:r>
                  <a:rPr lang="it-IT" altLang="it-IT" sz="1800" dirty="0" err="1">
                    <a:solidFill>
                      <a:srgbClr val="FFC000"/>
                    </a:solidFill>
                  </a:rPr>
                  <a:t>Dawes</a:t>
                </a:r>
                <a:r>
                  <a:rPr lang="it-IT" altLang="it-IT" sz="1800" dirty="0">
                    <a:solidFill>
                      <a:srgbClr val="FFC000"/>
                    </a:solidFill>
                  </a:rPr>
                  <a:t>: </a:t>
                </a:r>
              </a:p>
              <a:p>
                <a:pPr eaLnBrk="1" hangingPunct="1">
                  <a:buFontTx/>
                  <a:buNone/>
                </a:pPr>
                <a:r>
                  <a:rPr lang="it-IT" altLang="it-IT" sz="1800" dirty="0">
                    <a:solidFill>
                      <a:schemeClr val="bg1"/>
                    </a:solidFill>
                  </a:rPr>
                  <a:t>Telescopio 1: </a:t>
                </a:r>
                <a14:m>
                  <m:oMath xmlns:m="http://schemas.openxmlformats.org/officeDocument/2006/math"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115</m:t>
                        </m:r>
                      </m:num>
                      <m:den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115</m:t>
                        </m:r>
                      </m:num>
                      <m:den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=1,15 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𝑎𝑟𝑐𝑠𝑒𝑐</m:t>
                    </m:r>
                  </m:oMath>
                </a14:m>
                <a:endParaRPr lang="it-IT" altLang="it-IT" sz="1800" dirty="0">
                  <a:solidFill>
                    <a:schemeClr val="bg1"/>
                  </a:solidFill>
                </a:endParaRPr>
              </a:p>
              <a:p>
                <a:pPr eaLnBrk="1" hangingPunct="1">
                  <a:buFontTx/>
                  <a:buNone/>
                </a:pPr>
                <a:r>
                  <a:rPr lang="it-IT" altLang="it-IT" sz="1800" dirty="0">
                    <a:solidFill>
                      <a:schemeClr val="bg1"/>
                    </a:solidFill>
                  </a:rPr>
                  <a:t>Telescopio 2: </a:t>
                </a:r>
                <a14:m>
                  <m:oMath xmlns:m="http://schemas.openxmlformats.org/officeDocument/2006/math"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it-IT" altLang="it-IT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115</m:t>
                        </m:r>
                      </m:num>
                      <m:den>
                        <m: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it-IT" altLang="it-IT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alt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1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115</m:t>
                        </m:r>
                      </m:num>
                      <m:den>
                        <m:r>
                          <a:rPr lang="it-IT" altLang="it-IT" sz="1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it-IT" altLang="it-IT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=2,3 </m:t>
                    </m:r>
                    <m:r>
                      <m:rPr>
                        <m:sty m:val="p"/>
                      </m:rPr>
                      <a:rPr lang="it-IT" altLang="it-IT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arcsec</m:t>
                    </m:r>
                  </m:oMath>
                </a14:m>
                <a:r>
                  <a:rPr lang="it-IT" altLang="it-IT" sz="1800" dirty="0">
                    <a:solidFill>
                      <a:schemeClr val="bg1"/>
                    </a:solidFill>
                  </a:rPr>
                  <a:t> </a:t>
                </a:r>
              </a:p>
              <a:p>
                <a:pPr eaLnBrk="1" hangingPunct="1">
                  <a:buFontTx/>
                  <a:buNone/>
                </a:pPr>
                <a:endParaRPr lang="it-IT" altLang="it-IT" sz="1800" dirty="0">
                  <a:solidFill>
                    <a:schemeClr val="bg1"/>
                  </a:solidFill>
                </a:endParaRPr>
              </a:p>
              <a:p>
                <a:pPr eaLnBrk="1" hangingPunct="1">
                  <a:buFontTx/>
                  <a:buAutoNum type="arabicPeriod"/>
                </a:pPr>
                <a:endParaRPr lang="it-IT" altLang="it-IT" sz="1800" dirty="0">
                  <a:solidFill>
                    <a:schemeClr val="bg1"/>
                  </a:solidFill>
                </a:endParaRPr>
              </a:p>
              <a:p>
                <a:pPr eaLnBrk="1" hangingPunct="1">
                  <a:buFontTx/>
                  <a:buNone/>
                </a:pPr>
                <a:endParaRPr lang="it-IT" altLang="it-IT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26" name="Rectangle 15">
                <a:extLst>
                  <a:ext uri="{FF2B5EF4-FFF2-40B4-BE49-F238E27FC236}">
                    <a16:creationId xmlns:a16="http://schemas.microsoft.com/office/drawing/2014/main" id="{1F8BB2DC-4D69-DE1C-A513-8A1141EC5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975" y="4273707"/>
                <a:ext cx="8229600" cy="1657350"/>
              </a:xfrm>
              <a:prstGeom prst="rect">
                <a:avLst/>
              </a:prstGeom>
              <a:blipFill>
                <a:blip r:embed="rId3"/>
                <a:stretch>
                  <a:fillRect l="-593" t="-1838" b="-11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D751A091-CFF0-BEAC-797A-C62511E02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00812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5048</TotalTime>
  <Words>1362</Words>
  <Application>Microsoft Office PowerPoint</Application>
  <PresentationFormat>Presentazione su schermo (4:3)</PresentationFormat>
  <Paragraphs>251</Paragraphs>
  <Slides>29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8" baseType="lpstr">
      <vt:lpstr>Algerian</vt:lpstr>
      <vt:lpstr>Arial</vt:lpstr>
      <vt:lpstr>Arial Unicode MS</vt:lpstr>
      <vt:lpstr>Calibri</vt:lpstr>
      <vt:lpstr>Cambria Math</vt:lpstr>
      <vt:lpstr>Symbol</vt:lpstr>
      <vt:lpstr>Wingdings</vt:lpstr>
      <vt:lpstr>Diseño predeterminado</vt:lpstr>
      <vt:lpstr>Worksheet</vt:lpstr>
      <vt:lpstr>Obiettivi</vt:lpstr>
      <vt:lpstr>Definizioni: Angolo</vt:lpstr>
      <vt:lpstr>Definizione: Telescopio ottico</vt:lpstr>
      <vt:lpstr>Definizioni: caratteristiche telescopio</vt:lpstr>
      <vt:lpstr>Telescopio: esercizio</vt:lpstr>
      <vt:lpstr>Diffrazione</vt:lpstr>
      <vt:lpstr>Diffrazione</vt:lpstr>
      <vt:lpstr>Potere risolutivo massimo del telescopio</vt:lpstr>
      <vt:lpstr>Telescopio: esercizio</vt:lpstr>
      <vt:lpstr>Risoluzione del sistema ottico</vt:lpstr>
      <vt:lpstr>Telescopi rifrattori</vt:lpstr>
      <vt:lpstr>Rifrazione</vt:lpstr>
      <vt:lpstr>Aberrazione cromatica</vt:lpstr>
      <vt:lpstr>Rifrattori acromatici</vt:lpstr>
      <vt:lpstr>Rifrattori acromatici</vt:lpstr>
      <vt:lpstr>Rifrattori apocromatici (Astrofotografia di alto livello)</vt:lpstr>
      <vt:lpstr>Rifrattori apocromatici</vt:lpstr>
      <vt:lpstr>Newton</vt:lpstr>
      <vt:lpstr>Presentazione standard di PowerPoint</vt:lpstr>
      <vt:lpstr>Telescopio Schmidt-Cassegrain</vt:lpstr>
      <vt:lpstr>Telescopio Schmidt-Cassegrain</vt:lpstr>
      <vt:lpstr>Disco Airy SC-T</vt:lpstr>
      <vt:lpstr>Telescopio Schmidt-Cassegrain</vt:lpstr>
      <vt:lpstr>Telescopio Schmidt-Cassegrain: pro e contro</vt:lpstr>
      <vt:lpstr>Disco Airy SC-T</vt:lpstr>
      <vt:lpstr>Presentazione standard di PowerPoint</vt:lpstr>
      <vt:lpstr>Pro</vt:lpstr>
      <vt:lpstr>Presentazione standard di PowerPoint</vt:lpstr>
      <vt:lpstr>Presentazione standard di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Simone Martina</cp:lastModifiedBy>
  <cp:revision>533</cp:revision>
  <cp:lastPrinted>2021-05-25T10:21:35Z</cp:lastPrinted>
  <dcterms:created xsi:type="dcterms:W3CDTF">2010-05-23T14:28:12Z</dcterms:created>
  <dcterms:modified xsi:type="dcterms:W3CDTF">2024-05-20T07:37:59Z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25ca717-11da-4935-b601-f527b9741f2e_Enabled">
    <vt:lpwstr>true</vt:lpwstr>
  </property>
  <property fmtid="{D5CDD505-2E9C-101B-9397-08002B2CF9AE}" pid="3" name="MSIP_Label_725ca717-11da-4935-b601-f527b9741f2e_SetDate">
    <vt:lpwstr>2024-04-11T13:41:55Z</vt:lpwstr>
  </property>
  <property fmtid="{D5CDD505-2E9C-101B-9397-08002B2CF9AE}" pid="4" name="MSIP_Label_725ca717-11da-4935-b601-f527b9741f2e_Method">
    <vt:lpwstr>Standard</vt:lpwstr>
  </property>
  <property fmtid="{D5CDD505-2E9C-101B-9397-08002B2CF9AE}" pid="5" name="MSIP_Label_725ca717-11da-4935-b601-f527b9741f2e_Name">
    <vt:lpwstr>C2 - Internal</vt:lpwstr>
  </property>
  <property fmtid="{D5CDD505-2E9C-101B-9397-08002B2CF9AE}" pid="6" name="MSIP_Label_725ca717-11da-4935-b601-f527b9741f2e_SiteId">
    <vt:lpwstr>d852d5cd-724c-4128-8812-ffa5db3f8507</vt:lpwstr>
  </property>
  <property fmtid="{D5CDD505-2E9C-101B-9397-08002B2CF9AE}" pid="7" name="MSIP_Label_725ca717-11da-4935-b601-f527b9741f2e_ActionId">
    <vt:lpwstr>4538607c-9682-4d47-8f0a-1fd4bdb74951</vt:lpwstr>
  </property>
  <property fmtid="{D5CDD505-2E9C-101B-9397-08002B2CF9AE}" pid="8" name="MSIP_Label_725ca717-11da-4935-b601-f527b9741f2e_ContentBits">
    <vt:lpwstr>0</vt:lpwstr>
  </property>
</Properties>
</file>