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2"/>
  </p:notesMasterIdLst>
  <p:sldIdLst>
    <p:sldId id="256" r:id="rId3"/>
    <p:sldId id="257" r:id="rId4"/>
    <p:sldId id="295" r:id="rId5"/>
    <p:sldId id="350" r:id="rId6"/>
    <p:sldId id="341" r:id="rId7"/>
    <p:sldId id="384" r:id="rId8"/>
    <p:sldId id="345" r:id="rId9"/>
    <p:sldId id="346" r:id="rId10"/>
    <p:sldId id="342" r:id="rId11"/>
    <p:sldId id="352" r:id="rId12"/>
    <p:sldId id="353" r:id="rId13"/>
    <p:sldId id="354" r:id="rId14"/>
    <p:sldId id="349" r:id="rId15"/>
    <p:sldId id="317" r:id="rId16"/>
    <p:sldId id="318" r:id="rId17"/>
    <p:sldId id="358" r:id="rId18"/>
    <p:sldId id="335" r:id="rId19"/>
    <p:sldId id="334" r:id="rId20"/>
    <p:sldId id="356" r:id="rId21"/>
    <p:sldId id="357" r:id="rId22"/>
    <p:sldId id="390" r:id="rId23"/>
    <p:sldId id="319" r:id="rId24"/>
    <p:sldId id="376" r:id="rId25"/>
    <p:sldId id="364" r:id="rId26"/>
    <p:sldId id="365" r:id="rId27"/>
    <p:sldId id="321" r:id="rId28"/>
    <p:sldId id="367" r:id="rId29"/>
    <p:sldId id="377" r:id="rId30"/>
    <p:sldId id="381" r:id="rId31"/>
    <p:sldId id="368" r:id="rId32"/>
    <p:sldId id="369" r:id="rId33"/>
    <p:sldId id="320" r:id="rId34"/>
    <p:sldId id="371" r:id="rId35"/>
    <p:sldId id="382" r:id="rId36"/>
    <p:sldId id="383" r:id="rId37"/>
    <p:sldId id="372" r:id="rId38"/>
    <p:sldId id="373" r:id="rId39"/>
    <p:sldId id="374" r:id="rId40"/>
    <p:sldId id="388" r:id="rId41"/>
    <p:sldId id="375" r:id="rId42"/>
    <p:sldId id="378" r:id="rId43"/>
    <p:sldId id="379" r:id="rId44"/>
    <p:sldId id="380" r:id="rId45"/>
    <p:sldId id="385" r:id="rId46"/>
    <p:sldId id="386" r:id="rId47"/>
    <p:sldId id="389" r:id="rId48"/>
    <p:sldId id="387" r:id="rId49"/>
    <p:sldId id="370" r:id="rId50"/>
    <p:sldId id="305" r:id="rId5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BC54"/>
    <a:srgbClr val="FF3300"/>
    <a:srgbClr val="F07560"/>
    <a:srgbClr val="FF5050"/>
    <a:srgbClr val="FF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f35498a\Desktop\Astronomia\Calcolo_Focali-RE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2"/>
          <c:order val="2"/>
          <c:tx>
            <c:strRef>
              <c:f>Foglio2!$R$3</c:f>
              <c:strCache>
                <c:ptCount val="1"/>
                <c:pt idx="0">
                  <c:v>Dynamic Range</c:v>
                </c:pt>
              </c:strCache>
              <c:extLst xmlns:c15="http://schemas.microsoft.com/office/drawing/2012/chart"/>
            </c:strRef>
          </c:tx>
          <c:spPr>
            <a:gradFill flip="none" rotWithShape="1">
              <a:gsLst>
                <a:gs pos="25000">
                  <a:schemeClr val="tx1"/>
                </a:gs>
                <a:gs pos="31000">
                  <a:schemeClr val="tx1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miter lim="800000"/>
            </a:ln>
            <a:effectLst>
              <a:glow rad="63500">
                <a:schemeClr val="accent3">
                  <a:satMod val="175000"/>
                  <a:alpha val="25000"/>
                </a:schemeClr>
              </a:glow>
            </a:effectLst>
          </c:spPr>
          <c:invertIfNegative val="0"/>
          <c:cat>
            <c:numRef>
              <c:f>Foglio2!$M$5:$M$10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230</c:v>
                </c:pt>
              </c:numCache>
              <c:extLst xmlns:c15="http://schemas.microsoft.com/office/drawing/2012/chart"/>
            </c:numRef>
          </c:cat>
          <c:val>
            <c:numRef>
              <c:f>Foglio2!$U$5:$U$10</c:f>
              <c:numCache>
                <c:formatCode>0</c:formatCode>
                <c:ptCount val="6"/>
                <c:pt idx="0">
                  <c:v>14263.10042904369</c:v>
                </c:pt>
                <c:pt idx="1">
                  <c:v>10085.535034121556</c:v>
                </c:pt>
                <c:pt idx="2">
                  <c:v>6208.3750564265865</c:v>
                </c:pt>
                <c:pt idx="3">
                  <c:v>3565.7751072609281</c:v>
                </c:pt>
                <c:pt idx="4">
                  <c:v>2352.5342310339256</c:v>
                </c:pt>
                <c:pt idx="5">
                  <c:v>1448.1546878700494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0-09D0-48A5-A763-B5AFCE162E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625296"/>
        <c:axId val="1436292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Foglio2!$N$3</c15:sqref>
                        </c15:formulaRef>
                      </c:ext>
                    </c:extLst>
                    <c:strCache>
                      <c:ptCount val="1"/>
                      <c:pt idx="0">
                        <c:v>FW</c:v>
                      </c:pt>
                    </c:strCache>
                  </c:strRef>
                </c:tx>
                <c:spPr>
                  <a:noFill/>
                  <a:ln w="9525" cap="flat" cmpd="sng" algn="ctr">
                    <a:solidFill>
                      <a:schemeClr val="accent1"/>
                    </a:solidFill>
                    <a:miter lim="800000"/>
                  </a:ln>
                  <a:effectLst>
                    <a:glow rad="63500">
                      <a:schemeClr val="accent1">
                        <a:satMod val="175000"/>
                        <a:alpha val="25000"/>
                      </a:schemeClr>
                    </a:glow>
                  </a:effectLst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Foglio2!$M$5:$M$10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</c:v>
                      </c:pt>
                      <c:pt idx="1">
                        <c:v>50</c:v>
                      </c:pt>
                      <c:pt idx="2">
                        <c:v>100</c:v>
                      </c:pt>
                      <c:pt idx="3">
                        <c:v>150</c:v>
                      </c:pt>
                      <c:pt idx="4">
                        <c:v>200</c:v>
                      </c:pt>
                      <c:pt idx="5">
                        <c:v>230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Foglio2!$N$5:$N$10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48600</c:v>
                      </c:pt>
                      <c:pt idx="1">
                        <c:v>28000</c:v>
                      </c:pt>
                      <c:pt idx="2">
                        <c:v>17000</c:v>
                      </c:pt>
                      <c:pt idx="3">
                        <c:v>8500</c:v>
                      </c:pt>
                      <c:pt idx="4">
                        <c:v>5800</c:v>
                      </c:pt>
                      <c:pt idx="5">
                        <c:v>3200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09D0-48A5-A763-B5AFCE162E9A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Foglio2!$O$3</c15:sqref>
                        </c15:formulaRef>
                      </c:ext>
                    </c:extLst>
                    <c:strCache>
                      <c:ptCount val="1"/>
                      <c:pt idx="0">
                        <c:v>Read Noise</c:v>
                      </c:pt>
                    </c:strCache>
                  </c:strRef>
                </c:tx>
                <c:spPr>
                  <a:noFill/>
                  <a:ln w="9525" cap="flat" cmpd="sng" algn="ctr">
                    <a:solidFill>
                      <a:schemeClr val="accent2"/>
                    </a:solidFill>
                    <a:miter lim="800000"/>
                  </a:ln>
                  <a:effectLst>
                    <a:glow rad="63500">
                      <a:schemeClr val="accent2">
                        <a:satMod val="175000"/>
                        <a:alpha val="25000"/>
                      </a:schemeClr>
                    </a:glow>
                  </a:effectLst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'ASI 174'!$A$3:$A$7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100</c:v>
                      </c:pt>
                      <c:pt idx="2">
                        <c:v>200</c:v>
                      </c:pt>
                      <c:pt idx="3">
                        <c:v>300</c:v>
                      </c:pt>
                      <c:pt idx="4">
                        <c:v>400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Foglio2!$O$5:$O$10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3.28</c:v>
                      </c:pt>
                      <c:pt idx="1">
                        <c:v>2.78</c:v>
                      </c:pt>
                      <c:pt idx="2">
                        <c:v>2.58</c:v>
                      </c:pt>
                      <c:pt idx="3">
                        <c:v>2.37</c:v>
                      </c:pt>
                      <c:pt idx="4">
                        <c:v>2.25</c:v>
                      </c:pt>
                      <c:pt idx="5">
                        <c:v>2.25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09D0-48A5-A763-B5AFCE162E9A}"/>
                  </c:ext>
                </c:extLst>
              </c15:ser>
            </c15:filteredBarSeries>
          </c:ext>
        </c:extLst>
      </c:barChart>
      <c:valAx>
        <c:axId val="143629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3625296"/>
        <c:crosses val="max"/>
        <c:crossBetween val="between"/>
      </c:valAx>
      <c:catAx>
        <c:axId val="143625296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3629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bg2">
            <a:shade val="30000"/>
            <a:satMod val="115000"/>
          </a:schemeClr>
        </a:gs>
        <a:gs pos="50000">
          <a:schemeClr val="bg2">
            <a:shade val="67500"/>
            <a:satMod val="115000"/>
          </a:schemeClr>
        </a:gs>
        <a:gs pos="100000">
          <a:schemeClr val="bg2">
            <a:shade val="100000"/>
            <a:satMod val="115000"/>
          </a:schemeClr>
        </a:gs>
      </a:gsLst>
      <a:lin ang="27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7A8BC-6598-4BA7-A3A7-4674A7AC4DEB}" type="datetimeFigureOut">
              <a:rPr lang="ko-KR" altLang="en-US" smtClean="0"/>
              <a:t>2024-10-25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76CFA-4F47-49D9-BDE7-30CD1AECFDFB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180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76CFA-4F47-49D9-BDE7-30CD1AECFDF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315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555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033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92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54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42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0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08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00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86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3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216"/>
            <a:ext cx="91440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ko-KR" dirty="0"/>
              <a:t> 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57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31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0CF9-4B58-4E44-B69B-18CB08223B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/>
              <a:t>25/10/2024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EB55F-C20C-4525-A6ED-F2DC3ED2E45B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1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980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61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2024-10-25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7851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2024-10-25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2024-10-25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280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00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5CDB-1AEF-4522-8EAF-CE1F4E5D863E}" type="datetimeFigureOut">
              <a:rPr lang="ko-KR" altLang="en-US" smtClean="0"/>
              <a:t>2024-10-25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35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216"/>
            <a:ext cx="69482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C5CDB-1AEF-4522-8EAF-CE1F4E5D863E}" type="datetimeFigureOut">
              <a:rPr lang="ko-KR" altLang="en-US" smtClean="0"/>
              <a:t>2024-10-25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0A39C-9AA3-4A83-82D7-24ADE085033F}" type="slidenum">
              <a:rPr lang="ko-KR" altLang="en-US" smtClean="0"/>
              <a:t>‹N›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A3B0CF9-4B58-4E44-B69B-18CB08223B2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latinLnBrk="0"/>
              <a:t>25/10/2024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1D0EB55F-C20C-4525-A6ED-F2DC3ED2E45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latinLnBrk="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9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free-powerpoint-templates-desig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slide" Target="slide17.xml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gif"/><Relationship Id="rId7" Type="http://schemas.openxmlformats.org/officeDocument/2006/relationships/slide" Target="slide1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19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image" Target="../media/image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7.xml"/><Relationship Id="rId5" Type="http://schemas.openxmlformats.org/officeDocument/2006/relationships/slide" Target="slide7.xml"/><Relationship Id="rId10" Type="http://schemas.openxmlformats.org/officeDocument/2006/relationships/slide" Target="slide15.xml"/><Relationship Id="rId4" Type="http://schemas.openxmlformats.org/officeDocument/2006/relationships/slide" Target="slide6.xml"/><Relationship Id="rId9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8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7.png"/><Relationship Id="rId4" Type="http://schemas.openxmlformats.org/officeDocument/2006/relationships/image" Target="../media/image46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3.bin"/><Relationship Id="rId7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54.png"/><Relationship Id="rId4" Type="http://schemas.openxmlformats.org/officeDocument/2006/relationships/image" Target="../media/image50.wmf"/><Relationship Id="rId9" Type="http://schemas.openxmlformats.org/officeDocument/2006/relationships/image" Target="../media/image5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5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emf"/><Relationship Id="rId5" Type="http://schemas.openxmlformats.org/officeDocument/2006/relationships/image" Target="../media/image62.wmf"/><Relationship Id="rId4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8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70.wmf"/><Relationship Id="rId3" Type="http://schemas.openxmlformats.org/officeDocument/2006/relationships/image" Target="../media/image64.png"/><Relationship Id="rId7" Type="http://schemas.openxmlformats.org/officeDocument/2006/relationships/image" Target="../media/image67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72.wmf"/><Relationship Id="rId2" Type="http://schemas.openxmlformats.org/officeDocument/2006/relationships/image" Target="../media/image4.png"/><Relationship Id="rId16" Type="http://schemas.openxmlformats.org/officeDocument/2006/relationships/oleObject" Target="../embeddings/oleObject15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69.wmf"/><Relationship Id="rId5" Type="http://schemas.openxmlformats.org/officeDocument/2006/relationships/image" Target="../media/image66.wmf"/><Relationship Id="rId15" Type="http://schemas.openxmlformats.org/officeDocument/2006/relationships/image" Target="../media/image71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68.wmf"/><Relationship Id="rId14" Type="http://schemas.openxmlformats.org/officeDocument/2006/relationships/oleObject" Target="../embeddings/oleObject1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44.xml"/><Relationship Id="rId3" Type="http://schemas.openxmlformats.org/officeDocument/2006/relationships/slide" Target="slide25.xml"/><Relationship Id="rId7" Type="http://schemas.openxmlformats.org/officeDocument/2006/relationships/image" Target="../media/image4.png"/><Relationship Id="rId12" Type="http://schemas.openxmlformats.org/officeDocument/2006/relationships/slide" Target="slide43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11" Type="http://schemas.openxmlformats.org/officeDocument/2006/relationships/slide" Target="slide39.xml"/><Relationship Id="rId5" Type="http://schemas.openxmlformats.org/officeDocument/2006/relationships/slide" Target="slide28.xml"/><Relationship Id="rId15" Type="http://schemas.openxmlformats.org/officeDocument/2006/relationships/slide" Target="slide47.xml"/><Relationship Id="rId10" Type="http://schemas.openxmlformats.org/officeDocument/2006/relationships/slide" Target="slide38.xml"/><Relationship Id="rId4" Type="http://schemas.openxmlformats.org/officeDocument/2006/relationships/slide" Target="slide27.xml"/><Relationship Id="rId9" Type="http://schemas.openxmlformats.org/officeDocument/2006/relationships/slide" Target="slide34.xml"/><Relationship Id="rId14" Type="http://schemas.openxmlformats.org/officeDocument/2006/relationships/slide" Target="slide4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" Target="slide25.xml"/><Relationship Id="rId7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79.png"/><Relationship Id="rId7" Type="http://schemas.openxmlformats.org/officeDocument/2006/relationships/oleObject" Target="../embeddings/oleObject18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wmf"/><Relationship Id="rId11" Type="http://schemas.openxmlformats.org/officeDocument/2006/relationships/image" Target="../media/image89.wmf"/><Relationship Id="rId5" Type="http://schemas.openxmlformats.org/officeDocument/2006/relationships/oleObject" Target="../embeddings/oleObject17.bin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85.emf"/><Relationship Id="rId9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image" Target="../media/image79.png"/><Relationship Id="rId7" Type="http://schemas.openxmlformats.org/officeDocument/2006/relationships/oleObject" Target="../embeddings/oleObject21.bin"/><Relationship Id="rId12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wmf"/><Relationship Id="rId11" Type="http://schemas.openxmlformats.org/officeDocument/2006/relationships/image" Target="../media/image88.png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87.wmf"/><Relationship Id="rId4" Type="http://schemas.openxmlformats.org/officeDocument/2006/relationships/image" Target="../media/image85.emf"/><Relationship Id="rId9" Type="http://schemas.openxmlformats.org/officeDocument/2006/relationships/oleObject" Target="../embeddings/oleObject22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emf"/><Relationship Id="rId4" Type="http://schemas.openxmlformats.org/officeDocument/2006/relationships/image" Target="../media/image8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859782"/>
            <a:ext cx="6156176" cy="1800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6000"/>
                  <a:lumOff val="4000"/>
                  <a:alpha val="62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11560" y="4011910"/>
            <a:ext cx="65527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Campionamento</a:t>
            </a:r>
            <a:r>
              <a:rPr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strumentazione</a:t>
            </a:r>
            <a:r>
              <a:rPr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, CMOS/CCD, </a:t>
            </a: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differenze</a:t>
            </a:r>
            <a:r>
              <a:rPr lang="en-US" altLang="ko-KR" sz="1200" b="1" i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con le reflex, </a:t>
            </a:r>
            <a:r>
              <a:rPr lang="en-US" altLang="ko-KR" sz="1200" b="1" i="1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calibrazioni</a:t>
            </a:r>
            <a:endParaRPr kumimoji="0" lang="en-US" altLang="ko-KR" sz="1200" b="1" i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39552" y="3003798"/>
            <a:ext cx="7704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i="1" dirty="0" err="1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Ripresa</a:t>
            </a:r>
            <a:r>
              <a:rPr lang="en-US" altLang="ko-KR" sz="3200" b="1" i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 per </a:t>
            </a:r>
            <a:r>
              <a:rPr lang="en-US" altLang="ko-KR" sz="3200" b="1" i="1" dirty="0" err="1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astrofotografia</a:t>
            </a:r>
            <a:r>
              <a:rPr lang="en-US" altLang="ko-KR" sz="3200" b="1" i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 Deep Sky</a:t>
            </a:r>
          </a:p>
        </p:txBody>
      </p:sp>
      <p:sp>
        <p:nvSpPr>
          <p:cNvPr id="12" name="TextBox 11">
            <a:hlinkClick r:id="rId3"/>
          </p:cNvPr>
          <p:cNvSpPr txBox="1"/>
          <p:nvPr/>
        </p:nvSpPr>
        <p:spPr>
          <a:xfrm>
            <a:off x="611560" y="4803998"/>
            <a:ext cx="85324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GAEEB </a:t>
            </a:r>
            <a:r>
              <a:rPr lang="en-US" altLang="ko-KR" sz="800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Ciriè</a:t>
            </a:r>
            <a:r>
              <a:rPr lang="en-US" altLang="ko-KR" sz="8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(To</a:t>
            </a:r>
            <a:r>
              <a:rPr lang="en-US" altLang="ko-KR" sz="80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) 23/10/2024</a:t>
            </a:r>
            <a:endParaRPr lang="ko-KR" altLang="en-US" sz="8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86"/>
            <a:ext cx="1368152" cy="14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Efficienza quantica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23528" y="673989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Efficienza quantica (QE)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: quota parte di energia incidente che riesce ad essere convertita in segnale dal sensore fotografico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79662"/>
            <a:ext cx="3985274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770625"/>
            <a:ext cx="3932940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uppo 11"/>
          <p:cNvGrpSpPr/>
          <p:nvPr/>
        </p:nvGrpSpPr>
        <p:grpSpPr>
          <a:xfrm>
            <a:off x="4730191" y="2979792"/>
            <a:ext cx="3918765" cy="558820"/>
            <a:chOff x="4730191" y="2979792"/>
            <a:chExt cx="3918765" cy="558820"/>
          </a:xfrm>
        </p:grpSpPr>
        <p:cxnSp>
          <p:nvCxnSpPr>
            <p:cNvPr id="15" name="Connettore 1 14"/>
            <p:cNvCxnSpPr/>
            <p:nvPr/>
          </p:nvCxnSpPr>
          <p:spPr>
            <a:xfrm>
              <a:off x="4730191" y="3538612"/>
              <a:ext cx="3918765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/>
            <p:cNvSpPr txBox="1"/>
            <p:nvPr/>
          </p:nvSpPr>
          <p:spPr>
            <a:xfrm>
              <a:off x="6156176" y="2979792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accent4">
                      <a:lumMod val="75000"/>
                    </a:schemeClr>
                  </a:solidFill>
                </a:rPr>
                <a:t>35%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323528" y="2061958"/>
            <a:ext cx="3918765" cy="509792"/>
            <a:chOff x="323528" y="2061958"/>
            <a:chExt cx="3918765" cy="509792"/>
          </a:xfrm>
        </p:grpSpPr>
        <p:cxnSp>
          <p:nvCxnSpPr>
            <p:cNvPr id="6" name="Connettore 1 5"/>
            <p:cNvCxnSpPr/>
            <p:nvPr/>
          </p:nvCxnSpPr>
          <p:spPr>
            <a:xfrm>
              <a:off x="323528" y="2571750"/>
              <a:ext cx="3918765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6"/>
            <p:cNvSpPr txBox="1"/>
            <p:nvPr/>
          </p:nvSpPr>
          <p:spPr>
            <a:xfrm>
              <a:off x="1763688" y="2061958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accent4">
                      <a:lumMod val="75000"/>
                    </a:schemeClr>
                  </a:solidFill>
                </a:rPr>
                <a:t>75%</a:t>
              </a:r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048" y="1761588"/>
            <a:ext cx="4111491" cy="2889037"/>
          </a:xfrm>
          <a:prstGeom prst="rect">
            <a:avLst/>
          </a:prstGeom>
        </p:spPr>
      </p:pic>
      <p:grpSp>
        <p:nvGrpSpPr>
          <p:cNvPr id="16" name="Gruppo 15"/>
          <p:cNvGrpSpPr/>
          <p:nvPr/>
        </p:nvGrpSpPr>
        <p:grpSpPr>
          <a:xfrm>
            <a:off x="2280161" y="2196198"/>
            <a:ext cx="3918765" cy="509792"/>
            <a:chOff x="323528" y="2061958"/>
            <a:chExt cx="3918765" cy="509792"/>
          </a:xfrm>
        </p:grpSpPr>
        <p:cxnSp>
          <p:nvCxnSpPr>
            <p:cNvPr id="18" name="Connettore 1 17"/>
            <p:cNvCxnSpPr/>
            <p:nvPr/>
          </p:nvCxnSpPr>
          <p:spPr>
            <a:xfrm>
              <a:off x="323528" y="2571750"/>
              <a:ext cx="3918765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/>
            <p:cNvSpPr txBox="1"/>
            <p:nvPr/>
          </p:nvSpPr>
          <p:spPr>
            <a:xfrm>
              <a:off x="1763688" y="2061958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accent4">
                      <a:lumMod val="75000"/>
                    </a:schemeClr>
                  </a:solidFill>
                </a:rPr>
                <a:t>70%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736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Full </a:t>
            </a:r>
            <a:r>
              <a:rPr lang="it-IT" sz="2400" b="1" i="1" dirty="0" err="1">
                <a:solidFill>
                  <a:srgbClr val="C00000"/>
                </a:solidFill>
              </a:rPr>
              <a:t>well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capacity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23528" y="673989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Full </a:t>
            </a:r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well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capacity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indica la quantità massima di elettroni che possono essere accumulati da un singolo pixel.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258764"/>
            <a:ext cx="4908444" cy="3689250"/>
          </a:xfrm>
          <a:prstGeom prst="rect">
            <a:avLst/>
          </a:prstGeom>
        </p:spPr>
      </p:pic>
      <p:grpSp>
        <p:nvGrpSpPr>
          <p:cNvPr id="32" name="Gruppo 31"/>
          <p:cNvGrpSpPr/>
          <p:nvPr/>
        </p:nvGrpSpPr>
        <p:grpSpPr>
          <a:xfrm>
            <a:off x="4222993" y="2859782"/>
            <a:ext cx="276999" cy="1656184"/>
            <a:chOff x="4222993" y="2859782"/>
            <a:chExt cx="276999" cy="1656184"/>
          </a:xfrm>
        </p:grpSpPr>
        <p:cxnSp>
          <p:nvCxnSpPr>
            <p:cNvPr id="13" name="Connettore 2 12"/>
            <p:cNvCxnSpPr/>
            <p:nvPr/>
          </p:nvCxnSpPr>
          <p:spPr>
            <a:xfrm>
              <a:off x="4499992" y="2859782"/>
              <a:ext cx="0" cy="1656184"/>
            </a:xfrm>
            <a:prstGeom prst="straightConnector1">
              <a:avLst/>
            </a:prstGeom>
            <a:ln w="12700">
              <a:solidFill>
                <a:schemeClr val="accent5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/>
            <p:cNvSpPr txBox="1"/>
            <p:nvPr/>
          </p:nvSpPr>
          <p:spPr>
            <a:xfrm rot="16200000">
              <a:off x="4073461" y="3549374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accent5">
                      <a:lumMod val="75000"/>
                    </a:schemeClr>
                  </a:solidFill>
                </a:rPr>
                <a:t>FW</a:t>
              </a:r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1907704" y="4443958"/>
            <a:ext cx="1440160" cy="504056"/>
            <a:chOff x="1907704" y="4443958"/>
            <a:chExt cx="1440160" cy="504056"/>
          </a:xfrm>
        </p:grpSpPr>
        <p:cxnSp>
          <p:nvCxnSpPr>
            <p:cNvPr id="19" name="Connettore 2 18"/>
            <p:cNvCxnSpPr/>
            <p:nvPr/>
          </p:nvCxnSpPr>
          <p:spPr>
            <a:xfrm flipV="1">
              <a:off x="2771800" y="4443958"/>
              <a:ext cx="576064" cy="360040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20"/>
            <p:cNvSpPr txBox="1"/>
            <p:nvPr/>
          </p:nvSpPr>
          <p:spPr>
            <a:xfrm>
              <a:off x="1907704" y="4609460"/>
              <a:ext cx="936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latinLnBrk="0"/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Elettroni</a:t>
              </a: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2384997" y="2516726"/>
            <a:ext cx="1269381" cy="338554"/>
            <a:chOff x="2384997" y="2516726"/>
            <a:chExt cx="1269381" cy="338554"/>
          </a:xfrm>
        </p:grpSpPr>
        <p:sp>
          <p:nvSpPr>
            <p:cNvPr id="22" name="CasellaDiTesto 21"/>
            <p:cNvSpPr txBox="1"/>
            <p:nvPr/>
          </p:nvSpPr>
          <p:spPr>
            <a:xfrm>
              <a:off x="2384997" y="2516726"/>
              <a:ext cx="936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Fotoni</a:t>
              </a:r>
            </a:p>
          </p:txBody>
        </p:sp>
        <p:cxnSp>
          <p:nvCxnSpPr>
            <p:cNvPr id="23" name="Connettore 2 22"/>
            <p:cNvCxnSpPr/>
            <p:nvPr/>
          </p:nvCxnSpPr>
          <p:spPr>
            <a:xfrm flipV="1">
              <a:off x="3203848" y="2571750"/>
              <a:ext cx="450530" cy="114254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o 28"/>
          <p:cNvGrpSpPr/>
          <p:nvPr/>
        </p:nvGrpSpPr>
        <p:grpSpPr>
          <a:xfrm>
            <a:off x="2789692" y="2704256"/>
            <a:ext cx="2286364" cy="2269019"/>
            <a:chOff x="2789692" y="2704256"/>
            <a:chExt cx="2286364" cy="2269019"/>
          </a:xfrm>
        </p:grpSpPr>
        <p:sp>
          <p:nvSpPr>
            <p:cNvPr id="26" name="Ovale 25"/>
            <p:cNvSpPr/>
            <p:nvPr/>
          </p:nvSpPr>
          <p:spPr>
            <a:xfrm>
              <a:off x="2789692" y="2704256"/>
              <a:ext cx="1728192" cy="220698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4031940" y="4634721"/>
              <a:ext cx="10441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600" i="1" dirty="0" err="1">
                  <a:solidFill>
                    <a:schemeClr val="accent5">
                      <a:lumMod val="75000"/>
                    </a:schemeClr>
                  </a:solidFill>
                </a:rPr>
                <a:t>Photosite</a:t>
              </a:r>
              <a:endParaRPr lang="it-IT" sz="1600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CasellaDiTesto 27"/>
          <p:cNvSpPr txBox="1"/>
          <p:nvPr/>
        </p:nvSpPr>
        <p:spPr>
          <a:xfrm>
            <a:off x="4716016" y="1374114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Soggetto</a:t>
            </a:r>
          </a:p>
        </p:txBody>
      </p:sp>
    </p:spTree>
    <p:extLst>
      <p:ext uri="{BB962C8B-B14F-4D97-AF65-F5344CB8AC3E}">
        <p14:creationId xmlns:p14="http://schemas.microsoft.com/office/powerpoint/2010/main" val="297932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Full </a:t>
            </a:r>
            <a:r>
              <a:rPr lang="it-IT" sz="2400" b="1" i="1" dirty="0" err="1">
                <a:solidFill>
                  <a:srgbClr val="C00000"/>
                </a:solidFill>
              </a:rPr>
              <a:t>well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capacity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23528" y="673989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Avere una elevata full </a:t>
            </a:r>
            <a:r>
              <a:rPr lang="it-IT" sz="1600" i="1" dirty="0" err="1">
                <a:solidFill>
                  <a:schemeClr val="accent5">
                    <a:lumMod val="75000"/>
                  </a:schemeClr>
                </a:solidFill>
              </a:rPr>
              <a:t>well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600" i="1" dirty="0" err="1">
                <a:solidFill>
                  <a:schemeClr val="accent5">
                    <a:lumMod val="75000"/>
                  </a:schemeClr>
                </a:solidFill>
              </a:rPr>
              <a:t>capacity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, permette di acquisire le luci più deboli prima che il sensore vada in saturazione per la presenza di luci forti (es. stelle)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3275856" y="1416772"/>
            <a:ext cx="3296656" cy="3538268"/>
            <a:chOff x="3075544" y="1503144"/>
            <a:chExt cx="3296656" cy="3538268"/>
          </a:xfrm>
        </p:grpSpPr>
        <p:grpSp>
          <p:nvGrpSpPr>
            <p:cNvPr id="7" name="Gruppo 6"/>
            <p:cNvGrpSpPr/>
            <p:nvPr/>
          </p:nvGrpSpPr>
          <p:grpSpPr>
            <a:xfrm>
              <a:off x="3075544" y="1945068"/>
              <a:ext cx="3136928" cy="3096344"/>
              <a:chOff x="3131840" y="1500156"/>
              <a:chExt cx="3136928" cy="3096344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 rotWithShape="1">
              <a:blip r:embed="rId3"/>
              <a:srcRect r="27730"/>
              <a:stretch/>
            </p:blipFill>
            <p:spPr>
              <a:xfrm>
                <a:off x="3131840" y="1500156"/>
                <a:ext cx="1555120" cy="1617325"/>
              </a:xfrm>
              <a:prstGeom prst="rect">
                <a:avLst/>
              </a:prstGeom>
            </p:spPr>
          </p:pic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4"/>
              <a:srcRect t="221" b="-1"/>
              <a:stretch/>
            </p:blipFill>
            <p:spPr>
              <a:xfrm>
                <a:off x="4788024" y="1501495"/>
                <a:ext cx="1480744" cy="1615986"/>
              </a:xfrm>
              <a:prstGeom prst="rect">
                <a:avLst/>
              </a:prstGeom>
            </p:spPr>
          </p:pic>
          <p:pic>
            <p:nvPicPr>
              <p:cNvPr id="6" name="Immagin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1840" y="3117481"/>
                <a:ext cx="3136928" cy="1479019"/>
              </a:xfrm>
              <a:prstGeom prst="rect">
                <a:avLst/>
              </a:prstGeom>
            </p:spPr>
          </p:pic>
        </p:grpSp>
        <p:sp>
          <p:nvSpPr>
            <p:cNvPr id="24" name="CasellaDiTesto 23"/>
            <p:cNvSpPr txBox="1"/>
            <p:nvPr/>
          </p:nvSpPr>
          <p:spPr>
            <a:xfrm>
              <a:off x="4644008" y="1503144"/>
              <a:ext cx="17281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100" i="1" dirty="0">
                  <a:solidFill>
                    <a:schemeClr val="accent4">
                      <a:lumMod val="75000"/>
                    </a:schemeClr>
                  </a:solidFill>
                </a:rPr>
                <a:t>Presenza di luminosità elevata</a:t>
              </a: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3075544" y="1514181"/>
              <a:ext cx="17281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latinLnBrk="0"/>
              <a:r>
                <a:rPr lang="it-IT" sz="1100" i="1" dirty="0">
                  <a:solidFill>
                    <a:schemeClr val="accent4">
                      <a:lumMod val="75000"/>
                    </a:schemeClr>
                  </a:solidFill>
                </a:rPr>
                <a:t>Presenza di luminosità debole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1695352" y="2278546"/>
            <a:ext cx="5976664" cy="2425006"/>
            <a:chOff x="1695352" y="2278546"/>
            <a:chExt cx="5976664" cy="2425006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6"/>
            <a:srcRect t="2109" r="750"/>
            <a:stretch/>
          </p:blipFill>
          <p:spPr>
            <a:xfrm>
              <a:off x="1835696" y="2278546"/>
              <a:ext cx="5804495" cy="2060624"/>
            </a:xfrm>
            <a:prstGeom prst="rect">
              <a:avLst/>
            </a:prstGeom>
          </p:spPr>
        </p:pic>
        <p:sp>
          <p:nvSpPr>
            <p:cNvPr id="33" name="CasellaDiTesto 32"/>
            <p:cNvSpPr txBox="1"/>
            <p:nvPr/>
          </p:nvSpPr>
          <p:spPr>
            <a:xfrm>
              <a:off x="1695352" y="4288054"/>
              <a:ext cx="597666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A sinistra la ripresa con dinamica corretta. A destra l’immagine con FW insufficiente e centro galattico </a:t>
              </a:r>
            </a:p>
            <a:p>
              <a:pPr algn="ctr"/>
              <a:r>
                <a:rPr lang="it-IT" sz="1050" dirty="0"/>
                <a:t>‘’bruciato’’ (www.astroattrezzi.it)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058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Sensore mono vs a colori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65523" y="2355726"/>
            <a:ext cx="3904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Pro sensore a colore</a:t>
            </a:r>
            <a:r>
              <a:rPr lang="it-IT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Minor costo dell’attrezzatura;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Facilità nella elaborazione dati;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Facilità nel bilanciamento del telescopio;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Utile per chi fa fotografia itinerante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436096" y="2355726"/>
            <a:ext cx="3600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Pro sensore monocromatico</a:t>
            </a:r>
            <a:r>
              <a:rPr lang="it-IT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Maggiore nitidezza dell’immagine -&gt; non c’è l’interpolazione matematica per i colori;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Possibilità di lavorare con maggiore facilità con filtri a banda stretta;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Consigliati in aree ad alto inquinamento luminoso</a:t>
            </a:r>
          </a:p>
        </p:txBody>
      </p:sp>
      <p:sp>
        <p:nvSpPr>
          <p:cNvPr id="3" name="Rettangolo 2"/>
          <p:cNvSpPr/>
          <p:nvPr/>
        </p:nvSpPr>
        <p:spPr>
          <a:xfrm>
            <a:off x="5494844" y="971155"/>
            <a:ext cx="32853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Monocromatico 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39552" y="971156"/>
            <a:ext cx="13949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it-IT" sz="3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</a:t>
            </a:r>
            <a:r>
              <a:rPr lang="it-IT" sz="3600" b="0" cap="none" spc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it-IT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097" y="710064"/>
            <a:ext cx="1275797" cy="12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65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Deep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sky</a:t>
            </a:r>
            <a:r>
              <a:rPr lang="it-IT" sz="2400" b="1" i="1" dirty="0">
                <a:solidFill>
                  <a:srgbClr val="C00000"/>
                </a:solidFill>
              </a:rPr>
              <a:t>: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</a:t>
            </a:r>
            <a:r>
              <a:rPr lang="it-IT" sz="1600" dirty="0"/>
              <a:t>: dimensione angolare del cielo che il nostro singolo pixel può riprendere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09436" y="1190560"/>
            <a:ext cx="617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Criterio di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Nyquist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:  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Per sfruttare al massimo la risoluzione di uno </a:t>
            </a:r>
          </a:p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strumento è necessario che il più piccolo dettaglio cada su due pixel adiacenti </a:t>
            </a: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3528" y="2105736"/>
            <a:ext cx="609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ideale</a:t>
            </a:r>
            <a:r>
              <a:rPr lang="it-IT" sz="1600" dirty="0"/>
              <a:t>: deve essere la metà della risoluzione teorica del telescopio</a:t>
            </a:r>
          </a:p>
        </p:txBody>
      </p:sp>
      <p:sp>
        <p:nvSpPr>
          <p:cNvPr id="15" name="Freccia in giù 14"/>
          <p:cNvSpPr/>
          <p:nvPr/>
        </p:nvSpPr>
        <p:spPr>
          <a:xfrm>
            <a:off x="2915816" y="293179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67032" y="3479054"/>
            <a:ext cx="609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reale</a:t>
            </a:r>
            <a:r>
              <a:rPr lang="it-IT" sz="1600" dirty="0"/>
              <a:t>: è meglio se il più piccolo dettaglio cada su 3-4 pixel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6502507" y="1190560"/>
            <a:ext cx="2163756" cy="2012583"/>
            <a:chOff x="6502507" y="1190560"/>
            <a:chExt cx="2163756" cy="2012583"/>
          </a:xfrm>
        </p:grpSpPr>
        <p:grpSp>
          <p:nvGrpSpPr>
            <p:cNvPr id="18" name="Gruppo 17"/>
            <p:cNvGrpSpPr/>
            <p:nvPr/>
          </p:nvGrpSpPr>
          <p:grpSpPr>
            <a:xfrm>
              <a:off x="6502507" y="1190560"/>
              <a:ext cx="2163756" cy="2012583"/>
              <a:chOff x="6479755" y="2990134"/>
              <a:chExt cx="2163756" cy="2012583"/>
            </a:xfrm>
          </p:grpSpPr>
          <p:pic>
            <p:nvPicPr>
              <p:cNvPr id="20" name="Immagine 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0943" y="2990134"/>
                <a:ext cx="1320216" cy="1562616"/>
              </a:xfrm>
              <a:prstGeom prst="rect">
                <a:avLst/>
              </a:prstGeom>
            </p:spPr>
          </p:pic>
          <p:sp>
            <p:nvSpPr>
              <p:cNvPr id="22" name="CasellaDiTesto 21"/>
              <p:cNvSpPr txBox="1"/>
              <p:nvPr/>
            </p:nvSpPr>
            <p:spPr>
              <a:xfrm>
                <a:off x="6479755" y="4541052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Harry </a:t>
                </a:r>
                <a:r>
                  <a:rPr lang="it-IT" sz="1200" dirty="0" err="1"/>
                  <a:t>Nyquist</a:t>
                </a:r>
                <a:endParaRPr lang="it-IT" sz="1200" dirty="0"/>
              </a:p>
              <a:p>
                <a:pPr algn="ctr"/>
                <a:r>
                  <a:rPr lang="it-IT" sz="1200" dirty="0"/>
                  <a:t>(07/02/1889-04/04/1976)</a:t>
                </a:r>
              </a:p>
            </p:txBody>
          </p:sp>
        </p:grpSp>
        <p:pic>
          <p:nvPicPr>
            <p:cNvPr id="19" name="Immagine 18"/>
            <p:cNvPicPr>
              <a:picLocks noChangeAspect="1"/>
            </p:cNvPicPr>
            <p:nvPr/>
          </p:nvPicPr>
          <p:blipFill rotWithShape="1">
            <a:blip r:embed="rId4"/>
            <a:srcRect l="696" r="696"/>
            <a:stretch/>
          </p:blipFill>
          <p:spPr>
            <a:xfrm>
              <a:off x="7906972" y="1197208"/>
              <a:ext cx="276939" cy="174005"/>
            </a:xfrm>
            <a:prstGeom prst="rect">
              <a:avLst/>
            </a:prstGeom>
          </p:spPr>
        </p:pic>
      </p:grpSp>
      <p:grpSp>
        <p:nvGrpSpPr>
          <p:cNvPr id="23" name="Gruppo 22"/>
          <p:cNvGrpSpPr/>
          <p:nvPr/>
        </p:nvGrpSpPr>
        <p:grpSpPr>
          <a:xfrm>
            <a:off x="6479756" y="3218822"/>
            <a:ext cx="2163756" cy="1811202"/>
            <a:chOff x="6479756" y="3218822"/>
            <a:chExt cx="2163756" cy="1811202"/>
          </a:xfrm>
        </p:grpSpPr>
        <p:grpSp>
          <p:nvGrpSpPr>
            <p:cNvPr id="24" name="Gruppo 23"/>
            <p:cNvGrpSpPr/>
            <p:nvPr/>
          </p:nvGrpSpPr>
          <p:grpSpPr>
            <a:xfrm>
              <a:off x="6479756" y="3218822"/>
              <a:ext cx="2163756" cy="1811202"/>
              <a:chOff x="6400995" y="1178932"/>
              <a:chExt cx="2163756" cy="1811202"/>
            </a:xfrm>
          </p:grpSpPr>
          <p:pic>
            <p:nvPicPr>
              <p:cNvPr id="26" name="Immagine 2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88224" y="1178932"/>
                <a:ext cx="1789299" cy="1349537"/>
              </a:xfrm>
              <a:prstGeom prst="rect">
                <a:avLst/>
              </a:prstGeom>
            </p:spPr>
          </p:pic>
          <p:sp>
            <p:nvSpPr>
              <p:cNvPr id="27" name="CasellaDiTesto 26"/>
              <p:cNvSpPr txBox="1"/>
              <p:nvPr/>
            </p:nvSpPr>
            <p:spPr>
              <a:xfrm>
                <a:off x="6400995" y="2528469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Claude </a:t>
                </a:r>
                <a:r>
                  <a:rPr lang="it-IT" sz="1200" dirty="0" err="1"/>
                  <a:t>Shannon</a:t>
                </a:r>
                <a:endParaRPr lang="it-IT" sz="1200" dirty="0"/>
              </a:p>
              <a:p>
                <a:pPr algn="ctr"/>
                <a:r>
                  <a:rPr lang="it-IT" sz="1200" dirty="0"/>
                  <a:t>(30/04/1916-24/02/2001)</a:t>
                </a:r>
              </a:p>
            </p:txBody>
          </p:sp>
        </p:grpSp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1548" y="3222548"/>
              <a:ext cx="244758" cy="150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28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14" grpId="0"/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Deep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sky</a:t>
            </a:r>
            <a:r>
              <a:rPr lang="it-IT" sz="2400" b="1" i="1" dirty="0">
                <a:solidFill>
                  <a:srgbClr val="C00000"/>
                </a:solidFill>
              </a:rPr>
              <a:t>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09436" y="654546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Condizioni</a:t>
            </a:r>
            <a:r>
              <a:rPr lang="it-IT" sz="1600" dirty="0"/>
              <a:t>: </a:t>
            </a:r>
            <a:r>
              <a:rPr lang="it-IT" sz="1600" dirty="0" err="1"/>
              <a:t>seeing</a:t>
            </a:r>
            <a:r>
              <a:rPr lang="it-IT" sz="1600" dirty="0"/>
              <a:t> reale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09436" y="995833"/>
            <a:ext cx="617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L’astrofotografia del cielo profondo a differenza dell’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immaging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planetario richiede:</a:t>
            </a:r>
          </a:p>
        </p:txBody>
      </p:sp>
      <p:sp>
        <p:nvSpPr>
          <p:cNvPr id="15" name="Freccia in giù 14"/>
          <p:cNvSpPr/>
          <p:nvPr/>
        </p:nvSpPr>
        <p:spPr>
          <a:xfrm>
            <a:off x="3849439" y="231889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294314" y="2777688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Bisogna conoscere le caratteristiche del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seeing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locale per il calcolo del campionamento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08731" y="1586869"/>
            <a:ext cx="617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Lunghi tempi di esposizione;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Elevato numero di ore di acquisizione dati;</a:t>
            </a:r>
          </a:p>
        </p:txBody>
      </p:sp>
    </p:spTree>
    <p:extLst>
      <p:ext uri="{BB962C8B-B14F-4D97-AF65-F5344CB8AC3E}">
        <p14:creationId xmlns:p14="http://schemas.microsoft.com/office/powerpoint/2010/main" val="4004474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r>
              <a:rPr lang="it-IT" sz="2400" b="1" i="1" dirty="0">
                <a:solidFill>
                  <a:srgbClr val="C00000"/>
                </a:solidFill>
              </a:rPr>
              <a:t>: atmosfera terrestre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86589"/>
            <a:ext cx="3816424" cy="1972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80108"/>
            <a:ext cx="3600400" cy="19789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asellaDiTesto 11"/>
          <p:cNvSpPr txBox="1"/>
          <p:nvPr/>
        </p:nvSpPr>
        <p:spPr>
          <a:xfrm>
            <a:off x="395536" y="2859782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A causa della turbolenza atmosferica l’immagine della stella tende ad essere una macchia. In astronomia si usa il termine PSF (Point Spread </a:t>
            </a:r>
            <a:r>
              <a:rPr lang="it-IT" i="1" dirty="0" err="1">
                <a:solidFill>
                  <a:schemeClr val="accent5">
                    <a:lumMod val="75000"/>
                  </a:schemeClr>
                </a:solidFill>
              </a:rPr>
              <a:t>Function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076056" y="2859782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In condizioni di ottimo </a:t>
            </a:r>
            <a:r>
              <a:rPr lang="it-IT" i="1" dirty="0" err="1">
                <a:solidFill>
                  <a:schemeClr val="accent5">
                    <a:lumMod val="75000"/>
                  </a:schemeClr>
                </a:solidFill>
              </a:rPr>
              <a:t>seeing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la stella non viene rappresentata come un punto anche per i limiti degli strumenti.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51520" y="3799177"/>
            <a:ext cx="576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La funzione che descrive come i raggi di luce sono sparpagliati sul rilevatore si chiama 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PSF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(Point Spread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Function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La funzione più comunemente usata è la FWHM (Full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Width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at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Half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Maximum) che è data dalla larghezza e metà altezza della PSF [secondi d’arco]</a:t>
            </a:r>
          </a:p>
        </p:txBody>
      </p:sp>
      <p:sp>
        <p:nvSpPr>
          <p:cNvPr id="14" name="CasellaDiTesto 13">
            <a:hlinkClick r:id="rId5" action="ppaction://hlinksldjump"/>
          </p:cNvPr>
          <p:cNvSpPr txBox="1"/>
          <p:nvPr/>
        </p:nvSpPr>
        <p:spPr>
          <a:xfrm>
            <a:off x="8280412" y="473199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600" i="1" dirty="0" err="1">
                <a:solidFill>
                  <a:schemeClr val="accent5">
                    <a:lumMod val="75000"/>
                  </a:schemeClr>
                </a:solidFill>
              </a:rPr>
              <a:t>Pick</a:t>
            </a:r>
            <a:endParaRPr lang="it-IT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8423" y="3723878"/>
            <a:ext cx="1859058" cy="12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67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Misurazione </a:t>
            </a:r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r>
              <a:rPr lang="it-IT" sz="2400" b="1" i="1" dirty="0">
                <a:solidFill>
                  <a:srgbClr val="C00000"/>
                </a:solidFill>
              </a:rPr>
              <a:t>: scala </a:t>
            </a:r>
            <a:r>
              <a:rPr lang="it-IT" sz="2400" b="1" i="1" dirty="0" err="1">
                <a:solidFill>
                  <a:srgbClr val="C00000"/>
                </a:solidFill>
              </a:rPr>
              <a:t>Pickering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655536" y="783225"/>
            <a:ext cx="25564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Le dimensioni del diametro della stella sono il doppio del terzo anello di diffrazione. Dimensioni della stella: 13 secondi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655536" y="2346280"/>
            <a:ext cx="255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Il diametro della stella raggiunge solo a volte il terzo anello di diffrazione.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709556" y="3768896"/>
            <a:ext cx="25564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Il diametro della stella non supera mai il terzo anello di diffrazione e arriva a 6.7 secondi d'arco. Comincia a vedersi la stella luminosa al centro.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703242" y="720000"/>
            <a:ext cx="255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Disco di </a:t>
            </a:r>
            <a:r>
              <a:rPr lang="it-IT" dirty="0" err="1"/>
              <a:t>Airy</a:t>
            </a:r>
            <a:r>
              <a:rPr lang="it-IT" dirty="0"/>
              <a:t> a volte visibile. Si intravedono archi spezzati degli anelli di diffrazione.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703242" y="2130836"/>
            <a:ext cx="255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Disco di </a:t>
            </a:r>
            <a:r>
              <a:rPr lang="it-IT" dirty="0" err="1"/>
              <a:t>Airy</a:t>
            </a:r>
            <a:r>
              <a:rPr lang="it-IT" dirty="0"/>
              <a:t> sempre visibile. Gli archi spezzati degli anelli di diffrazione si cominciano a ricomporre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703242" y="3757792"/>
            <a:ext cx="255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Disco di </a:t>
            </a:r>
            <a:r>
              <a:rPr lang="it-IT" dirty="0" err="1"/>
              <a:t>Airy</a:t>
            </a:r>
            <a:r>
              <a:rPr lang="it-IT" dirty="0"/>
              <a:t> sempre visibile. Gli archi cominciano a diventare anelli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395536" y="720000"/>
            <a:ext cx="1260000" cy="1260000"/>
            <a:chOff x="395536" y="720000"/>
            <a:chExt cx="1260000" cy="1260000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720000"/>
              <a:ext cx="1260000" cy="1260000"/>
            </a:xfrm>
            <a:prstGeom prst="rect">
              <a:avLst/>
            </a:prstGeom>
          </p:spPr>
        </p:pic>
        <p:sp>
          <p:nvSpPr>
            <p:cNvPr id="21" name="CasellaDiTesto 20"/>
            <p:cNvSpPr txBox="1"/>
            <p:nvPr/>
          </p:nvSpPr>
          <p:spPr>
            <a:xfrm>
              <a:off x="398097" y="730975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1/10</a:t>
              </a: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396000" y="2267253"/>
            <a:ext cx="1260000" cy="1260747"/>
            <a:chOff x="396000" y="2267253"/>
            <a:chExt cx="1260000" cy="1260747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000" y="2268000"/>
              <a:ext cx="1260000" cy="1260000"/>
            </a:xfrm>
            <a:prstGeom prst="rect">
              <a:avLst/>
            </a:prstGeom>
          </p:spPr>
        </p:pic>
        <p:sp>
          <p:nvSpPr>
            <p:cNvPr id="22" name="CasellaDiTesto 21"/>
            <p:cNvSpPr txBox="1"/>
            <p:nvPr/>
          </p:nvSpPr>
          <p:spPr>
            <a:xfrm>
              <a:off x="399634" y="2267253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2/10</a:t>
              </a: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395536" y="3780000"/>
            <a:ext cx="1260000" cy="1260000"/>
            <a:chOff x="395536" y="3780000"/>
            <a:chExt cx="1260000" cy="1260000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780000"/>
              <a:ext cx="1260000" cy="1260000"/>
            </a:xfrm>
            <a:prstGeom prst="rect">
              <a:avLst/>
            </a:prstGeom>
          </p:spPr>
        </p:pic>
        <p:sp>
          <p:nvSpPr>
            <p:cNvPr id="23" name="CasellaDiTesto 22"/>
            <p:cNvSpPr txBox="1"/>
            <p:nvPr/>
          </p:nvSpPr>
          <p:spPr>
            <a:xfrm>
              <a:off x="405751" y="3782646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3/10</a:t>
              </a: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4320000" y="720000"/>
            <a:ext cx="1260000" cy="1260000"/>
            <a:chOff x="4320000" y="720000"/>
            <a:chExt cx="1260000" cy="1260000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00" y="720000"/>
              <a:ext cx="1260000" cy="12600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4320000" y="729694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4/10</a:t>
              </a:r>
            </a:p>
          </p:txBody>
        </p:sp>
      </p:grpSp>
      <p:grpSp>
        <p:nvGrpSpPr>
          <p:cNvPr id="31" name="Gruppo 30"/>
          <p:cNvGrpSpPr/>
          <p:nvPr/>
        </p:nvGrpSpPr>
        <p:grpSpPr>
          <a:xfrm>
            <a:off x="4320000" y="2268000"/>
            <a:ext cx="1260000" cy="1260000"/>
            <a:chOff x="4320000" y="2268000"/>
            <a:chExt cx="1260000" cy="1260000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00" y="2268000"/>
              <a:ext cx="1260000" cy="1260000"/>
            </a:xfrm>
            <a:prstGeom prst="rect">
              <a:avLst/>
            </a:prstGeom>
          </p:spPr>
        </p:pic>
        <p:sp>
          <p:nvSpPr>
            <p:cNvPr id="25" name="CasellaDiTesto 24"/>
            <p:cNvSpPr txBox="1"/>
            <p:nvPr/>
          </p:nvSpPr>
          <p:spPr>
            <a:xfrm>
              <a:off x="4321452" y="2276262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5/10</a:t>
              </a: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4320000" y="3780000"/>
            <a:ext cx="1260000" cy="1260000"/>
            <a:chOff x="4320000" y="3780000"/>
            <a:chExt cx="1260000" cy="1260000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00" y="3780000"/>
              <a:ext cx="1260000" cy="1260000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4320575" y="3786569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6/10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020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Misurazione </a:t>
            </a:r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r>
              <a:rPr lang="it-IT" sz="2400" b="1" i="1" dirty="0">
                <a:solidFill>
                  <a:srgbClr val="C00000"/>
                </a:solidFill>
              </a:rPr>
              <a:t>: scala </a:t>
            </a:r>
            <a:r>
              <a:rPr lang="it-IT" sz="2400" b="1" i="1" dirty="0" err="1">
                <a:solidFill>
                  <a:srgbClr val="C00000"/>
                </a:solidFill>
              </a:rPr>
              <a:t>Pickering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1655152" y="753023"/>
            <a:ext cx="25564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Il disco di </a:t>
            </a:r>
            <a:r>
              <a:rPr lang="it-IT" dirty="0" err="1"/>
              <a:t>Airy</a:t>
            </a:r>
            <a:r>
              <a:rPr lang="it-IT" dirty="0"/>
              <a:t> comincia ad essere ben visibile e contrastato e gli anelli di diffrazione diventano dei cerchi a volte spezzati.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682663" y="2264773"/>
            <a:ext cx="25564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fontAlgn="base"/>
            <a:r>
              <a:rPr lang="it-IT" dirty="0"/>
              <a:t>Il disco di </a:t>
            </a:r>
            <a:r>
              <a:rPr lang="it-IT" dirty="0" err="1"/>
              <a:t>Airy</a:t>
            </a:r>
            <a:r>
              <a:rPr lang="it-IT" dirty="0"/>
              <a:t> è netto. Gli anelli di diffrazione sono sempre composti e in piccolissimo movimento.</a:t>
            </a:r>
          </a:p>
          <a:p>
            <a:pPr fontAlgn="base"/>
            <a:r>
              <a:rPr lang="it-IT" dirty="0"/>
              <a:t> 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819851" y="3689246"/>
            <a:ext cx="255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L'anello di diffrazione più interno è stabile e immobile. Gli esterni si muovono leggermente.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624666" y="720000"/>
            <a:ext cx="255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Tutta l'immagine di diffrazione della stella è immobile.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395536" y="720000"/>
            <a:ext cx="1260000" cy="1260000"/>
            <a:chOff x="395536" y="720000"/>
            <a:chExt cx="1260000" cy="1260000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720000"/>
              <a:ext cx="1260000" cy="1260000"/>
            </a:xfrm>
            <a:prstGeom prst="rect">
              <a:avLst/>
            </a:prstGeom>
          </p:spPr>
        </p:pic>
        <p:sp>
          <p:nvSpPr>
            <p:cNvPr id="23" name="CasellaDiTesto 22"/>
            <p:cNvSpPr txBox="1"/>
            <p:nvPr/>
          </p:nvSpPr>
          <p:spPr>
            <a:xfrm>
              <a:off x="395536" y="731155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7/10</a:t>
              </a: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395536" y="2268000"/>
            <a:ext cx="1260000" cy="1260000"/>
            <a:chOff x="395536" y="2268000"/>
            <a:chExt cx="1260000" cy="1260000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2268000"/>
              <a:ext cx="1260000" cy="1260000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402784" y="2271726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8/10</a:t>
              </a: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396000" y="3780000"/>
            <a:ext cx="1260000" cy="1260000"/>
            <a:chOff x="396000" y="3780000"/>
            <a:chExt cx="1260000" cy="1260000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000" y="3780000"/>
              <a:ext cx="1260000" cy="1260000"/>
            </a:xfrm>
            <a:prstGeom prst="rect">
              <a:avLst/>
            </a:prstGeom>
          </p:spPr>
        </p:pic>
        <p:sp>
          <p:nvSpPr>
            <p:cNvPr id="25" name="CasellaDiTesto 24"/>
            <p:cNvSpPr txBox="1"/>
            <p:nvPr/>
          </p:nvSpPr>
          <p:spPr>
            <a:xfrm>
              <a:off x="402411" y="3789301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9/10</a:t>
              </a: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4317223" y="720000"/>
            <a:ext cx="1262777" cy="1260000"/>
            <a:chOff x="4317223" y="720000"/>
            <a:chExt cx="1262777" cy="1260000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00" y="720000"/>
              <a:ext cx="1260000" cy="1260000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4317223" y="731045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>
                  <a:solidFill>
                    <a:schemeClr val="accent4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10/10</a:t>
              </a:r>
            </a:p>
          </p:txBody>
        </p:sp>
      </p:grpSp>
      <p:sp>
        <p:nvSpPr>
          <p:cNvPr id="31" name="CasellaDiTesto 30">
            <a:hlinkClick r:id="rId7" action="ppaction://hlinksldjump"/>
          </p:cNvPr>
          <p:cNvSpPr txBox="1"/>
          <p:nvPr/>
        </p:nvSpPr>
        <p:spPr>
          <a:xfrm>
            <a:off x="8280412" y="473199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PSF</a:t>
            </a:r>
          </a:p>
        </p:txBody>
      </p:sp>
      <p:pic>
        <p:nvPicPr>
          <p:cNvPr id="32" name="Immagin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9"/>
          <a:stretch>
            <a:fillRect/>
          </a:stretch>
        </p:blipFill>
        <p:spPr bwMode="auto">
          <a:xfrm>
            <a:off x="5109311" y="2999467"/>
            <a:ext cx="3433274" cy="11743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317223" y="2144473"/>
            <a:ext cx="4755277" cy="25967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/>
          <p:cNvSpPr txBox="1"/>
          <p:nvPr/>
        </p:nvSpPr>
        <p:spPr>
          <a:xfrm>
            <a:off x="4535996" y="2445645"/>
            <a:ext cx="44284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fontAlgn="base"/>
            <a:r>
              <a:rPr lang="it-IT" dirty="0"/>
              <a:t>Per una apertura circolare, l’immagine ha un punto centrale luminoso, circondati da anelli meno luminosi. </a:t>
            </a:r>
          </a:p>
          <a:p>
            <a:pPr fontAlgn="base"/>
            <a:r>
              <a:rPr lang="it-IT" dirty="0"/>
              <a:t> 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6012160" y="2176262"/>
            <a:ext cx="1167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fontAlgn="base"/>
            <a:r>
              <a:rPr lang="it-IT" i="1" dirty="0">
                <a:solidFill>
                  <a:srgbClr val="FFC000"/>
                </a:solidFill>
              </a:rPr>
              <a:t>Disco di </a:t>
            </a:r>
            <a:r>
              <a:rPr lang="it-IT" i="1" dirty="0" err="1">
                <a:solidFill>
                  <a:srgbClr val="FFC000"/>
                </a:solidFill>
              </a:rPr>
              <a:t>Airy</a:t>
            </a:r>
            <a:endParaRPr lang="it-IT" i="1" dirty="0">
              <a:solidFill>
                <a:srgbClr val="FFC000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4535996" y="4385734"/>
            <a:ext cx="4337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fontAlgn="base"/>
            <a:r>
              <a:rPr lang="it-IT" sz="1200" i="1" dirty="0"/>
              <a:t>Dimensione: </a:t>
            </a:r>
            <a:r>
              <a:rPr lang="it-IT" sz="1200" i="1" dirty="0">
                <a:solidFill>
                  <a:srgbClr val="FFC000"/>
                </a:solidFill>
              </a:rPr>
              <a:t>Formula di </a:t>
            </a:r>
            <a:r>
              <a:rPr lang="it-IT" sz="1200" i="1" dirty="0" err="1">
                <a:solidFill>
                  <a:srgbClr val="FFC000"/>
                </a:solidFill>
              </a:rPr>
              <a:t>Rayleigh</a:t>
            </a:r>
            <a:r>
              <a:rPr lang="it-IT" sz="1200" i="1" dirty="0">
                <a:solidFill>
                  <a:srgbClr val="FFC000"/>
                </a:solidFill>
              </a:rPr>
              <a:t>  </a:t>
            </a:r>
            <a:r>
              <a:rPr lang="it-IT" sz="1200" i="1" dirty="0"/>
              <a:t>D=2,44 · </a:t>
            </a:r>
            <a:r>
              <a:rPr lang="it-IT" sz="1200" i="1" dirty="0">
                <a:latin typeface="Symbol" panose="05050102010706020507" pitchFamily="18" charset="2"/>
              </a:rPr>
              <a:t>l </a:t>
            </a:r>
            <a:r>
              <a:rPr lang="it-IT" sz="1200" i="1" dirty="0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it-IT" sz="1200" i="1" dirty="0"/>
              <a:t> f (</a:t>
            </a:r>
            <a:r>
              <a:rPr lang="it-IT" sz="1200" i="1" dirty="0">
                <a:latin typeface="Symbol" panose="05050102010706020507" pitchFamily="18" charset="2"/>
              </a:rPr>
              <a:t>l</a:t>
            </a:r>
            <a:r>
              <a:rPr lang="it-IT" sz="1200" i="1" dirty="0"/>
              <a:t>=550 nm; f=D/L)</a:t>
            </a:r>
          </a:p>
        </p:txBody>
      </p:sp>
    </p:spTree>
    <p:extLst>
      <p:ext uri="{BB962C8B-B14F-4D97-AF65-F5344CB8AC3E}">
        <p14:creationId xmlns:p14="http://schemas.microsoft.com/office/powerpoint/2010/main" val="994250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Valutare il </a:t>
            </a:r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1187624" y="2139702"/>
            <a:ext cx="6028477" cy="2909312"/>
            <a:chOff x="899592" y="1986439"/>
            <a:chExt cx="6028477" cy="2909312"/>
          </a:xfrm>
        </p:grpSpPr>
        <p:sp>
          <p:nvSpPr>
            <p:cNvPr id="19" name="CasellaDiTesto 18"/>
            <p:cNvSpPr txBox="1"/>
            <p:nvPr/>
          </p:nvSpPr>
          <p:spPr>
            <a:xfrm>
              <a:off x="2483768" y="4587974"/>
              <a:ext cx="2556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https://www.meteoblue.com/it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3"/>
            <a:srcRect b="29302"/>
            <a:stretch/>
          </p:blipFill>
          <p:spPr>
            <a:xfrm>
              <a:off x="899592" y="1986439"/>
              <a:ext cx="6028477" cy="2592288"/>
            </a:xfrm>
            <a:prstGeom prst="rect">
              <a:avLst/>
            </a:prstGeom>
          </p:spPr>
        </p:pic>
      </p:grpSp>
      <p:grpSp>
        <p:nvGrpSpPr>
          <p:cNvPr id="40" name="Gruppo 39"/>
          <p:cNvGrpSpPr/>
          <p:nvPr/>
        </p:nvGrpSpPr>
        <p:grpSpPr>
          <a:xfrm>
            <a:off x="539552" y="896403"/>
            <a:ext cx="2520280" cy="2107395"/>
            <a:chOff x="539552" y="896403"/>
            <a:chExt cx="2520280" cy="2107395"/>
          </a:xfrm>
        </p:grpSpPr>
        <p:sp>
          <p:nvSpPr>
            <p:cNvPr id="6" name="Rettangolo arrotondato 5"/>
            <p:cNvSpPr/>
            <p:nvPr/>
          </p:nvSpPr>
          <p:spPr>
            <a:xfrm>
              <a:off x="1907704" y="1923678"/>
              <a:ext cx="1152128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539552" y="896403"/>
              <a:ext cx="1746194" cy="523220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% nuvolosità a bassa, media ed alta quota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0" name="Connettore 1 9"/>
            <p:cNvCxnSpPr>
              <a:stCxn id="6" idx="0"/>
              <a:endCxn id="34" idx="2"/>
            </p:cNvCxnSpPr>
            <p:nvPr/>
          </p:nvCxnSpPr>
          <p:spPr>
            <a:xfrm flipH="1" flipV="1">
              <a:off x="1412649" y="1419623"/>
              <a:ext cx="1071119" cy="50405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o 40"/>
          <p:cNvGrpSpPr/>
          <p:nvPr/>
        </p:nvGrpSpPr>
        <p:grpSpPr>
          <a:xfrm>
            <a:off x="2704189" y="1193726"/>
            <a:ext cx="963314" cy="1810072"/>
            <a:chOff x="2704189" y="1193726"/>
            <a:chExt cx="963314" cy="1810072"/>
          </a:xfrm>
        </p:grpSpPr>
        <p:sp>
          <p:nvSpPr>
            <p:cNvPr id="31" name="Rettangolo arrotondato 30"/>
            <p:cNvSpPr/>
            <p:nvPr/>
          </p:nvSpPr>
          <p:spPr>
            <a:xfrm>
              <a:off x="2987824" y="1923678"/>
              <a:ext cx="396044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2704189" y="1193726"/>
              <a:ext cx="963314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 err="1"/>
                <a:t>Seeing</a:t>
              </a:r>
              <a:r>
                <a:rPr lang="it-IT" dirty="0"/>
                <a:t> [‘’]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2" name="Connettore 1 11"/>
            <p:cNvCxnSpPr>
              <a:stCxn id="31" idx="0"/>
              <a:endCxn id="35" idx="2"/>
            </p:cNvCxnSpPr>
            <p:nvPr/>
          </p:nvCxnSpPr>
          <p:spPr>
            <a:xfrm flipV="1">
              <a:off x="3185846" y="1501503"/>
              <a:ext cx="0" cy="42217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o 41"/>
          <p:cNvGrpSpPr/>
          <p:nvPr/>
        </p:nvGrpSpPr>
        <p:grpSpPr>
          <a:xfrm>
            <a:off x="3626895" y="742514"/>
            <a:ext cx="1377153" cy="2261284"/>
            <a:chOff x="3626895" y="742514"/>
            <a:chExt cx="1377153" cy="2261284"/>
          </a:xfrm>
        </p:grpSpPr>
        <p:sp>
          <p:nvSpPr>
            <p:cNvPr id="32" name="Rettangolo arrotondato 31"/>
            <p:cNvSpPr/>
            <p:nvPr/>
          </p:nvSpPr>
          <p:spPr>
            <a:xfrm>
              <a:off x="3923928" y="1923678"/>
              <a:ext cx="648072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3626895" y="742514"/>
              <a:ext cx="1377153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Jet </a:t>
              </a:r>
              <a:r>
                <a:rPr lang="it-IT" dirty="0" err="1"/>
                <a:t>stream</a:t>
              </a:r>
              <a:r>
                <a:rPr lang="it-IT" dirty="0"/>
                <a:t> [m/s]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4" name="Connettore 1 13"/>
            <p:cNvCxnSpPr>
              <a:stCxn id="32" idx="0"/>
              <a:endCxn id="36" idx="2"/>
            </p:cNvCxnSpPr>
            <p:nvPr/>
          </p:nvCxnSpPr>
          <p:spPr>
            <a:xfrm flipV="1">
              <a:off x="4247964" y="1050291"/>
              <a:ext cx="67508" cy="87338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o 42"/>
          <p:cNvGrpSpPr/>
          <p:nvPr/>
        </p:nvGrpSpPr>
        <p:grpSpPr>
          <a:xfrm>
            <a:off x="5004048" y="1225374"/>
            <a:ext cx="1449161" cy="1778424"/>
            <a:chOff x="5004048" y="1225374"/>
            <a:chExt cx="1449161" cy="1778424"/>
          </a:xfrm>
        </p:grpSpPr>
        <p:sp>
          <p:nvSpPr>
            <p:cNvPr id="33" name="Rettangolo arrotondato 32"/>
            <p:cNvSpPr/>
            <p:nvPr/>
          </p:nvSpPr>
          <p:spPr>
            <a:xfrm>
              <a:off x="5004048" y="1923678"/>
              <a:ext cx="648072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5004048" y="1225374"/>
              <a:ext cx="1449161" cy="523220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Gradienti termici [K/100 km]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39" name="Connettore 1 38"/>
            <p:cNvCxnSpPr>
              <a:stCxn id="33" idx="0"/>
              <a:endCxn id="37" idx="2"/>
            </p:cNvCxnSpPr>
            <p:nvPr/>
          </p:nvCxnSpPr>
          <p:spPr>
            <a:xfrm flipV="1">
              <a:off x="5328084" y="1748594"/>
              <a:ext cx="400545" cy="17508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009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6590"/>
            <a:ext cx="7596336" cy="857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Imaging Deep Sky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63688" y="884466"/>
            <a:ext cx="6707088" cy="5361468"/>
          </a:xfrm>
          <a:noFill/>
        </p:spPr>
        <p:txBody>
          <a:bodyPr wrap="square" rtlCol="0">
            <a:spAutoFit/>
          </a:bodyPr>
          <a:lstStyle/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introduzione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Cielo buio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Camera di ripresa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CCD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CMOS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CCD vs CMOS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Efficienza quantica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Full </a:t>
            </a: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well</a:t>
            </a: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capacity</a:t>
            </a: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Sensore mono vs sensore a colori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Campionamento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Calcolo del campionamento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Seeing</a:t>
            </a: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: atmosfera terrestre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Scala Pickering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Valutare il seeing</a:t>
            </a:r>
            <a:endParaRPr lang="it-IT" altLang="ko-KR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Wingdings" panose="05000000000000000000" pitchFamily="2" charset="2"/>
              <a:buChar char="Ø"/>
            </a:pPr>
            <a:endParaRPr lang="it-IT" altLang="ko-KR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+mj-lt"/>
              <a:buAutoNum type="arabicPeriod"/>
            </a:pP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defTabSz="457200" latinLnBrk="0">
              <a:buNone/>
            </a:pPr>
            <a:endParaRPr lang="it-IT" altLang="ko-KR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Freccia a destra 15">
            <a:hlinkClick r:id="rId2" action="ppaction://hlinksldjump"/>
          </p:cNvPr>
          <p:cNvSpPr/>
          <p:nvPr/>
        </p:nvSpPr>
        <p:spPr>
          <a:xfrm>
            <a:off x="7233766" y="93187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a destra 42">
            <a:hlinkClick r:id="rId3" action="ppaction://hlinksldjump"/>
          </p:cNvPr>
          <p:cNvSpPr/>
          <p:nvPr/>
        </p:nvSpPr>
        <p:spPr>
          <a:xfrm>
            <a:off x="7234912" y="152428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a destra 43">
            <a:hlinkClick r:id="rId4" action="ppaction://hlinksldjump"/>
          </p:cNvPr>
          <p:cNvSpPr/>
          <p:nvPr/>
        </p:nvSpPr>
        <p:spPr>
          <a:xfrm>
            <a:off x="7233766" y="181791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a destra 44">
            <a:hlinkClick r:id="rId5" action="ppaction://hlinksldjump"/>
          </p:cNvPr>
          <p:cNvSpPr/>
          <p:nvPr/>
        </p:nvSpPr>
        <p:spPr>
          <a:xfrm>
            <a:off x="7234911" y="211555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ccia a destra 45">
            <a:hlinkClick r:id="rId6" action="ppaction://hlinksldjump"/>
          </p:cNvPr>
          <p:cNvSpPr/>
          <p:nvPr/>
        </p:nvSpPr>
        <p:spPr>
          <a:xfrm>
            <a:off x="7234911" y="242049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reccia a destra 46">
            <a:hlinkClick r:id="rId7" action="ppaction://hlinksldjump"/>
          </p:cNvPr>
          <p:cNvSpPr/>
          <p:nvPr/>
        </p:nvSpPr>
        <p:spPr>
          <a:xfrm>
            <a:off x="7229181" y="272171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ccia a destra 47">
            <a:hlinkClick r:id="rId8" action="ppaction://hlinksldjump"/>
          </p:cNvPr>
          <p:cNvSpPr/>
          <p:nvPr/>
        </p:nvSpPr>
        <p:spPr>
          <a:xfrm>
            <a:off x="7234911" y="3001596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reccia a destra 48">
            <a:hlinkClick r:id="rId9" action="ppaction://hlinksldjump"/>
          </p:cNvPr>
          <p:cNvSpPr/>
          <p:nvPr/>
        </p:nvSpPr>
        <p:spPr>
          <a:xfrm>
            <a:off x="7241787" y="3298085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reccia a destra 50">
            <a:hlinkClick r:id="rId8" action="ppaction://hlinksldjump"/>
          </p:cNvPr>
          <p:cNvSpPr/>
          <p:nvPr/>
        </p:nvSpPr>
        <p:spPr>
          <a:xfrm>
            <a:off x="7242933" y="389737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Freccia a destra 51">
            <a:hlinkClick r:id="rId10" action="ppaction://hlinksldjump"/>
          </p:cNvPr>
          <p:cNvSpPr/>
          <p:nvPr/>
        </p:nvSpPr>
        <p:spPr>
          <a:xfrm>
            <a:off x="7241787" y="418412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Freccia a destra 52">
            <a:hlinkClick r:id="rId11" action="ppaction://hlinksldjump"/>
          </p:cNvPr>
          <p:cNvSpPr/>
          <p:nvPr/>
        </p:nvSpPr>
        <p:spPr>
          <a:xfrm>
            <a:off x="7242933" y="4487782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65215"/>
            <a:ext cx="504060" cy="540000"/>
          </a:xfrm>
          <a:prstGeom prst="rect">
            <a:avLst/>
          </a:prstGeom>
        </p:spPr>
      </p:pic>
      <p:sp>
        <p:nvSpPr>
          <p:cNvPr id="18" name="Freccia a destra 17">
            <a:hlinkClick r:id="rId2" action="ppaction://hlinksldjump"/>
          </p:cNvPr>
          <p:cNvSpPr/>
          <p:nvPr/>
        </p:nvSpPr>
        <p:spPr>
          <a:xfrm>
            <a:off x="7241787" y="1215341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>
            <a:hlinkClick r:id="rId8" action="ppaction://hlinksldjump"/>
          </p:cNvPr>
          <p:cNvSpPr/>
          <p:nvPr/>
        </p:nvSpPr>
        <p:spPr>
          <a:xfrm>
            <a:off x="7241787" y="3596439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hlinkClick r:id="rId13" action="ppaction://hlinksldjump"/>
            <a:extLst>
              <a:ext uri="{FF2B5EF4-FFF2-40B4-BE49-F238E27FC236}">
                <a16:creationId xmlns:a16="http://schemas.microsoft.com/office/drawing/2014/main" id="{E5AEC46B-D53A-F6D8-895F-D0D7A3F63377}"/>
              </a:ext>
            </a:extLst>
          </p:cNvPr>
          <p:cNvSpPr/>
          <p:nvPr/>
        </p:nvSpPr>
        <p:spPr>
          <a:xfrm>
            <a:off x="7245313" y="4768774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Valutare il </a:t>
            </a:r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b="29302"/>
          <a:stretch/>
        </p:blipFill>
        <p:spPr>
          <a:xfrm>
            <a:off x="1187624" y="2139702"/>
            <a:ext cx="6028477" cy="2592288"/>
          </a:xfrm>
          <a:prstGeom prst="rect">
            <a:avLst/>
          </a:prstGeom>
        </p:spPr>
      </p:pic>
      <p:grpSp>
        <p:nvGrpSpPr>
          <p:cNvPr id="40" name="Gruppo 39"/>
          <p:cNvGrpSpPr/>
          <p:nvPr/>
        </p:nvGrpSpPr>
        <p:grpSpPr>
          <a:xfrm>
            <a:off x="539552" y="896403"/>
            <a:ext cx="2520280" cy="2107395"/>
            <a:chOff x="539552" y="896403"/>
            <a:chExt cx="2520280" cy="2107395"/>
          </a:xfrm>
        </p:grpSpPr>
        <p:sp>
          <p:nvSpPr>
            <p:cNvPr id="6" name="Rettangolo arrotondato 5"/>
            <p:cNvSpPr/>
            <p:nvPr/>
          </p:nvSpPr>
          <p:spPr>
            <a:xfrm>
              <a:off x="1907704" y="1923678"/>
              <a:ext cx="1152128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539552" y="896403"/>
              <a:ext cx="1746194" cy="523220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% nuvolosità a bassa, media ed alta quota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0" name="Connettore 1 9"/>
            <p:cNvCxnSpPr>
              <a:stCxn id="6" idx="0"/>
              <a:endCxn id="34" idx="2"/>
            </p:cNvCxnSpPr>
            <p:nvPr/>
          </p:nvCxnSpPr>
          <p:spPr>
            <a:xfrm flipH="1" flipV="1">
              <a:off x="1412649" y="1419623"/>
              <a:ext cx="1071119" cy="50405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o 41"/>
          <p:cNvGrpSpPr/>
          <p:nvPr/>
        </p:nvGrpSpPr>
        <p:grpSpPr>
          <a:xfrm>
            <a:off x="3626895" y="742514"/>
            <a:ext cx="1377153" cy="2261284"/>
            <a:chOff x="3626895" y="742514"/>
            <a:chExt cx="1377153" cy="2261284"/>
          </a:xfrm>
        </p:grpSpPr>
        <p:sp>
          <p:nvSpPr>
            <p:cNvPr id="32" name="Rettangolo arrotondato 31"/>
            <p:cNvSpPr/>
            <p:nvPr/>
          </p:nvSpPr>
          <p:spPr>
            <a:xfrm>
              <a:off x="3923928" y="1923678"/>
              <a:ext cx="648072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3626895" y="742514"/>
              <a:ext cx="1377153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Jet </a:t>
              </a:r>
              <a:r>
                <a:rPr lang="it-IT" dirty="0" err="1"/>
                <a:t>stream</a:t>
              </a:r>
              <a:r>
                <a:rPr lang="it-IT" dirty="0"/>
                <a:t> [m/s]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4" name="Connettore 1 13"/>
            <p:cNvCxnSpPr>
              <a:stCxn id="32" idx="0"/>
              <a:endCxn id="36" idx="2"/>
            </p:cNvCxnSpPr>
            <p:nvPr/>
          </p:nvCxnSpPr>
          <p:spPr>
            <a:xfrm flipV="1">
              <a:off x="4247964" y="1050291"/>
              <a:ext cx="67508" cy="873387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o 42"/>
          <p:cNvGrpSpPr/>
          <p:nvPr/>
        </p:nvGrpSpPr>
        <p:grpSpPr>
          <a:xfrm>
            <a:off x="5004048" y="1225374"/>
            <a:ext cx="1449161" cy="1778424"/>
            <a:chOff x="5004048" y="1225374"/>
            <a:chExt cx="1449161" cy="1778424"/>
          </a:xfrm>
        </p:grpSpPr>
        <p:sp>
          <p:nvSpPr>
            <p:cNvPr id="33" name="Rettangolo arrotondato 32"/>
            <p:cNvSpPr/>
            <p:nvPr/>
          </p:nvSpPr>
          <p:spPr>
            <a:xfrm>
              <a:off x="5004048" y="1923678"/>
              <a:ext cx="648072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5004048" y="1225374"/>
              <a:ext cx="1449161" cy="523220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Gradienti termici [K/100 km]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39" name="Connettore 1 38"/>
            <p:cNvCxnSpPr>
              <a:stCxn id="33" idx="0"/>
              <a:endCxn id="37" idx="2"/>
            </p:cNvCxnSpPr>
            <p:nvPr/>
          </p:nvCxnSpPr>
          <p:spPr>
            <a:xfrm flipV="1">
              <a:off x="5328084" y="1748594"/>
              <a:ext cx="400545" cy="17508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3"/>
          <a:srcRect l="29891" r="65330" b="29302"/>
          <a:stretch/>
        </p:blipFill>
        <p:spPr>
          <a:xfrm>
            <a:off x="2987824" y="2139702"/>
            <a:ext cx="288032" cy="2592288"/>
          </a:xfrm>
          <a:prstGeom prst="rect">
            <a:avLst/>
          </a:prstGeom>
        </p:spPr>
      </p:pic>
      <p:grpSp>
        <p:nvGrpSpPr>
          <p:cNvPr id="41" name="Gruppo 40"/>
          <p:cNvGrpSpPr/>
          <p:nvPr/>
        </p:nvGrpSpPr>
        <p:grpSpPr>
          <a:xfrm>
            <a:off x="2662939" y="1193726"/>
            <a:ext cx="963314" cy="1810072"/>
            <a:chOff x="2704189" y="1193726"/>
            <a:chExt cx="963314" cy="1810072"/>
          </a:xfrm>
        </p:grpSpPr>
        <p:sp>
          <p:nvSpPr>
            <p:cNvPr id="31" name="Rettangolo arrotondato 30"/>
            <p:cNvSpPr/>
            <p:nvPr/>
          </p:nvSpPr>
          <p:spPr>
            <a:xfrm>
              <a:off x="2987824" y="1923678"/>
              <a:ext cx="396044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2704189" y="1193726"/>
              <a:ext cx="963314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 err="1"/>
                <a:t>Seeing</a:t>
              </a:r>
              <a:r>
                <a:rPr lang="it-IT" dirty="0"/>
                <a:t> [‘’]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2" name="Connettore 1 11"/>
            <p:cNvCxnSpPr>
              <a:stCxn id="31" idx="0"/>
              <a:endCxn id="35" idx="2"/>
            </p:cNvCxnSpPr>
            <p:nvPr/>
          </p:nvCxnSpPr>
          <p:spPr>
            <a:xfrm flipV="1">
              <a:off x="3185846" y="1501503"/>
              <a:ext cx="0" cy="42217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CasellaDiTesto 26"/>
          <p:cNvSpPr txBox="1"/>
          <p:nvPr/>
        </p:nvSpPr>
        <p:spPr>
          <a:xfrm>
            <a:off x="3357622" y="2314318"/>
            <a:ext cx="3292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Conosciamo quindi il </a:t>
            </a:r>
            <a:r>
              <a:rPr lang="it-IT" dirty="0" err="1"/>
              <a:t>seeing</a:t>
            </a:r>
            <a:r>
              <a:rPr lang="it-IT" dirty="0"/>
              <a:t> locale. Si può fare una campagna dati del </a:t>
            </a:r>
            <a:r>
              <a:rPr lang="it-IT" dirty="0" err="1"/>
              <a:t>seeing</a:t>
            </a:r>
            <a:r>
              <a:rPr lang="it-IT" dirty="0"/>
              <a:t> locale e calcolare il valore medio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599552" y="3478967"/>
            <a:ext cx="3292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Valore del campionamento ottimale 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Freccia in giù 28"/>
          <p:cNvSpPr/>
          <p:nvPr/>
        </p:nvSpPr>
        <p:spPr>
          <a:xfrm>
            <a:off x="4824028" y="305298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761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Valutare il </a:t>
            </a:r>
            <a:r>
              <a:rPr lang="it-IT" sz="2400" b="1" i="1" dirty="0" err="1">
                <a:solidFill>
                  <a:srgbClr val="C00000"/>
                </a:solidFill>
              </a:rPr>
              <a:t>seeing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3"/>
          <a:srcRect l="29891" r="65330" b="29302"/>
          <a:stretch/>
        </p:blipFill>
        <p:spPr>
          <a:xfrm>
            <a:off x="8164853" y="1779662"/>
            <a:ext cx="288032" cy="2592288"/>
          </a:xfrm>
          <a:prstGeom prst="rect">
            <a:avLst/>
          </a:prstGeom>
        </p:spPr>
      </p:pic>
      <p:grpSp>
        <p:nvGrpSpPr>
          <p:cNvPr id="41" name="Gruppo 40"/>
          <p:cNvGrpSpPr/>
          <p:nvPr/>
        </p:nvGrpSpPr>
        <p:grpSpPr>
          <a:xfrm>
            <a:off x="7839968" y="833686"/>
            <a:ext cx="963314" cy="1810072"/>
            <a:chOff x="2704189" y="1193726"/>
            <a:chExt cx="963314" cy="1810072"/>
          </a:xfrm>
        </p:grpSpPr>
        <p:sp>
          <p:nvSpPr>
            <p:cNvPr id="31" name="Rettangolo arrotondato 30"/>
            <p:cNvSpPr/>
            <p:nvPr/>
          </p:nvSpPr>
          <p:spPr>
            <a:xfrm>
              <a:off x="2987824" y="1923678"/>
              <a:ext cx="396044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2704189" y="1193726"/>
              <a:ext cx="963314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 err="1"/>
                <a:t>Seeing</a:t>
              </a:r>
              <a:r>
                <a:rPr lang="it-IT" dirty="0"/>
                <a:t> [‘’]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12" name="Connettore 1 11"/>
            <p:cNvCxnSpPr>
              <a:stCxn id="31" idx="0"/>
              <a:endCxn id="35" idx="2"/>
            </p:cNvCxnSpPr>
            <p:nvPr/>
          </p:nvCxnSpPr>
          <p:spPr>
            <a:xfrm flipV="1">
              <a:off x="3185846" y="1501503"/>
              <a:ext cx="0" cy="42217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magine 3" descr="Immagine che contiene testo, schermata, Software multimediale, software&#10;&#10;Descrizione generata automaticamente">
            <a:extLst>
              <a:ext uri="{FF2B5EF4-FFF2-40B4-BE49-F238E27FC236}">
                <a16:creationId xmlns:a16="http://schemas.microsoft.com/office/drawing/2014/main" id="{916DC7E9-7002-D217-B532-7601870398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14077"/>
            <a:ext cx="4149099" cy="3146324"/>
          </a:xfrm>
          <a:prstGeom prst="rect">
            <a:avLst/>
          </a:prstGeom>
        </p:spPr>
      </p:pic>
      <p:pic>
        <p:nvPicPr>
          <p:cNvPr id="13" name="Immagine 12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A1DC548E-EBDA-4F92-F0A5-47B5F96922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4" t="13780" b="38241"/>
          <a:stretch/>
        </p:blipFill>
        <p:spPr>
          <a:xfrm>
            <a:off x="1592308" y="2695627"/>
            <a:ext cx="2880319" cy="239696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DC3E50A-6965-C4B2-43CD-C25325CCF3C2}"/>
              </a:ext>
            </a:extLst>
          </p:cNvPr>
          <p:cNvSpPr txBox="1"/>
          <p:nvPr/>
        </p:nvSpPr>
        <p:spPr>
          <a:xfrm>
            <a:off x="4788024" y="1571650"/>
            <a:ext cx="2664296" cy="1754326"/>
          </a:xfrm>
          <a:prstGeom prst="rect">
            <a:avLst/>
          </a:prstGeom>
          <a:noFill/>
          <a:ln w="127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800" i="1" dirty="0"/>
              <a:t>Con la procedura della messa a fuoco sia della camera di ripresa e sia della camera guida è possibile leggere il valore della FWHM</a:t>
            </a:r>
            <a:endParaRPr lang="it-IT" sz="1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EA97742-34DC-3013-C69F-845D67537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370" y="3651870"/>
            <a:ext cx="1859058" cy="12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265477" y="667060"/>
            <a:ext cx="617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Calcolo del campionamento della camera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067944" y="1107916"/>
            <a:ext cx="3932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D</a:t>
            </a:r>
            <a:r>
              <a:rPr lang="it-IT" sz="1000" dirty="0"/>
              <a:t>p</a:t>
            </a:r>
            <a:r>
              <a:rPr lang="it-IT" sz="1600" dirty="0"/>
              <a:t>= dimensione del pixel della camera [</a:t>
            </a:r>
            <a:r>
              <a:rPr lang="it-IT" sz="1600" dirty="0">
                <a:latin typeface="Symbol" panose="05050102010706020507" pitchFamily="18" charset="2"/>
              </a:rPr>
              <a:t>m</a:t>
            </a:r>
            <a:r>
              <a:rPr lang="it-IT" sz="1600" dirty="0"/>
              <a:t>m]</a:t>
            </a:r>
          </a:p>
          <a:p>
            <a:r>
              <a:rPr lang="it-IT" sz="1600" dirty="0"/>
              <a:t>F = lunghezza focale del telescopio [mm]</a:t>
            </a:r>
          </a:p>
        </p:txBody>
      </p:sp>
      <p:graphicFrame>
        <p:nvGraphicFramePr>
          <p:cNvPr id="17" name="Ogget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698514"/>
              </p:ext>
            </p:extLst>
          </p:nvPr>
        </p:nvGraphicFramePr>
        <p:xfrm>
          <a:off x="441325" y="1041400"/>
          <a:ext cx="317976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739880" imgH="393480" progId="Equation.3">
                  <p:embed/>
                </p:oleObj>
              </mc:Choice>
              <mc:Fallback>
                <p:oleObj name="Equazione" r:id="rId3" imgW="17398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325" y="1041400"/>
                        <a:ext cx="3179763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2149675"/>
            <a:ext cx="2972768" cy="150559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39552" y="4307819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Il valore ottenuto va confrontato con il valore del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seeing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medio locale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Calcolo del campionamento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4304582" y="1893064"/>
            <a:ext cx="4443882" cy="2334870"/>
            <a:chOff x="4304582" y="1893064"/>
            <a:chExt cx="4443882" cy="2334870"/>
          </a:xfrm>
        </p:grpSpPr>
        <p:graphicFrame>
          <p:nvGraphicFramePr>
            <p:cNvPr id="12" name="Oggetto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7471178"/>
                </p:ext>
              </p:extLst>
            </p:nvPr>
          </p:nvGraphicFramePr>
          <p:xfrm>
            <a:off x="5724128" y="2994015"/>
            <a:ext cx="1624012" cy="1158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6" imgW="888840" imgH="634680" progId="Equation.3">
                    <p:embed/>
                  </p:oleObj>
                </mc:Choice>
                <mc:Fallback>
                  <p:oleObj name="Equazione" r:id="rId6" imgW="888840" imgH="6346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724128" y="2994015"/>
                          <a:ext cx="1624012" cy="1158875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CasellaDiTesto 12"/>
            <p:cNvSpPr txBox="1"/>
            <p:nvPr/>
          </p:nvSpPr>
          <p:spPr>
            <a:xfrm>
              <a:off x="4304582" y="1893064"/>
              <a:ext cx="44438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pPr algn="ctr"/>
              <a:r>
                <a:rPr lang="it-IT" sz="1600" dirty="0"/>
                <a:t>206.265 è la conversione di una unità di cielo in secondi d’arco, convertita in radianti e proiettata su un sensore con dimensione di pixel e lunghezza focale di 1mm</a:t>
              </a:r>
              <a:endParaRPr lang="it-IT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" name="Rettangolo 3"/>
            <p:cNvSpPr/>
            <p:nvPr/>
          </p:nvSpPr>
          <p:spPr>
            <a:xfrm>
              <a:off x="4355976" y="1893064"/>
              <a:ext cx="4392488" cy="23348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547" y="3867894"/>
            <a:ext cx="1068511" cy="104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4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265477" y="667060"/>
            <a:ext cx="617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Calcolo del campionamento della camera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067944" y="1107916"/>
            <a:ext cx="3932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D</a:t>
            </a:r>
            <a:r>
              <a:rPr lang="it-IT" sz="1000" dirty="0"/>
              <a:t>p</a:t>
            </a:r>
            <a:r>
              <a:rPr lang="it-IT" sz="1600" dirty="0"/>
              <a:t>= dimensione del pixel della camera [</a:t>
            </a:r>
            <a:r>
              <a:rPr lang="it-IT" sz="1600" dirty="0">
                <a:latin typeface="Symbol" panose="05050102010706020507" pitchFamily="18" charset="2"/>
              </a:rPr>
              <a:t>m</a:t>
            </a:r>
            <a:r>
              <a:rPr lang="it-IT" sz="1600" dirty="0"/>
              <a:t>m]</a:t>
            </a:r>
          </a:p>
          <a:p>
            <a:r>
              <a:rPr lang="it-IT" sz="1600" dirty="0"/>
              <a:t>F = lunghezza focale del telescopio [mm]</a:t>
            </a:r>
          </a:p>
        </p:txBody>
      </p:sp>
      <p:graphicFrame>
        <p:nvGraphicFramePr>
          <p:cNvPr id="17" name="Ogget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478525"/>
              </p:ext>
            </p:extLst>
          </p:nvPr>
        </p:nvGraphicFramePr>
        <p:xfrm>
          <a:off x="441325" y="1041400"/>
          <a:ext cx="3179763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739880" imgH="393480" progId="Equation.3">
                  <p:embed/>
                </p:oleObj>
              </mc:Choice>
              <mc:Fallback>
                <p:oleObj name="Equazione" r:id="rId3" imgW="17398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1325" y="1041400"/>
                        <a:ext cx="3179763" cy="719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Calcolo del campionamento</a:t>
            </a:r>
          </a:p>
        </p:txBody>
      </p:sp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862071"/>
              </p:ext>
            </p:extLst>
          </p:nvPr>
        </p:nvGraphicFramePr>
        <p:xfrm>
          <a:off x="426314" y="2108296"/>
          <a:ext cx="1206500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5" imgW="660240" imgH="228600" progId="Equation.3">
                  <p:embed/>
                </p:oleObj>
              </mc:Choice>
              <mc:Fallback>
                <p:oleObj name="Equazione" r:id="rId5" imgW="6602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6314" y="2108296"/>
                        <a:ext cx="1206500" cy="417512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2483768" y="2133547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Sovracampionamento</a:t>
            </a:r>
            <a:endParaRPr lang="it-IT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Freccia in giù 17"/>
          <p:cNvSpPr/>
          <p:nvPr/>
        </p:nvSpPr>
        <p:spPr>
          <a:xfrm rot="16200000">
            <a:off x="1912508" y="2101028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3370" y="1899858"/>
            <a:ext cx="1169008" cy="1162724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5645522" y="1829501"/>
            <a:ext cx="331896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La luminosità della stella viene suddivisa su un numero eccessivi di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photosite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determinando una perdita di efficienza sul rapporto segnale/rumore</a:t>
            </a:r>
          </a:p>
        </p:txBody>
      </p:sp>
      <p:graphicFrame>
        <p:nvGraphicFramePr>
          <p:cNvPr id="20" name="Oggetto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514165"/>
              </p:ext>
            </p:extLst>
          </p:nvPr>
        </p:nvGraphicFramePr>
        <p:xfrm>
          <a:off x="392311" y="3749766"/>
          <a:ext cx="1206500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8" imgW="660240" imgH="228600" progId="Equation.3">
                  <p:embed/>
                </p:oleObj>
              </mc:Choice>
              <mc:Fallback>
                <p:oleObj name="Equazione" r:id="rId8" imgW="6602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2311" y="3749766"/>
                        <a:ext cx="1206500" cy="417512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CasellaDiTesto 21"/>
          <p:cNvSpPr txBox="1"/>
          <p:nvPr/>
        </p:nvSpPr>
        <p:spPr>
          <a:xfrm>
            <a:off x="2449765" y="3775017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Sottocampionamento</a:t>
            </a:r>
            <a:endParaRPr lang="it-IT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Freccia in giù 22"/>
          <p:cNvSpPr/>
          <p:nvPr/>
        </p:nvSpPr>
        <p:spPr>
          <a:xfrm rot="16200000">
            <a:off x="1878505" y="3742498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217517" y="2569503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 err="1">
                <a:solidFill>
                  <a:schemeClr val="accent5">
                    <a:lumMod val="75000"/>
                  </a:schemeClr>
                </a:solidFill>
              </a:rPr>
              <a:t>Photosite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 troppo piccoli o lunghezza focale eccessiva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188564" y="4167278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 err="1">
                <a:solidFill>
                  <a:schemeClr val="accent5">
                    <a:lumMod val="75000"/>
                  </a:schemeClr>
                </a:solidFill>
              </a:rPr>
              <a:t>Photosite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 troppo grandi o lunghezza focale troppo bassa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6671" y="3593796"/>
            <a:ext cx="2481222" cy="1013632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7048785" y="3685113"/>
            <a:ext cx="186648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La forma del disco stellare non è distinguibile</a:t>
            </a:r>
          </a:p>
        </p:txBody>
      </p:sp>
    </p:spTree>
    <p:extLst>
      <p:ext uri="{BB962C8B-B14F-4D97-AF65-F5344CB8AC3E}">
        <p14:creationId xmlns:p14="http://schemas.microsoft.com/office/powerpoint/2010/main" val="3422100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Calcolo del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1547664" y="690278"/>
            <a:ext cx="712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Nelle acquisizioni del cielo profondo il calcolo viene effettuato </a:t>
            </a:r>
            <a:r>
              <a:rPr lang="it-IT" i="1" dirty="0">
                <a:solidFill>
                  <a:schemeClr val="accent4">
                    <a:lumMod val="75000"/>
                  </a:schemeClr>
                </a:solidFill>
              </a:rPr>
              <a:t>esclusivamente </a:t>
            </a:r>
            <a:r>
              <a:rPr lang="it-IT" dirty="0"/>
              <a:t>conoscendo il </a:t>
            </a:r>
            <a:r>
              <a:rPr lang="it-IT" dirty="0" err="1"/>
              <a:t>seeing</a:t>
            </a:r>
            <a:r>
              <a:rPr lang="it-IT" dirty="0"/>
              <a:t> medio del luogo di acquisizione.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4" name="Oggetto 43"/>
          <p:cNvGraphicFramePr>
            <a:graphicFrameLocks noChangeAspect="1"/>
          </p:cNvGraphicFramePr>
          <p:nvPr/>
        </p:nvGraphicFramePr>
        <p:xfrm>
          <a:off x="3394075" y="3548063"/>
          <a:ext cx="2901950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3" imgW="1587240" imgH="419040" progId="Equation.3">
                  <p:embed/>
                </p:oleObj>
              </mc:Choice>
              <mc:Fallback>
                <p:oleObj name="Equazione" r:id="rId3" imgW="158724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94075" y="3548063"/>
                        <a:ext cx="2901950" cy="766762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/>
          <a:srcRect l="29891" r="65330" b="29302"/>
          <a:stretch/>
        </p:blipFill>
        <p:spPr>
          <a:xfrm>
            <a:off x="760325" y="1613825"/>
            <a:ext cx="288032" cy="2592288"/>
          </a:xfrm>
          <a:prstGeom prst="rect">
            <a:avLst/>
          </a:prstGeom>
        </p:spPr>
      </p:pic>
      <p:grpSp>
        <p:nvGrpSpPr>
          <p:cNvPr id="17" name="Gruppo 16"/>
          <p:cNvGrpSpPr/>
          <p:nvPr/>
        </p:nvGrpSpPr>
        <p:grpSpPr>
          <a:xfrm>
            <a:off x="422684" y="699542"/>
            <a:ext cx="963314" cy="1810072"/>
            <a:chOff x="2704189" y="1193726"/>
            <a:chExt cx="963314" cy="1810072"/>
          </a:xfrm>
        </p:grpSpPr>
        <p:sp>
          <p:nvSpPr>
            <p:cNvPr id="18" name="Rettangolo arrotondato 17"/>
            <p:cNvSpPr/>
            <p:nvPr/>
          </p:nvSpPr>
          <p:spPr>
            <a:xfrm>
              <a:off x="2987824" y="1923678"/>
              <a:ext cx="396044" cy="1080120"/>
            </a:xfrm>
            <a:prstGeom prst="round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2704189" y="1193726"/>
              <a:ext cx="963314" cy="307777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 err="1"/>
                <a:t>Seeing</a:t>
              </a:r>
              <a:r>
                <a:rPr lang="it-IT" dirty="0"/>
                <a:t> [‘’]</a:t>
              </a:r>
              <a:endParaRPr lang="it-IT" i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20" name="Connettore 1 19"/>
            <p:cNvCxnSpPr>
              <a:stCxn id="18" idx="0"/>
              <a:endCxn id="19" idx="2"/>
            </p:cNvCxnSpPr>
            <p:nvPr/>
          </p:nvCxnSpPr>
          <p:spPr>
            <a:xfrm flipV="1">
              <a:off x="3185846" y="1501503"/>
              <a:ext cx="0" cy="422175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sellaDiTesto 20"/>
          <p:cNvSpPr txBox="1"/>
          <p:nvPr/>
        </p:nvSpPr>
        <p:spPr>
          <a:xfrm>
            <a:off x="1547663" y="1455039"/>
            <a:ext cx="7128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In genere la lunghezza focale non è mai maggiore rispetto alla lunghezza focale nativa del telescopio. </a:t>
            </a:r>
          </a:p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Vengono utilizzati dei riduttori di focale che hanno il seguente vantaggio: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Abbassano il rapporto focale -&gt; posso acquisire maggiore informazione di luce in minor tempo;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Posso avere maggior campo inquadrato per soggetti a largo campo;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475656" y="2909969"/>
            <a:ext cx="712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Di solito viene calcolata la dimensione del </a:t>
            </a:r>
            <a:r>
              <a:rPr lang="it-IT" dirty="0" err="1"/>
              <a:t>photosite</a:t>
            </a:r>
            <a:r>
              <a:rPr lang="it-IT" dirty="0"/>
              <a:t> che deve avere la camera, compatibile con la strumentazione e con il </a:t>
            </a:r>
            <a:r>
              <a:rPr lang="it-IT" dirty="0" err="1"/>
              <a:t>seeing</a:t>
            </a:r>
            <a:r>
              <a:rPr lang="it-IT" dirty="0"/>
              <a:t> medio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75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 </a:t>
            </a:r>
            <a:r>
              <a:rPr lang="it-IT" sz="2400" b="1" i="1" dirty="0" err="1">
                <a:solidFill>
                  <a:srgbClr val="C00000"/>
                </a:solidFill>
              </a:rPr>
              <a:t>deep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sky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416571" y="699542"/>
            <a:ext cx="2587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Telescopio: </a:t>
            </a:r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tsApo80F7ED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-d = 80 mm</a:t>
            </a:r>
          </a:p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</a:rPr>
              <a:t>-F = 560 mm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Oggetto 14"/>
              <p:cNvSpPr txBox="1"/>
              <p:nvPr/>
            </p:nvSpPr>
            <p:spPr>
              <a:xfrm>
                <a:off x="2730214" y="2632279"/>
                <a:ext cx="5472385" cy="766763"/>
              </a:xfrm>
              <a:prstGeom prst="rec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𝑆𝑒𝑒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𝐸𝑞</m:t>
                              </m:r>
                            </m:sub>
                          </m:sSub>
                        </m:num>
                        <m:den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206265</m:t>
                          </m:r>
                        </m:den>
                      </m:f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⋅1000</m:t>
                      </m:r>
                      <m:r>
                        <a:rPr lang="it-IT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⋅560⋅1</m:t>
                          </m:r>
                        </m:num>
                        <m:den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206265</m:t>
                          </m:r>
                        </m:den>
                      </m:f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⋅1000=</m:t>
                      </m:r>
                      <m:r>
                        <a:rPr lang="it-IT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5" name="Ogget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214" y="2632279"/>
                <a:ext cx="5472385" cy="7667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arrotondato 1"/>
          <p:cNvSpPr/>
          <p:nvPr/>
        </p:nvSpPr>
        <p:spPr>
          <a:xfrm>
            <a:off x="7191611" y="2697420"/>
            <a:ext cx="1008112" cy="576064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in giù 25"/>
          <p:cNvSpPr/>
          <p:nvPr/>
        </p:nvSpPr>
        <p:spPr>
          <a:xfrm>
            <a:off x="7452320" y="3367988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4412101" y="3891253"/>
            <a:ext cx="4391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dirty="0"/>
              <a:t>Dimensione del </a:t>
            </a:r>
            <a:r>
              <a:rPr lang="it-IT" dirty="0" err="1"/>
              <a:t>photosite</a:t>
            </a:r>
            <a:r>
              <a:rPr lang="it-IT" dirty="0"/>
              <a:t> del sensore della camera compatibile con il campionamento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673289"/>
            <a:ext cx="3495368" cy="14667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568C397-986E-2CB6-FFA1-014D14511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21" y="783643"/>
            <a:ext cx="1996440" cy="2781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Oggetto 1">
                <a:extLst>
                  <a:ext uri="{FF2B5EF4-FFF2-40B4-BE49-F238E27FC236}">
                    <a16:creationId xmlns:a16="http://schemas.microsoft.com/office/drawing/2014/main" id="{0FB5BAC9-07B3-EEC9-E9B7-7460787A0B80}"/>
                  </a:ext>
                </a:extLst>
              </p:cNvPr>
              <p:cNvSpPr txBox="1"/>
              <p:nvPr/>
            </p:nvSpPr>
            <p:spPr>
              <a:xfrm>
                <a:off x="360214" y="3723878"/>
                <a:ext cx="1372022" cy="500732"/>
              </a:xfrm>
              <a:prstGeom prst="rect">
                <a:avLst/>
              </a:prstGeom>
              <a:ln w="12700">
                <a:solidFill>
                  <a:srgbClr val="FF0000"/>
                </a:solidFill>
              </a:ln>
            </p:spPr>
            <p:txBody>
              <a:bodyPr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𝐶𝑎𝑚𝑝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3,33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6" name="Oggetto 1">
                <a:extLst>
                  <a:ext uri="{FF2B5EF4-FFF2-40B4-BE49-F238E27FC236}">
                    <a16:creationId xmlns:a16="http://schemas.microsoft.com/office/drawing/2014/main" id="{0FB5BAC9-07B3-EEC9-E9B7-7460787A0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14" y="3723878"/>
                <a:ext cx="1372022" cy="5007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5548496-E3D1-D6CD-68EC-2B2BE4E79176}"/>
              </a:ext>
            </a:extLst>
          </p:cNvPr>
          <p:cNvSpPr/>
          <p:nvPr/>
        </p:nvSpPr>
        <p:spPr>
          <a:xfrm>
            <a:off x="733774" y="2412303"/>
            <a:ext cx="1512168" cy="23947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A57ACD8C-8F6F-734B-D765-574DADD1CA05}"/>
              </a:ext>
            </a:extLst>
          </p:cNvPr>
          <p:cNvGrpSpPr/>
          <p:nvPr/>
        </p:nvGrpSpPr>
        <p:grpSpPr>
          <a:xfrm>
            <a:off x="2211245" y="1400717"/>
            <a:ext cx="3672410" cy="2088232"/>
            <a:chOff x="4752020" y="2859782"/>
            <a:chExt cx="3672410" cy="2088232"/>
          </a:xfrm>
        </p:grpSpPr>
        <p:sp>
          <p:nvSpPr>
            <p:cNvPr id="12" name="Parentesi graffa chiusa 11">
              <a:extLst>
                <a:ext uri="{FF2B5EF4-FFF2-40B4-BE49-F238E27FC236}">
                  <a16:creationId xmlns:a16="http://schemas.microsoft.com/office/drawing/2014/main" id="{4616C6C3-4645-2D60-9127-0CD0DC5363AA}"/>
                </a:ext>
              </a:extLst>
            </p:cNvPr>
            <p:cNvSpPr/>
            <p:nvPr/>
          </p:nvSpPr>
          <p:spPr>
            <a:xfrm>
              <a:off x="4752020" y="2859782"/>
              <a:ext cx="324036" cy="2088232"/>
            </a:xfrm>
            <a:prstGeom prst="rightBrac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4493ADD4-5712-62B8-9A31-FB068B18CE82}"/>
                </a:ext>
              </a:extLst>
            </p:cNvPr>
            <p:cNvSpPr txBox="1"/>
            <p:nvPr/>
          </p:nvSpPr>
          <p:spPr>
            <a:xfrm>
              <a:off x="5213284" y="3506569"/>
              <a:ext cx="3211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Il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range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 del valore del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seeing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 locale determina il campionamento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78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26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36" name="Gruppo 35"/>
          <p:cNvGrpSpPr/>
          <p:nvPr/>
        </p:nvGrpSpPr>
        <p:grpSpPr>
          <a:xfrm>
            <a:off x="953948" y="1009769"/>
            <a:ext cx="5976664" cy="3586506"/>
            <a:chOff x="1187624" y="1039360"/>
            <a:chExt cx="5976664" cy="3586506"/>
          </a:xfrm>
        </p:grpSpPr>
        <p:sp>
          <p:nvSpPr>
            <p:cNvPr id="35" name="CasellaDiTesto 34"/>
            <p:cNvSpPr txBox="1"/>
            <p:nvPr/>
          </p:nvSpPr>
          <p:spPr>
            <a:xfrm>
              <a:off x="1187624" y="4371950"/>
              <a:ext cx="59766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Esempio di dipendenza della dimensione del </a:t>
              </a:r>
              <a:r>
                <a:rPr lang="it-IT" sz="1050" dirty="0" err="1"/>
                <a:t>photosite</a:t>
              </a:r>
              <a:r>
                <a:rPr lang="it-IT" sz="1050" dirty="0"/>
                <a:t> con la lunghezza focale (nativa) del telescopio</a:t>
              </a:r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2651" y="1039360"/>
              <a:ext cx="5506610" cy="3332590"/>
            </a:xfrm>
            <a:prstGeom prst="rect">
              <a:avLst/>
            </a:prstGeom>
          </p:spPr>
        </p:pic>
      </p:grpSp>
      <p:sp>
        <p:nvSpPr>
          <p:cNvPr id="37" name="Freccia a destra 36"/>
          <p:cNvSpPr/>
          <p:nvPr/>
        </p:nvSpPr>
        <p:spPr>
          <a:xfrm rot="16200000">
            <a:off x="5514273" y="2273517"/>
            <a:ext cx="3684742" cy="960773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/>
          <p:cNvGrpSpPr/>
          <p:nvPr/>
        </p:nvGrpSpPr>
        <p:grpSpPr>
          <a:xfrm>
            <a:off x="6725707" y="1347614"/>
            <a:ext cx="1126085" cy="2880319"/>
            <a:chOff x="6725707" y="1347614"/>
            <a:chExt cx="1126085" cy="2880319"/>
          </a:xfrm>
        </p:grpSpPr>
        <p:sp>
          <p:nvSpPr>
            <p:cNvPr id="12" name="Parentesi graffa chiusa 11"/>
            <p:cNvSpPr/>
            <p:nvPr/>
          </p:nvSpPr>
          <p:spPr>
            <a:xfrm>
              <a:off x="6732240" y="1347614"/>
              <a:ext cx="288032" cy="1368152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Parentesi graffa chiusa 12"/>
            <p:cNvSpPr/>
            <p:nvPr/>
          </p:nvSpPr>
          <p:spPr>
            <a:xfrm>
              <a:off x="6725707" y="2701100"/>
              <a:ext cx="288032" cy="1526833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/>
            <p:cNvSpPr txBox="1"/>
            <p:nvPr/>
          </p:nvSpPr>
          <p:spPr>
            <a:xfrm rot="16200000">
              <a:off x="6955597" y="1839691"/>
              <a:ext cx="1353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i="1" dirty="0">
                  <a:solidFill>
                    <a:srgbClr val="0070C0"/>
                  </a:solidFill>
                </a:rPr>
                <a:t>CCD</a:t>
              </a:r>
            </a:p>
          </p:txBody>
        </p:sp>
        <p:sp>
          <p:nvSpPr>
            <p:cNvPr id="15" name="CasellaDiTesto 14"/>
            <p:cNvSpPr txBox="1"/>
            <p:nvPr/>
          </p:nvSpPr>
          <p:spPr>
            <a:xfrm rot="16200000">
              <a:off x="6990383" y="3279850"/>
              <a:ext cx="1353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i="1" dirty="0">
                  <a:solidFill>
                    <a:srgbClr val="0070C0"/>
                  </a:solidFill>
                </a:rPr>
                <a:t>CMOS</a:t>
              </a: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Esercizio campionamento </a:t>
            </a:r>
            <a:r>
              <a:rPr lang="it-IT" sz="2400" b="1" i="1" dirty="0" err="1">
                <a:solidFill>
                  <a:srgbClr val="C00000"/>
                </a:solidFill>
              </a:rPr>
              <a:t>deep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sky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Campionamento </a:t>
            </a:r>
            <a:r>
              <a:rPr lang="it-IT" sz="2400" b="1" i="1" dirty="0" err="1">
                <a:solidFill>
                  <a:srgbClr val="C00000"/>
                </a:solidFill>
              </a:rPr>
              <a:t>tool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323528" y="615148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 err="1"/>
              <a:t>Astronomy.tools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922925"/>
            <a:ext cx="7248146" cy="4131443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5554663" y="2139950"/>
            <a:ext cx="3179762" cy="1935667"/>
            <a:chOff x="5554663" y="2139950"/>
            <a:chExt cx="3179762" cy="1935667"/>
          </a:xfrm>
        </p:grpSpPr>
        <p:graphicFrame>
          <p:nvGraphicFramePr>
            <p:cNvPr id="16" name="Oggetto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3122486"/>
                </p:ext>
              </p:extLst>
            </p:nvPr>
          </p:nvGraphicFramePr>
          <p:xfrm>
            <a:off x="5554663" y="2139950"/>
            <a:ext cx="3179762" cy="719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4" imgW="1739880" imgH="393480" progId="Equation.3">
                    <p:embed/>
                  </p:oleObj>
                </mc:Choice>
                <mc:Fallback>
                  <p:oleObj name="Equazione" r:id="rId4" imgW="17398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4663" y="2139950"/>
                          <a:ext cx="3179762" cy="71913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Ovale 5"/>
            <p:cNvSpPr/>
            <p:nvPr/>
          </p:nvSpPr>
          <p:spPr>
            <a:xfrm>
              <a:off x="6676764" y="3643569"/>
              <a:ext cx="936104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Connettore 2 9"/>
            <p:cNvCxnSpPr>
              <a:endCxn id="16" idx="2"/>
            </p:cNvCxnSpPr>
            <p:nvPr/>
          </p:nvCxnSpPr>
          <p:spPr>
            <a:xfrm flipV="1">
              <a:off x="7144816" y="2858840"/>
              <a:ext cx="0" cy="7930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e 12"/>
          <p:cNvSpPr/>
          <p:nvPr/>
        </p:nvSpPr>
        <p:spPr>
          <a:xfrm>
            <a:off x="1619672" y="4452262"/>
            <a:ext cx="6240034" cy="602106"/>
          </a:xfrm>
          <a:prstGeom prst="ellipse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1907704" y="3723878"/>
            <a:ext cx="2160240" cy="36098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C30EB86D-CF9A-BE12-ED7B-FC08E1EBC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026" y="949491"/>
            <a:ext cx="211074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0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Binning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06190" y="1091899"/>
            <a:ext cx="8370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Cosa serve? </a:t>
            </a:r>
            <a:r>
              <a:rPr lang="it-IT" dirty="0"/>
              <a:t>Nel caso in cui la dimensione del singolo pixel è insufficiente per garantire il campionamento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09436" y="654546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Binning</a:t>
            </a:r>
            <a:r>
              <a:rPr lang="it-IT" sz="1600" dirty="0"/>
              <a:t>: combinazione di pixel in ‘’super pixel’’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36" y="1635646"/>
            <a:ext cx="3595538" cy="2752235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4654513" y="1970446"/>
            <a:ext cx="4326069" cy="364582"/>
            <a:chOff x="4654513" y="1970446"/>
            <a:chExt cx="4326069" cy="364582"/>
          </a:xfrm>
        </p:grpSpPr>
        <p:sp>
          <p:nvSpPr>
            <p:cNvPr id="13" name="Freccia in giù 12"/>
            <p:cNvSpPr/>
            <p:nvPr/>
          </p:nvSpPr>
          <p:spPr>
            <a:xfrm rot="16200000">
              <a:off x="4690517" y="1938984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5164158" y="1970446"/>
              <a:ext cx="3816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Risoluzione e dimensione immagine massima</a:t>
              </a: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4663545" y="2371884"/>
            <a:ext cx="4317037" cy="368774"/>
            <a:chOff x="4663545" y="2371884"/>
            <a:chExt cx="4317037" cy="368774"/>
          </a:xfrm>
        </p:grpSpPr>
        <p:sp>
          <p:nvSpPr>
            <p:cNvPr id="15" name="Freccia in giù 14"/>
            <p:cNvSpPr/>
            <p:nvPr/>
          </p:nvSpPr>
          <p:spPr>
            <a:xfrm rot="16200000">
              <a:off x="4699549" y="2344614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5164158" y="2371884"/>
              <a:ext cx="3816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La dimensione dell’immagine è pari a 1/4</a:t>
              </a: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4663545" y="2910340"/>
            <a:ext cx="4317037" cy="360040"/>
            <a:chOff x="4663545" y="2910340"/>
            <a:chExt cx="4317037" cy="360040"/>
          </a:xfrm>
        </p:grpSpPr>
        <p:sp>
          <p:nvSpPr>
            <p:cNvPr id="16" name="Freccia in giù 15"/>
            <p:cNvSpPr/>
            <p:nvPr/>
          </p:nvSpPr>
          <p:spPr>
            <a:xfrm rot="16200000">
              <a:off x="4699549" y="2874336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5164158" y="2919880"/>
              <a:ext cx="3816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La dimensione dell’immagine è pari a 1/9</a:t>
              </a: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4654513" y="3651870"/>
            <a:ext cx="4336211" cy="360040"/>
            <a:chOff x="4654513" y="3651870"/>
            <a:chExt cx="4336211" cy="360040"/>
          </a:xfrm>
        </p:grpSpPr>
        <p:sp>
          <p:nvSpPr>
            <p:cNvPr id="17" name="Freccia in giù 16"/>
            <p:cNvSpPr/>
            <p:nvPr/>
          </p:nvSpPr>
          <p:spPr>
            <a:xfrm rot="16200000">
              <a:off x="4690517" y="3615866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5174300" y="3678000"/>
              <a:ext cx="38164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La dimensione dell’immagine è pari a 1/16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54164" y="4311650"/>
            <a:ext cx="8680261" cy="719138"/>
            <a:chOff x="54164" y="4311650"/>
            <a:chExt cx="8680261" cy="719138"/>
          </a:xfrm>
        </p:grpSpPr>
        <p:graphicFrame>
          <p:nvGraphicFramePr>
            <p:cNvPr id="22" name="Oggetto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5151693"/>
                </p:ext>
              </p:extLst>
            </p:nvPr>
          </p:nvGraphicFramePr>
          <p:xfrm>
            <a:off x="5554663" y="4311650"/>
            <a:ext cx="3179762" cy="719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4" imgW="1739880" imgH="393480" progId="Equation.3">
                    <p:embed/>
                  </p:oleObj>
                </mc:Choice>
                <mc:Fallback>
                  <p:oleObj name="Equazione" r:id="rId4" imgW="173988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54663" y="4311650"/>
                          <a:ext cx="3179762" cy="71913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CasellaDiTesto 22"/>
            <p:cNvSpPr txBox="1"/>
            <p:nvPr/>
          </p:nvSpPr>
          <p:spPr>
            <a:xfrm>
              <a:off x="54164" y="4615343"/>
              <a:ext cx="54539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/>
                <a:t>Nel calcolo del campionamento D</a:t>
              </a:r>
              <a:r>
                <a:rPr lang="it-IT" baseline="-25000" dirty="0"/>
                <a:t>p</a:t>
              </a:r>
              <a:r>
                <a:rPr lang="it-IT" dirty="0"/>
                <a:t> è pari alla dimensione totale del pixel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520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Binning</a:t>
            </a:r>
            <a:r>
              <a:rPr lang="it-IT" sz="2400" b="1" i="1" dirty="0">
                <a:solidFill>
                  <a:srgbClr val="C00000"/>
                </a:solidFill>
              </a:rPr>
              <a:t>: CCD vs CMOS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06190" y="1091899"/>
            <a:ext cx="8370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Cosa serve? </a:t>
            </a:r>
            <a:r>
              <a:rPr lang="it-IT" dirty="0"/>
              <a:t>Nel caso in cui la dimensione del singolo pixel è insufficiente per garantire il campionamento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09436" y="654546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Binning</a:t>
            </a:r>
            <a:r>
              <a:rPr lang="it-IT" sz="1600" dirty="0"/>
              <a:t>: combinazione di pixel in ‘’super pixel’’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13081" r="41911" b="60755"/>
          <a:stretch/>
        </p:blipFill>
        <p:spPr>
          <a:xfrm>
            <a:off x="50112" y="1722272"/>
            <a:ext cx="3170538" cy="1093100"/>
          </a:xfrm>
          <a:prstGeom prst="rect">
            <a:avLst/>
          </a:prstGeom>
        </p:spPr>
      </p:pic>
      <p:sp>
        <p:nvSpPr>
          <p:cNvPr id="15" name="Freccia in giù 14"/>
          <p:cNvSpPr/>
          <p:nvPr/>
        </p:nvSpPr>
        <p:spPr>
          <a:xfrm rot="16200000">
            <a:off x="3352245" y="171613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3995936" y="1721685"/>
            <a:ext cx="4355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rgbClr val="0070C0"/>
                </a:solidFill>
              </a:rPr>
              <a:t>Segnale utile 3(e-), </a:t>
            </a:r>
            <a:r>
              <a:rPr lang="it-IT" sz="1600" dirty="0" err="1">
                <a:solidFill>
                  <a:srgbClr val="0070C0"/>
                </a:solidFill>
              </a:rPr>
              <a:t>read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noise</a:t>
            </a:r>
            <a:r>
              <a:rPr lang="it-IT" sz="1600" dirty="0">
                <a:solidFill>
                  <a:srgbClr val="0070C0"/>
                </a:solidFill>
              </a:rPr>
              <a:t> 3(e-)</a:t>
            </a:r>
          </a:p>
        </p:txBody>
      </p:sp>
      <p:sp>
        <p:nvSpPr>
          <p:cNvPr id="28" name="Freccia in giù 27"/>
          <p:cNvSpPr/>
          <p:nvPr/>
        </p:nvSpPr>
        <p:spPr>
          <a:xfrm rot="16200000">
            <a:off x="7292219" y="2409453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in giù 28"/>
          <p:cNvSpPr/>
          <p:nvPr/>
        </p:nvSpPr>
        <p:spPr>
          <a:xfrm rot="16200000">
            <a:off x="3348721" y="239054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/>
          <p:cNvSpPr txBox="1"/>
          <p:nvPr/>
        </p:nvSpPr>
        <p:spPr>
          <a:xfrm>
            <a:off x="5675270" y="2445456"/>
            <a:ext cx="1552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rgbClr val="0070C0"/>
                </a:solidFill>
              </a:rPr>
              <a:t>,</a:t>
            </a:r>
            <a:r>
              <a:rPr lang="it-IT" sz="1600" dirty="0" err="1">
                <a:solidFill>
                  <a:srgbClr val="0070C0"/>
                </a:solidFill>
              </a:rPr>
              <a:t>read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noise</a:t>
            </a:r>
            <a:r>
              <a:rPr lang="it-IT" sz="1600" dirty="0">
                <a:solidFill>
                  <a:srgbClr val="0070C0"/>
                </a:solidFill>
              </a:rPr>
              <a:t> 3(e-)             </a:t>
            </a:r>
          </a:p>
        </p:txBody>
      </p:sp>
      <p:sp>
        <p:nvSpPr>
          <p:cNvPr id="31" name="Freccia in giù 30"/>
          <p:cNvSpPr/>
          <p:nvPr/>
        </p:nvSpPr>
        <p:spPr>
          <a:xfrm rot="16200000">
            <a:off x="7113668" y="167512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/>
          <p:cNvSpPr txBox="1"/>
          <p:nvPr/>
        </p:nvSpPr>
        <p:spPr>
          <a:xfrm>
            <a:off x="288321" y="1352857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CCD: </a:t>
            </a:r>
            <a:r>
              <a:rPr lang="it-IT" sz="1600" i="1" dirty="0">
                <a:solidFill>
                  <a:srgbClr val="0070C0"/>
                </a:solidFill>
              </a:rPr>
              <a:t>il </a:t>
            </a:r>
            <a:r>
              <a:rPr lang="it-IT" sz="1600" i="1" dirty="0" err="1">
                <a:solidFill>
                  <a:srgbClr val="0070C0"/>
                </a:solidFill>
              </a:rPr>
              <a:t>binning</a:t>
            </a:r>
            <a:r>
              <a:rPr lang="it-IT" sz="1600" i="1" dirty="0">
                <a:solidFill>
                  <a:srgbClr val="0070C0"/>
                </a:solidFill>
              </a:rPr>
              <a:t> è del tipo hardware. I pixel vengono combinati e poi viene fatta la lettura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286565" y="2921232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CMOS: </a:t>
            </a:r>
            <a:r>
              <a:rPr lang="it-IT" sz="1600" i="1" dirty="0">
                <a:solidFill>
                  <a:srgbClr val="0070C0"/>
                </a:solidFill>
              </a:rPr>
              <a:t>La combinazione avviene solo dopo la lettura del segnale</a:t>
            </a: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3"/>
          <a:srcRect t="13081" r="41911" b="60755"/>
          <a:stretch/>
        </p:blipFill>
        <p:spPr>
          <a:xfrm>
            <a:off x="35496" y="3350858"/>
            <a:ext cx="3170538" cy="1093100"/>
          </a:xfrm>
          <a:prstGeom prst="rect">
            <a:avLst/>
          </a:prstGeom>
        </p:spPr>
      </p:pic>
      <p:sp>
        <p:nvSpPr>
          <p:cNvPr id="36" name="Freccia in giù 35"/>
          <p:cNvSpPr/>
          <p:nvPr/>
        </p:nvSpPr>
        <p:spPr>
          <a:xfrm rot="16200000">
            <a:off x="3337629" y="334472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3868275" y="3371756"/>
            <a:ext cx="3171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rgbClr val="0070C0"/>
                </a:solidFill>
              </a:rPr>
              <a:t>Segnale utile 3(e-), </a:t>
            </a:r>
            <a:r>
              <a:rPr lang="it-IT" sz="1600" dirty="0" err="1">
                <a:solidFill>
                  <a:srgbClr val="0070C0"/>
                </a:solidFill>
              </a:rPr>
              <a:t>read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noise</a:t>
            </a:r>
            <a:r>
              <a:rPr lang="it-IT" sz="1600" dirty="0">
                <a:solidFill>
                  <a:srgbClr val="0070C0"/>
                </a:solidFill>
              </a:rPr>
              <a:t> 3(e-)</a:t>
            </a:r>
          </a:p>
        </p:txBody>
      </p:sp>
      <p:sp>
        <p:nvSpPr>
          <p:cNvPr id="38" name="Freccia in giù 37"/>
          <p:cNvSpPr/>
          <p:nvPr/>
        </p:nvSpPr>
        <p:spPr>
          <a:xfrm rot="16200000">
            <a:off x="3334105" y="401913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ccia in giù 39"/>
          <p:cNvSpPr/>
          <p:nvPr/>
        </p:nvSpPr>
        <p:spPr>
          <a:xfrm rot="16200000">
            <a:off x="7076195" y="3332351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in giù 40"/>
          <p:cNvSpPr/>
          <p:nvPr/>
        </p:nvSpPr>
        <p:spPr>
          <a:xfrm rot="16200000">
            <a:off x="7596900" y="4009608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42" name="Oggetto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111087"/>
              </p:ext>
            </p:extLst>
          </p:nvPr>
        </p:nvGraphicFramePr>
        <p:xfrm>
          <a:off x="5691011" y="3956596"/>
          <a:ext cx="1833562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1002960" imgH="266400" progId="Equation.3">
                  <p:embed/>
                </p:oleObj>
              </mc:Choice>
              <mc:Fallback>
                <p:oleObj name="Equazione" r:id="rId4" imgW="100296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91011" y="3956596"/>
                        <a:ext cx="1833562" cy="487362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ggetto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093248"/>
              </p:ext>
            </p:extLst>
          </p:nvPr>
        </p:nvGraphicFramePr>
        <p:xfrm>
          <a:off x="3744765" y="4108154"/>
          <a:ext cx="190182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6" imgW="1041120" imgH="139680" progId="Equation.3">
                  <p:embed/>
                </p:oleObj>
              </mc:Choice>
              <mc:Fallback>
                <p:oleObj name="Equazione" r:id="rId6" imgW="1041120" imgH="139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44765" y="4108154"/>
                        <a:ext cx="1901825" cy="254000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ggetto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011830"/>
              </p:ext>
            </p:extLst>
          </p:nvPr>
        </p:nvGraphicFramePr>
        <p:xfrm>
          <a:off x="7999725" y="3978820"/>
          <a:ext cx="1112837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8" imgW="609480" imgH="253800" progId="Equation.3">
                  <p:embed/>
                </p:oleObj>
              </mc:Choice>
              <mc:Fallback>
                <p:oleObj name="Equazione" r:id="rId8" imgW="60948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99725" y="3978820"/>
                        <a:ext cx="1112837" cy="465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ggetto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366826"/>
              </p:ext>
            </p:extLst>
          </p:nvPr>
        </p:nvGraphicFramePr>
        <p:xfrm>
          <a:off x="7688263" y="1663532"/>
          <a:ext cx="101917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0" imgW="558720" imgH="253800" progId="Equation.3">
                  <p:embed/>
                </p:oleObj>
              </mc:Choice>
              <mc:Fallback>
                <p:oleObj name="Equazione" r:id="rId10" imgW="55872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688263" y="1663532"/>
                        <a:ext cx="1019175" cy="465137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ggetto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577749"/>
              </p:ext>
            </p:extLst>
          </p:nvPr>
        </p:nvGraphicFramePr>
        <p:xfrm>
          <a:off x="3836832" y="2484634"/>
          <a:ext cx="1901825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2" imgW="1041120" imgH="139680" progId="Equation.3">
                  <p:embed/>
                </p:oleObj>
              </mc:Choice>
              <mc:Fallback>
                <p:oleObj name="Equazione" r:id="rId12" imgW="1041120" imgH="1396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36832" y="2484634"/>
                        <a:ext cx="1901825" cy="254000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ggetto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120275"/>
              </p:ext>
            </p:extLst>
          </p:nvPr>
        </p:nvGraphicFramePr>
        <p:xfrm>
          <a:off x="7868805" y="2388773"/>
          <a:ext cx="111125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4" imgW="609480" imgH="253800" progId="Equation.3">
                  <p:embed/>
                </p:oleObj>
              </mc:Choice>
              <mc:Fallback>
                <p:oleObj name="Equazione" r:id="rId14" imgW="60948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868805" y="2388773"/>
                        <a:ext cx="1111250" cy="465138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ggetto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602928"/>
              </p:ext>
            </p:extLst>
          </p:nvPr>
        </p:nvGraphicFramePr>
        <p:xfrm>
          <a:off x="7741867" y="3275629"/>
          <a:ext cx="101917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6" imgW="558720" imgH="253800" progId="Equation.3">
                  <p:embed/>
                </p:oleObj>
              </mc:Choice>
              <mc:Fallback>
                <p:oleObj name="Equazione" r:id="rId16" imgW="558720" imgH="253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741867" y="3275629"/>
                        <a:ext cx="1019175" cy="465137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tangolo 2"/>
          <p:cNvSpPr/>
          <p:nvPr/>
        </p:nvSpPr>
        <p:spPr>
          <a:xfrm>
            <a:off x="107504" y="1635646"/>
            <a:ext cx="9005058" cy="129335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/>
          <p:cNvSpPr/>
          <p:nvPr/>
        </p:nvSpPr>
        <p:spPr>
          <a:xfrm>
            <a:off x="107504" y="3212725"/>
            <a:ext cx="9005058" cy="129335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CasellaDiTesto 49"/>
          <p:cNvSpPr txBox="1"/>
          <p:nvPr/>
        </p:nvSpPr>
        <p:spPr>
          <a:xfrm>
            <a:off x="408560" y="4644213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A parità di condizioni, nel </a:t>
            </a:r>
            <a:r>
              <a:rPr lang="it-IT" sz="1600" i="1" dirty="0" err="1">
                <a:solidFill>
                  <a:schemeClr val="accent5">
                    <a:lumMod val="75000"/>
                  </a:schemeClr>
                </a:solidFill>
              </a:rPr>
              <a:t>binning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 2X2, il CCD raccoglie il doppio del segnale rispetto al CMOS</a:t>
            </a:r>
          </a:p>
        </p:txBody>
      </p:sp>
      <p:sp>
        <p:nvSpPr>
          <p:cNvPr id="4" name="Ovale 3"/>
          <p:cNvSpPr/>
          <p:nvPr/>
        </p:nvSpPr>
        <p:spPr>
          <a:xfrm>
            <a:off x="8707438" y="2388773"/>
            <a:ext cx="405124" cy="4651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e 50"/>
          <p:cNvSpPr/>
          <p:nvPr/>
        </p:nvSpPr>
        <p:spPr>
          <a:xfrm>
            <a:off x="8741738" y="3974531"/>
            <a:ext cx="405124" cy="4651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25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/>
      <p:bldP spid="28" grpId="0" animBg="1"/>
      <p:bldP spid="29" grpId="0" animBg="1"/>
      <p:bldP spid="30" grpId="0"/>
      <p:bldP spid="31" grpId="0" animBg="1"/>
      <p:bldP spid="33" grpId="0"/>
      <p:bldP spid="34" grpId="0"/>
      <p:bldP spid="36" grpId="0" animBg="1"/>
      <p:bldP spid="37" grpId="0"/>
      <p:bldP spid="38" grpId="0" animBg="1"/>
      <p:bldP spid="40" grpId="0" animBg="1"/>
      <p:bldP spid="41" grpId="0" animBg="1"/>
      <p:bldP spid="3" grpId="0" animBg="1"/>
      <p:bldP spid="49" grpId="0" animBg="1"/>
      <p:bldP spid="50" grpId="0"/>
      <p:bldP spid="50" grpId="1"/>
      <p:bldP spid="4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7216"/>
            <a:ext cx="7596336" cy="857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맑은 고딕" pitchFamily="50" charset="-127"/>
              </a:rPr>
              <a:t>Imaging Deep Sky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63688" y="916026"/>
            <a:ext cx="6707088" cy="4179606"/>
          </a:xfrm>
          <a:noFill/>
        </p:spPr>
        <p:txBody>
          <a:bodyPr wrap="square" rtlCol="0">
            <a:spAutoFit/>
          </a:bodyPr>
          <a:lstStyle/>
          <a:p>
            <a:pPr defTabSz="457200" latinLnBrk="0">
              <a:buFont typeface="+mj-lt"/>
              <a:buAutoNum type="arabicPeriod" startAt="5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Calcolo del campionamento</a:t>
            </a:r>
          </a:p>
          <a:p>
            <a:pPr defTabSz="457200" latinLnBrk="0">
              <a:buAutoNum type="arabicPeriod" startAt="5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Esercizio del campionamento</a:t>
            </a:r>
          </a:p>
          <a:p>
            <a:pPr defTabSz="457200" latinLnBrk="0">
              <a:buAutoNum type="arabicPeriod" startAt="5"/>
            </a:pP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Tool</a:t>
            </a: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 campionamento</a:t>
            </a:r>
          </a:p>
          <a:p>
            <a:pPr defTabSz="457200" latinLnBrk="0">
              <a:buAutoNum type="arabicPeriod" startAt="5"/>
            </a:pP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Binning</a:t>
            </a:r>
            <a:endParaRPr lang="it-IT" altLang="ko-KR" sz="16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Scelta camera astronomica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Valutazione grafici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Dynamic range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Istogramma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i="1" dirty="0">
                <a:solidFill>
                  <a:schemeClr val="accent1">
                    <a:lumMod val="50000"/>
                  </a:schemeClr>
                </a:solidFill>
              </a:rPr>
              <a:t>Reflex per astrofotografia</a:t>
            </a:r>
          </a:p>
          <a:p>
            <a:pPr defTabSz="457200" latinLnBrk="0">
              <a:buFont typeface="Wingdings" panose="05000000000000000000" pitchFamily="2" charset="2"/>
              <a:buChar char="Ø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Calibrazioni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Rumore di lettura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Bias</a:t>
            </a: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 Frame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Dark Frame</a:t>
            </a:r>
          </a:p>
          <a:p>
            <a:pPr defTabSz="457200" latinLnBrk="0">
              <a:buFont typeface="+mj-lt"/>
              <a:buAutoNum type="arabicPeriod"/>
            </a:pPr>
            <a:r>
              <a:rPr lang="it-IT" altLang="ko-KR" sz="1600" dirty="0" err="1">
                <a:solidFill>
                  <a:schemeClr val="accent1">
                    <a:lumMod val="50000"/>
                  </a:schemeClr>
                </a:solidFill>
              </a:rPr>
              <a:t>Flat</a:t>
            </a:r>
            <a:r>
              <a:rPr lang="it-IT" altLang="ko-KR" sz="1600" dirty="0">
                <a:solidFill>
                  <a:schemeClr val="accent1">
                    <a:lumMod val="50000"/>
                  </a:schemeClr>
                </a:solidFill>
              </a:rPr>
              <a:t>/Dark Frame</a:t>
            </a:r>
          </a:p>
        </p:txBody>
      </p:sp>
      <p:sp>
        <p:nvSpPr>
          <p:cNvPr id="5" name="Freccia a destra 4">
            <a:hlinkClick r:id="rId2" action="ppaction://hlinksldjump"/>
          </p:cNvPr>
          <p:cNvSpPr/>
          <p:nvPr/>
        </p:nvSpPr>
        <p:spPr>
          <a:xfrm>
            <a:off x="7233766" y="981250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hlinkClick r:id="rId3" action="ppaction://hlinksldjump"/>
          </p:cNvPr>
          <p:cNvSpPr/>
          <p:nvPr/>
        </p:nvSpPr>
        <p:spPr>
          <a:xfrm>
            <a:off x="7233766" y="1286192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hlinkClick r:id="rId4" action="ppaction://hlinksldjump"/>
          </p:cNvPr>
          <p:cNvSpPr/>
          <p:nvPr/>
        </p:nvSpPr>
        <p:spPr>
          <a:xfrm>
            <a:off x="7234912" y="157366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hlinkClick r:id="rId5" action="ppaction://hlinksldjump"/>
          </p:cNvPr>
          <p:cNvSpPr/>
          <p:nvPr/>
        </p:nvSpPr>
        <p:spPr>
          <a:xfrm>
            <a:off x="7233766" y="186729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hlinkClick r:id="rId6" action="ppaction://hlinksldjump"/>
          </p:cNvPr>
          <p:cNvSpPr/>
          <p:nvPr/>
        </p:nvSpPr>
        <p:spPr>
          <a:xfrm>
            <a:off x="7233766" y="2151444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65215"/>
            <a:ext cx="504060" cy="540000"/>
          </a:xfrm>
          <a:prstGeom prst="rect">
            <a:avLst/>
          </a:prstGeom>
        </p:spPr>
      </p:pic>
      <p:sp>
        <p:nvSpPr>
          <p:cNvPr id="13" name="Freccia a destra 12">
            <a:hlinkClick r:id="rId8" action="ppaction://hlinksldjump"/>
          </p:cNvPr>
          <p:cNvSpPr/>
          <p:nvPr/>
        </p:nvSpPr>
        <p:spPr>
          <a:xfrm>
            <a:off x="7232621" y="2427873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>
            <a:hlinkClick r:id="rId9" action="ppaction://hlinksldjump"/>
          </p:cNvPr>
          <p:cNvSpPr/>
          <p:nvPr/>
        </p:nvSpPr>
        <p:spPr>
          <a:xfrm>
            <a:off x="7232621" y="271519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>
            <a:hlinkClick r:id="rId10" action="ppaction://hlinksldjump"/>
          </p:cNvPr>
          <p:cNvSpPr/>
          <p:nvPr/>
        </p:nvSpPr>
        <p:spPr>
          <a:xfrm>
            <a:off x="7232621" y="2983652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>
            <a:hlinkClick r:id="rId11" action="ppaction://hlinksldjump"/>
          </p:cNvPr>
          <p:cNvSpPr/>
          <p:nvPr/>
        </p:nvSpPr>
        <p:spPr>
          <a:xfrm>
            <a:off x="7232621" y="3256320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a destra 2">
            <a:hlinkClick r:id="rId12" action="ppaction://hlinksldjump"/>
            <a:extLst>
              <a:ext uri="{FF2B5EF4-FFF2-40B4-BE49-F238E27FC236}">
                <a16:creationId xmlns:a16="http://schemas.microsoft.com/office/drawing/2014/main" id="{2BFDEDA1-5EC6-C9BD-C62A-1F1060AE72F6}"/>
              </a:ext>
            </a:extLst>
          </p:cNvPr>
          <p:cNvSpPr/>
          <p:nvPr/>
        </p:nvSpPr>
        <p:spPr>
          <a:xfrm>
            <a:off x="7236864" y="3859657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>
            <a:hlinkClick r:id="rId13" action="ppaction://hlinksldjump"/>
            <a:extLst>
              <a:ext uri="{FF2B5EF4-FFF2-40B4-BE49-F238E27FC236}">
                <a16:creationId xmlns:a16="http://schemas.microsoft.com/office/drawing/2014/main" id="{422A3922-BCDC-FCD8-D684-0E1073263F5C}"/>
              </a:ext>
            </a:extLst>
          </p:cNvPr>
          <p:cNvSpPr/>
          <p:nvPr/>
        </p:nvSpPr>
        <p:spPr>
          <a:xfrm>
            <a:off x="7232621" y="414380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>
            <a:hlinkClick r:id="rId14" action="ppaction://hlinksldjump"/>
            <a:extLst>
              <a:ext uri="{FF2B5EF4-FFF2-40B4-BE49-F238E27FC236}">
                <a16:creationId xmlns:a16="http://schemas.microsoft.com/office/drawing/2014/main" id="{1E4B605F-2204-AAAA-346D-924152F2294D}"/>
              </a:ext>
            </a:extLst>
          </p:cNvPr>
          <p:cNvSpPr/>
          <p:nvPr/>
        </p:nvSpPr>
        <p:spPr>
          <a:xfrm>
            <a:off x="7232621" y="4441776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destra 19">
            <a:hlinkClick r:id="rId15" action="ppaction://hlinksldjump"/>
            <a:extLst>
              <a:ext uri="{FF2B5EF4-FFF2-40B4-BE49-F238E27FC236}">
                <a16:creationId xmlns:a16="http://schemas.microsoft.com/office/drawing/2014/main" id="{EB30C96B-C6AD-5D89-307D-B1E1E703AC7A}"/>
              </a:ext>
            </a:extLst>
          </p:cNvPr>
          <p:cNvSpPr/>
          <p:nvPr/>
        </p:nvSpPr>
        <p:spPr>
          <a:xfrm>
            <a:off x="7232621" y="4750608"/>
            <a:ext cx="318864" cy="209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371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Scelta camera astronomica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>
            <a:hlinkClick r:id="rId3" action="ppaction://hlinksldjump"/>
          </p:cNvPr>
          <p:cNvSpPr txBox="1"/>
          <p:nvPr/>
        </p:nvSpPr>
        <p:spPr>
          <a:xfrm>
            <a:off x="395536" y="61514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Esercizio campionamento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2915816" y="615148"/>
            <a:ext cx="3210505" cy="378938"/>
            <a:chOff x="2915816" y="615148"/>
            <a:chExt cx="3210505" cy="378938"/>
          </a:xfrm>
        </p:grpSpPr>
        <p:sp>
          <p:nvSpPr>
            <p:cNvPr id="16" name="Freccia in giù 15"/>
            <p:cNvSpPr/>
            <p:nvPr/>
          </p:nvSpPr>
          <p:spPr>
            <a:xfrm rot="16200000">
              <a:off x="2951820" y="598042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3419872" y="615148"/>
              <a:ext cx="27064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Trovare la camera adatta</a:t>
              </a: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539552" y="1072605"/>
            <a:ext cx="2706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Budget?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Colori o monocromatica?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CCD o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Cmos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069" y="1485997"/>
            <a:ext cx="2428875" cy="15621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3105" y="3856392"/>
            <a:ext cx="3962400" cy="128587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520" y="1563638"/>
            <a:ext cx="2324100" cy="20193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713" y="2196682"/>
            <a:ext cx="3362325" cy="115252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359" y="3723878"/>
            <a:ext cx="2596505" cy="114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5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Scelta camera astronomica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>
            <a:hlinkClick r:id="rId3" action="ppaction://hlinksldjump"/>
          </p:cNvPr>
          <p:cNvSpPr txBox="1"/>
          <p:nvPr/>
        </p:nvSpPr>
        <p:spPr>
          <a:xfrm>
            <a:off x="395536" y="61514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Esercizio campionamento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2915816" y="615148"/>
            <a:ext cx="3210505" cy="378938"/>
            <a:chOff x="2915816" y="615148"/>
            <a:chExt cx="3210505" cy="378938"/>
          </a:xfrm>
        </p:grpSpPr>
        <p:sp>
          <p:nvSpPr>
            <p:cNvPr id="16" name="Freccia in giù 15"/>
            <p:cNvSpPr/>
            <p:nvPr/>
          </p:nvSpPr>
          <p:spPr>
            <a:xfrm rot="16200000">
              <a:off x="2951820" y="598042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3419872" y="615148"/>
              <a:ext cx="27064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Trovare la camera adatta</a:t>
              </a: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539552" y="1072605"/>
            <a:ext cx="2706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Tradurre le caratteristiche delle camere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891237"/>
            <a:ext cx="7416824" cy="3139214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3923928" y="1187559"/>
            <a:ext cx="4248472" cy="1892373"/>
            <a:chOff x="3923928" y="1187559"/>
            <a:chExt cx="4248472" cy="1892373"/>
          </a:xfrm>
        </p:grpSpPr>
        <p:sp>
          <p:nvSpPr>
            <p:cNvPr id="3" name="Ovale 2"/>
            <p:cNvSpPr/>
            <p:nvPr/>
          </p:nvSpPr>
          <p:spPr>
            <a:xfrm>
              <a:off x="4932921" y="2022682"/>
              <a:ext cx="1142733" cy="10572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3923928" y="1187559"/>
              <a:ext cx="4248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La dimensione oltre ad individuare il campo inquadrato può determinare la dimensione di eventuali filtri e il loro costo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4380157" y="1310669"/>
            <a:ext cx="4248472" cy="1765137"/>
            <a:chOff x="4380157" y="1310669"/>
            <a:chExt cx="4248472" cy="1765137"/>
          </a:xfrm>
        </p:grpSpPr>
        <p:sp>
          <p:nvSpPr>
            <p:cNvPr id="21" name="Ovale 20"/>
            <p:cNvSpPr/>
            <p:nvPr/>
          </p:nvSpPr>
          <p:spPr>
            <a:xfrm>
              <a:off x="5933027" y="2018556"/>
              <a:ext cx="1142733" cy="10572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4380157" y="1310669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La risoluzione aiuta ad dare una idea sulla dimensione dei singoli file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4211960" y="1268788"/>
            <a:ext cx="4248472" cy="1788646"/>
            <a:chOff x="4211960" y="1268788"/>
            <a:chExt cx="4248472" cy="1788646"/>
          </a:xfrm>
        </p:grpSpPr>
        <p:sp>
          <p:nvSpPr>
            <p:cNvPr id="23" name="Ovale 22"/>
            <p:cNvSpPr/>
            <p:nvPr/>
          </p:nvSpPr>
          <p:spPr>
            <a:xfrm>
              <a:off x="6903081" y="2000184"/>
              <a:ext cx="1142733" cy="10572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4211960" y="1268788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La capacità del convertitore A/D può dare una idea sulla gamma dinamica</a:t>
              </a: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3779986" y="1193002"/>
            <a:ext cx="4248472" cy="2825092"/>
            <a:chOff x="3779986" y="1193002"/>
            <a:chExt cx="4248472" cy="2825092"/>
          </a:xfrm>
        </p:grpSpPr>
        <p:sp>
          <p:nvSpPr>
            <p:cNvPr id="25" name="Ovale 24"/>
            <p:cNvSpPr/>
            <p:nvPr/>
          </p:nvSpPr>
          <p:spPr>
            <a:xfrm>
              <a:off x="3964629" y="2960844"/>
              <a:ext cx="1142733" cy="10572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3779986" y="1193002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Il rumore di lettura ci può dare una idea sulla capacità della gamma dinamica</a:t>
              </a: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3991570" y="1209205"/>
            <a:ext cx="4248472" cy="3746424"/>
            <a:chOff x="3991570" y="1209205"/>
            <a:chExt cx="4248472" cy="3746424"/>
          </a:xfrm>
        </p:grpSpPr>
        <p:sp>
          <p:nvSpPr>
            <p:cNvPr id="27" name="Ovale 26"/>
            <p:cNvSpPr/>
            <p:nvPr/>
          </p:nvSpPr>
          <p:spPr>
            <a:xfrm>
              <a:off x="4948828" y="3898379"/>
              <a:ext cx="1142733" cy="10572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3991570" y="1209205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La FWC può dare una idea sulle potenzialità della fotografia</a:t>
              </a: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3856286" y="1312626"/>
            <a:ext cx="4248472" cy="3643003"/>
            <a:chOff x="3856286" y="1312626"/>
            <a:chExt cx="4248472" cy="3643003"/>
          </a:xfrm>
        </p:grpSpPr>
        <p:sp>
          <p:nvSpPr>
            <p:cNvPr id="30" name="Ovale 29"/>
            <p:cNvSpPr/>
            <p:nvPr/>
          </p:nvSpPr>
          <p:spPr>
            <a:xfrm>
              <a:off x="5903486" y="3898379"/>
              <a:ext cx="1142733" cy="10572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3856286" y="1312626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La QE ci da una idea sulla capacità del sensore di immagazzinare i fotoni</a:t>
              </a:r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4860032" y="1186857"/>
            <a:ext cx="4248472" cy="3725489"/>
            <a:chOff x="4463988" y="1248258"/>
            <a:chExt cx="4248472" cy="3725489"/>
          </a:xfrm>
        </p:grpSpPr>
        <p:sp>
          <p:nvSpPr>
            <p:cNvPr id="33" name="Ovale 32"/>
            <p:cNvSpPr/>
            <p:nvPr/>
          </p:nvSpPr>
          <p:spPr>
            <a:xfrm>
              <a:off x="6470360" y="3916497"/>
              <a:ext cx="1142733" cy="10572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4463988" y="1248258"/>
              <a:ext cx="4248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La dimensione del Pixel </a:t>
              </a:r>
              <a:r>
                <a:rPr lang="it-IT" sz="1600" i="1" dirty="0" err="1">
                  <a:solidFill>
                    <a:schemeClr val="accent5">
                      <a:lumMod val="75000"/>
                    </a:schemeClr>
                  </a:solidFill>
                </a:rPr>
                <a:t>Size</a:t>
              </a:r>
              <a:r>
                <a:rPr lang="it-IT" sz="1600" i="1" dirty="0">
                  <a:solidFill>
                    <a:schemeClr val="accent5">
                      <a:lumMod val="75000"/>
                    </a:schemeClr>
                  </a:solidFill>
                </a:rPr>
                <a:t> è importante per confrontare il campionamento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379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3"/>
          <a:srcRect t="4271"/>
          <a:stretch/>
        </p:blipFill>
        <p:spPr>
          <a:xfrm>
            <a:off x="539553" y="615148"/>
            <a:ext cx="3044812" cy="4462648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3483308" y="731190"/>
            <a:ext cx="3393663" cy="3865494"/>
            <a:chOff x="3483308" y="731190"/>
            <a:chExt cx="3393663" cy="3865494"/>
          </a:xfrm>
        </p:grpSpPr>
        <p:sp>
          <p:nvSpPr>
            <p:cNvPr id="34" name="Freccia in giù 33"/>
            <p:cNvSpPr/>
            <p:nvPr/>
          </p:nvSpPr>
          <p:spPr>
            <a:xfrm rot="16200000">
              <a:off x="3519312" y="807554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4139952" y="731190"/>
              <a:ext cx="2706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La FWC diminuisce all’aumentare del Gain</a:t>
              </a: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4138324" y="4011909"/>
              <a:ext cx="2706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Il rumore diminuisce all’aumentare del Gain</a:t>
              </a:r>
            </a:p>
          </p:txBody>
        </p:sp>
        <p:sp>
          <p:nvSpPr>
            <p:cNvPr id="37" name="Freccia in giù 36"/>
            <p:cNvSpPr/>
            <p:nvPr/>
          </p:nvSpPr>
          <p:spPr>
            <a:xfrm rot="16200000">
              <a:off x="3519312" y="4156094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4170522" y="2949836"/>
              <a:ext cx="2706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Il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Dynamic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Range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 diminuisce all’aumentare del gain</a:t>
              </a:r>
            </a:p>
          </p:txBody>
        </p:sp>
        <p:sp>
          <p:nvSpPr>
            <p:cNvPr id="39" name="Freccia in giù 38"/>
            <p:cNvSpPr/>
            <p:nvPr/>
          </p:nvSpPr>
          <p:spPr>
            <a:xfrm rot="16200000">
              <a:off x="3524597" y="3080162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Freccia in giù 39"/>
            <p:cNvSpPr/>
            <p:nvPr/>
          </p:nvSpPr>
          <p:spPr>
            <a:xfrm rot="16200000">
              <a:off x="3519312" y="1955676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4138323" y="1834025"/>
              <a:ext cx="2706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Il Gain (FW/DR) diminuisce all’aumentare del Gain</a:t>
              </a:r>
            </a:p>
          </p:txBody>
        </p:sp>
      </p:grpSp>
      <p:sp>
        <p:nvSpPr>
          <p:cNvPr id="46" name="CasellaDiTesto 45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Scelta camera astronomica: valutazione grafici</a:t>
            </a:r>
          </a:p>
        </p:txBody>
      </p:sp>
    </p:spTree>
    <p:extLst>
      <p:ext uri="{BB962C8B-B14F-4D97-AF65-F5344CB8AC3E}">
        <p14:creationId xmlns:p14="http://schemas.microsoft.com/office/powerpoint/2010/main" val="3076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3403995" y="731190"/>
            <a:ext cx="3442406" cy="3865494"/>
            <a:chOff x="3403995" y="731190"/>
            <a:chExt cx="3442406" cy="3865494"/>
          </a:xfrm>
        </p:grpSpPr>
        <p:sp>
          <p:nvSpPr>
            <p:cNvPr id="34" name="Freccia in giù 33"/>
            <p:cNvSpPr/>
            <p:nvPr/>
          </p:nvSpPr>
          <p:spPr>
            <a:xfrm rot="16200000">
              <a:off x="3519312" y="807554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4139952" y="731190"/>
              <a:ext cx="2706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La FWC diminuisce all’aumentare del Gain</a:t>
              </a: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4138324" y="4011909"/>
              <a:ext cx="27064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Il rumore diminuisce all’aumentare del Gain</a:t>
              </a:r>
            </a:p>
          </p:txBody>
        </p:sp>
        <p:sp>
          <p:nvSpPr>
            <p:cNvPr id="37" name="Freccia in giù 36"/>
            <p:cNvSpPr/>
            <p:nvPr/>
          </p:nvSpPr>
          <p:spPr>
            <a:xfrm rot="16200000">
              <a:off x="3519312" y="4156094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4085925" y="2323433"/>
              <a:ext cx="22313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Il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Dynamic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</a:rPr>
                <a:t>Range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</a:p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</a:rPr>
                <a:t>diminuisce all’aumentare del gain</a:t>
              </a:r>
            </a:p>
          </p:txBody>
        </p:sp>
        <p:sp>
          <p:nvSpPr>
            <p:cNvPr id="39" name="Freccia in giù 38"/>
            <p:cNvSpPr/>
            <p:nvPr/>
          </p:nvSpPr>
          <p:spPr>
            <a:xfrm rot="16200000">
              <a:off x="3439999" y="2453759"/>
              <a:ext cx="360040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575" y="610817"/>
            <a:ext cx="2415902" cy="130707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479" y="2014865"/>
            <a:ext cx="2420998" cy="130983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479" y="3462998"/>
            <a:ext cx="2444805" cy="1322714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405298" y="555306"/>
            <a:ext cx="3078009" cy="4320460"/>
            <a:chOff x="405299" y="1743766"/>
            <a:chExt cx="2750400" cy="3132000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 rotWithShape="1">
            <a:blip r:embed="rId6"/>
            <a:srcRect t="48612" r="2688"/>
            <a:stretch/>
          </p:blipFill>
          <p:spPr>
            <a:xfrm>
              <a:off x="405301" y="2715766"/>
              <a:ext cx="2671595" cy="2160000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/>
            </p:cNvPicPr>
            <p:nvPr/>
          </p:nvPicPr>
          <p:blipFill rotWithShape="1">
            <a:blip r:embed="rId6"/>
            <a:srcRect t="3372" b="72863"/>
            <a:stretch/>
          </p:blipFill>
          <p:spPr>
            <a:xfrm>
              <a:off x="405299" y="1743766"/>
              <a:ext cx="2750400" cy="972000"/>
            </a:xfrm>
            <a:prstGeom prst="rect">
              <a:avLst/>
            </a:prstGeom>
          </p:spPr>
        </p:pic>
      </p:grpSp>
      <p:sp>
        <p:nvSpPr>
          <p:cNvPr id="21" name="CasellaDiTesto 20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Scelta camera astronomica: valutazione grafici</a:t>
            </a:r>
          </a:p>
        </p:txBody>
      </p:sp>
    </p:spTree>
    <p:extLst>
      <p:ext uri="{BB962C8B-B14F-4D97-AF65-F5344CB8AC3E}">
        <p14:creationId xmlns:p14="http://schemas.microsoft.com/office/powerpoint/2010/main" val="153018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Gamma dinamica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271440" y="69954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Gamma dinamica (</a:t>
            </a:r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dynamic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range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: differenza tra la minima luminosità (nero) e massima luminosità (bianco)  che un supporto riesce a registrare. 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294254" y="2087259"/>
            <a:ext cx="8526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Indica la capacità del sensore di registrare dettagli contemporaneamente chiari e scuri</a:t>
            </a:r>
          </a:p>
        </p:txBody>
      </p:sp>
      <p:sp>
        <p:nvSpPr>
          <p:cNvPr id="13" name="Freccia bidirezionale verticale 12"/>
          <p:cNvSpPr/>
          <p:nvPr/>
        </p:nvSpPr>
        <p:spPr>
          <a:xfrm>
            <a:off x="3995936" y="1367179"/>
            <a:ext cx="415581" cy="72008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451222" y="2422436"/>
            <a:ext cx="7721178" cy="933277"/>
            <a:chOff x="451222" y="2422436"/>
            <a:chExt cx="7721178" cy="933277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222" y="2422436"/>
              <a:ext cx="7721178" cy="806319"/>
            </a:xfrm>
            <a:prstGeom prst="rect">
              <a:avLst/>
            </a:prstGeom>
          </p:spPr>
        </p:pic>
        <p:sp>
          <p:nvSpPr>
            <p:cNvPr id="15" name="CasellaDiTesto 14"/>
            <p:cNvSpPr txBox="1"/>
            <p:nvPr/>
          </p:nvSpPr>
          <p:spPr>
            <a:xfrm>
              <a:off x="1495576" y="3101797"/>
              <a:ext cx="59766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Gamma dinamica</a:t>
              </a:r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268557" y="3489240"/>
            <a:ext cx="852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Dipendenza gamma dinamica: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Full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well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capacity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Rumorosità del sensore;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1403648" y="2422436"/>
            <a:ext cx="3456384" cy="72345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20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71605E-6 L 0.26788 -2.7160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Gamma dinamica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271440" y="69954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Gamma dinamica (</a:t>
            </a:r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dynamic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range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: differenza tra la minima luminosità (nero) e massima luminosità (bianco)  che un supporto riesce a registrare. 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68557" y="3489240"/>
            <a:ext cx="852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Dipendenza gamma dinamica: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Full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well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5">
                    <a:lumMod val="75000"/>
                  </a:schemeClr>
                </a:solidFill>
              </a:rPr>
              <a:t>capacity</a:t>
            </a: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accent5">
                    <a:lumMod val="75000"/>
                  </a:schemeClr>
                </a:solidFill>
              </a:rPr>
              <a:t>Rumorosità del sensore;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3635896" y="2859782"/>
            <a:ext cx="5328593" cy="719138"/>
            <a:chOff x="3635896" y="2859782"/>
            <a:chExt cx="5328593" cy="719138"/>
          </a:xfrm>
        </p:grpSpPr>
        <p:graphicFrame>
          <p:nvGraphicFramePr>
            <p:cNvPr id="12" name="Oggetto 11"/>
            <p:cNvGraphicFramePr>
              <a:graphicFrameLocks noChangeAspect="1"/>
            </p:cNvGraphicFramePr>
            <p:nvPr/>
          </p:nvGraphicFramePr>
          <p:xfrm>
            <a:off x="3635896" y="2859782"/>
            <a:ext cx="1371600" cy="719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3" imgW="749160" imgH="393480" progId="Equation.3">
                    <p:embed/>
                  </p:oleObj>
                </mc:Choice>
                <mc:Fallback>
                  <p:oleObj name="Equazione" r:id="rId3" imgW="74916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635896" y="2859782"/>
                          <a:ext cx="1371600" cy="71913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CasellaDiTesto 13"/>
            <p:cNvSpPr txBox="1"/>
            <p:nvPr/>
          </p:nvSpPr>
          <p:spPr>
            <a:xfrm>
              <a:off x="5126621" y="2882124"/>
              <a:ext cx="38378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/>
                <a:t>FW = Full </a:t>
              </a:r>
              <a:r>
                <a:rPr lang="it-IT" sz="1600" dirty="0" err="1"/>
                <a:t>well</a:t>
              </a:r>
              <a:r>
                <a:rPr lang="it-IT" sz="1600" dirty="0"/>
                <a:t> [e]</a:t>
              </a:r>
            </a:p>
            <a:p>
              <a:r>
                <a:rPr lang="it-IT" sz="1600" dirty="0"/>
                <a:t>RN = Read </a:t>
              </a:r>
              <a:r>
                <a:rPr lang="it-IT" sz="1600" dirty="0" err="1"/>
                <a:t>Noise</a:t>
              </a:r>
              <a:r>
                <a:rPr lang="it-IT" sz="1600" dirty="0"/>
                <a:t> [e]</a:t>
              </a: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431540" y="4004024"/>
            <a:ext cx="8424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Maggiore è questo rapporto e migliore sarà l’immagine</a:t>
            </a:r>
          </a:p>
        </p:txBody>
      </p:sp>
    </p:spTree>
    <p:extLst>
      <p:ext uri="{BB962C8B-B14F-4D97-AF65-F5344CB8AC3E}">
        <p14:creationId xmlns:p14="http://schemas.microsoft.com/office/powerpoint/2010/main" val="421279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6.17284E-7 L -0.0033 -0.42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213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405298" y="555306"/>
            <a:ext cx="3078009" cy="4320460"/>
            <a:chOff x="405299" y="1743766"/>
            <a:chExt cx="2750400" cy="3132000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 rotWithShape="1">
            <a:blip r:embed="rId3"/>
            <a:srcRect t="48612" r="2688"/>
            <a:stretch/>
          </p:blipFill>
          <p:spPr>
            <a:xfrm>
              <a:off x="405301" y="2715766"/>
              <a:ext cx="2671595" cy="2160000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/>
            </p:cNvPicPr>
            <p:nvPr/>
          </p:nvPicPr>
          <p:blipFill rotWithShape="1">
            <a:blip r:embed="rId3"/>
            <a:srcRect t="3372" b="72863"/>
            <a:stretch/>
          </p:blipFill>
          <p:spPr>
            <a:xfrm>
              <a:off x="405299" y="1743766"/>
              <a:ext cx="2750400" cy="972000"/>
            </a:xfrm>
            <a:prstGeom prst="rect">
              <a:avLst/>
            </a:prstGeom>
          </p:spPr>
        </p:pic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843558"/>
            <a:ext cx="4761158" cy="1656184"/>
          </a:xfrm>
          <a:prstGeom prst="rect">
            <a:avLst/>
          </a:prstGeom>
        </p:spPr>
      </p:pic>
      <p:grpSp>
        <p:nvGrpSpPr>
          <p:cNvPr id="23" name="Gruppo 22"/>
          <p:cNvGrpSpPr/>
          <p:nvPr/>
        </p:nvGrpSpPr>
        <p:grpSpPr>
          <a:xfrm>
            <a:off x="3059832" y="699542"/>
            <a:ext cx="2160240" cy="1944216"/>
            <a:chOff x="3059832" y="699542"/>
            <a:chExt cx="2160240" cy="1944216"/>
          </a:xfrm>
        </p:grpSpPr>
        <p:sp>
          <p:nvSpPr>
            <p:cNvPr id="13" name="Ovale 12"/>
            <p:cNvSpPr/>
            <p:nvPr/>
          </p:nvSpPr>
          <p:spPr>
            <a:xfrm>
              <a:off x="4499992" y="699542"/>
              <a:ext cx="720080" cy="194421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2 14"/>
            <p:cNvCxnSpPr/>
            <p:nvPr/>
          </p:nvCxnSpPr>
          <p:spPr>
            <a:xfrm flipH="1" flipV="1">
              <a:off x="3059832" y="1203598"/>
              <a:ext cx="1440160" cy="43204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23"/>
          <p:cNvGrpSpPr/>
          <p:nvPr/>
        </p:nvGrpSpPr>
        <p:grpSpPr>
          <a:xfrm>
            <a:off x="3059832" y="690295"/>
            <a:ext cx="2880320" cy="3294074"/>
            <a:chOff x="3059832" y="690295"/>
            <a:chExt cx="2880320" cy="3294074"/>
          </a:xfrm>
        </p:grpSpPr>
        <p:sp>
          <p:nvSpPr>
            <p:cNvPr id="25" name="Ovale 24"/>
            <p:cNvSpPr/>
            <p:nvPr/>
          </p:nvSpPr>
          <p:spPr>
            <a:xfrm>
              <a:off x="5220072" y="690295"/>
              <a:ext cx="720080" cy="194421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" name="Connettore 2 16"/>
            <p:cNvCxnSpPr>
              <a:stCxn id="25" idx="3"/>
            </p:cNvCxnSpPr>
            <p:nvPr/>
          </p:nvCxnSpPr>
          <p:spPr>
            <a:xfrm flipH="1">
              <a:off x="3059832" y="2349787"/>
              <a:ext cx="2265693" cy="163458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25"/>
          <p:cNvGrpSpPr/>
          <p:nvPr/>
        </p:nvGrpSpPr>
        <p:grpSpPr>
          <a:xfrm>
            <a:off x="2954379" y="699542"/>
            <a:ext cx="5001997" cy="2069737"/>
            <a:chOff x="2954379" y="699542"/>
            <a:chExt cx="5001997" cy="2069737"/>
          </a:xfrm>
        </p:grpSpPr>
        <p:sp>
          <p:nvSpPr>
            <p:cNvPr id="28" name="Ovale 27"/>
            <p:cNvSpPr/>
            <p:nvPr/>
          </p:nvSpPr>
          <p:spPr>
            <a:xfrm>
              <a:off x="7236296" y="699542"/>
              <a:ext cx="720080" cy="194421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0" name="Connettore 2 29"/>
            <p:cNvCxnSpPr>
              <a:stCxn id="28" idx="2"/>
            </p:cNvCxnSpPr>
            <p:nvPr/>
          </p:nvCxnSpPr>
          <p:spPr>
            <a:xfrm flipH="1">
              <a:off x="2954379" y="1671650"/>
              <a:ext cx="4281917" cy="109762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po 40"/>
          <p:cNvGrpSpPr/>
          <p:nvPr/>
        </p:nvGrpSpPr>
        <p:grpSpPr>
          <a:xfrm>
            <a:off x="3923928" y="2912335"/>
            <a:ext cx="5900153" cy="830997"/>
            <a:chOff x="3684294" y="2838394"/>
            <a:chExt cx="5900153" cy="830997"/>
          </a:xfrm>
        </p:grpSpPr>
        <p:graphicFrame>
          <p:nvGraphicFramePr>
            <p:cNvPr id="42" name="Oggetto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6543382"/>
                </p:ext>
              </p:extLst>
            </p:nvPr>
          </p:nvGraphicFramePr>
          <p:xfrm>
            <a:off x="3684294" y="2906885"/>
            <a:ext cx="2022475" cy="719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5" imgW="1104840" imgH="393480" progId="Equation.3">
                    <p:embed/>
                  </p:oleObj>
                </mc:Choice>
                <mc:Fallback>
                  <p:oleObj name="Equazione" r:id="rId5" imgW="110484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684294" y="2906885"/>
                          <a:ext cx="2022475" cy="71913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CasellaDiTesto 42"/>
            <p:cNvSpPr txBox="1"/>
            <p:nvPr/>
          </p:nvSpPr>
          <p:spPr>
            <a:xfrm>
              <a:off x="5746579" y="2838394"/>
              <a:ext cx="38378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sz="1600" dirty="0"/>
                <a:t>FW = Full </a:t>
              </a:r>
              <a:r>
                <a:rPr lang="it-IT" sz="1600" dirty="0" err="1"/>
                <a:t>well</a:t>
              </a:r>
              <a:r>
                <a:rPr lang="it-IT" sz="1600" dirty="0"/>
                <a:t> [e]</a:t>
              </a:r>
            </a:p>
            <a:p>
              <a:r>
                <a:rPr lang="it-IT" sz="1600" dirty="0"/>
                <a:t>RN = Read </a:t>
              </a:r>
              <a:r>
                <a:rPr lang="it-IT" sz="1600" dirty="0" err="1"/>
                <a:t>Noise</a:t>
              </a:r>
              <a:r>
                <a:rPr lang="it-IT" sz="1600" dirty="0"/>
                <a:t> [e]</a:t>
              </a:r>
            </a:p>
            <a:p>
              <a:r>
                <a:rPr lang="it-IT" sz="1600" dirty="0"/>
                <a:t>DR = </a:t>
              </a:r>
              <a:r>
                <a:rPr lang="it-IT" sz="1600" dirty="0" err="1"/>
                <a:t>Stops</a:t>
              </a:r>
              <a:endParaRPr lang="it-IT" sz="1600" dirty="0"/>
            </a:p>
          </p:txBody>
        </p:sp>
      </p:grpSp>
      <p:graphicFrame>
        <p:nvGraphicFramePr>
          <p:cNvPr id="45" name="Oggetto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862386"/>
              </p:ext>
            </p:extLst>
          </p:nvPr>
        </p:nvGraphicFramePr>
        <p:xfrm>
          <a:off x="4157476" y="4123083"/>
          <a:ext cx="146526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7" imgW="799920" imgH="177480" progId="Equation.3">
                  <p:embed/>
                </p:oleObj>
              </mc:Choice>
              <mc:Fallback>
                <p:oleObj name="Equazione" r:id="rId7" imgW="79992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57476" y="4123083"/>
                        <a:ext cx="1465262" cy="323850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Immagin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8862" y="3894483"/>
            <a:ext cx="952500" cy="1104900"/>
          </a:xfrm>
          <a:prstGeom prst="rect">
            <a:avLst/>
          </a:prstGeom>
        </p:spPr>
      </p:pic>
      <p:graphicFrame>
        <p:nvGraphicFramePr>
          <p:cNvPr id="47" name="Oggetto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634526"/>
              </p:ext>
            </p:extLst>
          </p:nvPr>
        </p:nvGraphicFramePr>
        <p:xfrm>
          <a:off x="6927486" y="4100858"/>
          <a:ext cx="1116012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0" imgW="609480" imgH="190440" progId="Equation.3">
                  <p:embed/>
                </p:oleObj>
              </mc:Choice>
              <mc:Fallback>
                <p:oleObj name="Equazione" r:id="rId10" imgW="609480" imgH="1904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27486" y="4100858"/>
                        <a:ext cx="1116012" cy="346075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Gruppo 49"/>
          <p:cNvGrpSpPr/>
          <p:nvPr/>
        </p:nvGrpSpPr>
        <p:grpSpPr>
          <a:xfrm>
            <a:off x="6779353" y="1419622"/>
            <a:ext cx="681244" cy="3168352"/>
            <a:chOff x="6804248" y="1419622"/>
            <a:chExt cx="681244" cy="3168352"/>
          </a:xfrm>
        </p:grpSpPr>
        <p:sp>
          <p:nvSpPr>
            <p:cNvPr id="29" name="Ovale 28"/>
            <p:cNvSpPr/>
            <p:nvPr/>
          </p:nvSpPr>
          <p:spPr>
            <a:xfrm>
              <a:off x="6804248" y="3984369"/>
              <a:ext cx="681244" cy="60360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9" name="Connettore 2 48"/>
            <p:cNvCxnSpPr>
              <a:stCxn id="29" idx="0"/>
            </p:cNvCxnSpPr>
            <p:nvPr/>
          </p:nvCxnSpPr>
          <p:spPr>
            <a:xfrm flipV="1">
              <a:off x="7144870" y="1419622"/>
              <a:ext cx="340622" cy="256474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CasellaDiTesto 50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Scelta camera astronomica: </a:t>
            </a:r>
            <a:r>
              <a:rPr lang="it-IT" sz="2400" b="1" i="1" dirty="0" err="1">
                <a:solidFill>
                  <a:srgbClr val="C00000"/>
                </a:solidFill>
              </a:rPr>
              <a:t>dynamic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range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  <p:cxnSp>
        <p:nvCxnSpPr>
          <p:cNvPr id="31" name="Connettore 1 30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95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405298" y="555306"/>
            <a:ext cx="3078009" cy="4320460"/>
            <a:chOff x="405299" y="1743766"/>
            <a:chExt cx="2750400" cy="3132000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 rotWithShape="1">
            <a:blip r:embed="rId3"/>
            <a:srcRect t="48612" r="2688"/>
            <a:stretch/>
          </p:blipFill>
          <p:spPr>
            <a:xfrm>
              <a:off x="405301" y="2715766"/>
              <a:ext cx="2671595" cy="2160000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/>
            </p:cNvPicPr>
            <p:nvPr/>
          </p:nvPicPr>
          <p:blipFill rotWithShape="1">
            <a:blip r:embed="rId3"/>
            <a:srcRect t="3372" b="72863"/>
            <a:stretch/>
          </p:blipFill>
          <p:spPr>
            <a:xfrm>
              <a:off x="405299" y="1743766"/>
              <a:ext cx="2750400" cy="972000"/>
            </a:xfrm>
            <a:prstGeom prst="rect">
              <a:avLst/>
            </a:prstGeom>
          </p:spPr>
        </p:pic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843558"/>
            <a:ext cx="4761158" cy="1656184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3923928" y="2912335"/>
            <a:ext cx="5900153" cy="2087048"/>
            <a:chOff x="3923928" y="2912335"/>
            <a:chExt cx="5900153" cy="2087048"/>
          </a:xfrm>
        </p:grpSpPr>
        <p:graphicFrame>
          <p:nvGraphicFramePr>
            <p:cNvPr id="47" name="Oggetto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39594"/>
                </p:ext>
              </p:extLst>
            </p:nvPr>
          </p:nvGraphicFramePr>
          <p:xfrm>
            <a:off x="6927486" y="4100858"/>
            <a:ext cx="1116012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zione" r:id="rId5" imgW="609480" imgH="190440" progId="Equation.3">
                    <p:embed/>
                  </p:oleObj>
                </mc:Choice>
                <mc:Fallback>
                  <p:oleObj name="Equazione" r:id="rId5" imgW="609480" imgH="1904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927486" y="4100858"/>
                          <a:ext cx="1116012" cy="346075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" name="Gruppo 3"/>
            <p:cNvGrpSpPr/>
            <p:nvPr/>
          </p:nvGrpSpPr>
          <p:grpSpPr>
            <a:xfrm>
              <a:off x="3923928" y="2912335"/>
              <a:ext cx="5900153" cy="2087048"/>
              <a:chOff x="3923928" y="2912335"/>
              <a:chExt cx="5900153" cy="2087048"/>
            </a:xfrm>
          </p:grpSpPr>
          <p:grpSp>
            <p:nvGrpSpPr>
              <p:cNvPr id="41" name="Gruppo 40"/>
              <p:cNvGrpSpPr/>
              <p:nvPr/>
            </p:nvGrpSpPr>
            <p:grpSpPr>
              <a:xfrm>
                <a:off x="3923928" y="2912335"/>
                <a:ext cx="5900153" cy="830997"/>
                <a:chOff x="3684294" y="2838394"/>
                <a:chExt cx="5900153" cy="830997"/>
              </a:xfrm>
            </p:grpSpPr>
            <p:graphicFrame>
              <p:nvGraphicFramePr>
                <p:cNvPr id="42" name="Oggetto 4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6543382"/>
                    </p:ext>
                  </p:extLst>
                </p:nvPr>
              </p:nvGraphicFramePr>
              <p:xfrm>
                <a:off x="3684294" y="2906885"/>
                <a:ext cx="2022475" cy="7191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zione" r:id="rId7" imgW="1104840" imgH="393480" progId="Equation.3">
                        <p:embed/>
                      </p:oleObj>
                    </mc:Choice>
                    <mc:Fallback>
                      <p:oleObj name="Equazione" r:id="rId7" imgW="1104840" imgH="393480" progId="Equation.3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684294" y="2906885"/>
                              <a:ext cx="2022475" cy="719138"/>
                            </a:xfrm>
                            <a:prstGeom prst="rect">
                              <a:avLst/>
                            </a:prstGeom>
                            <a:ln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43" name="CasellaDiTesto 42"/>
                <p:cNvSpPr txBox="1"/>
                <p:nvPr/>
              </p:nvSpPr>
              <p:spPr>
                <a:xfrm>
                  <a:off x="5746579" y="2838394"/>
                  <a:ext cx="3837868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ko-KR"/>
                  </a:defPPr>
                  <a:lvl1pPr defTabSz="457200" latinLnBrk="0">
                    <a:defRPr sz="1400">
                      <a:solidFill>
                        <a:schemeClr val="accent1">
                          <a:lumMod val="50000"/>
                        </a:schemeClr>
                      </a:solidFill>
                    </a:defRPr>
                  </a:lvl1pPr>
                  <a:lvl2pPr defTabSz="457200" latinLnBrk="0"/>
                  <a:lvl3pPr defTabSz="457200" latinLnBrk="0"/>
                  <a:lvl4pPr defTabSz="457200" latinLnBrk="0"/>
                  <a:lvl5pPr defTabSz="457200" latinLnBrk="0"/>
                  <a:lvl6pPr defTabSz="457200" latinLnBrk="0"/>
                  <a:lvl7pPr defTabSz="457200" latinLnBrk="0"/>
                  <a:lvl8pPr defTabSz="457200" latinLnBrk="0"/>
                  <a:lvl9pPr defTabSz="457200" latinLnBrk="0"/>
                </a:lstStyle>
                <a:p>
                  <a:r>
                    <a:rPr lang="it-IT" sz="1600" dirty="0"/>
                    <a:t>FW = Full </a:t>
                  </a:r>
                  <a:r>
                    <a:rPr lang="it-IT" sz="1600" dirty="0" err="1"/>
                    <a:t>well</a:t>
                  </a:r>
                  <a:r>
                    <a:rPr lang="it-IT" sz="1600" dirty="0"/>
                    <a:t> [e]</a:t>
                  </a:r>
                </a:p>
                <a:p>
                  <a:r>
                    <a:rPr lang="it-IT" sz="1600" dirty="0"/>
                    <a:t>RN = Read </a:t>
                  </a:r>
                  <a:r>
                    <a:rPr lang="it-IT" sz="1600" dirty="0" err="1"/>
                    <a:t>Noise</a:t>
                  </a:r>
                  <a:r>
                    <a:rPr lang="it-IT" sz="1600" dirty="0"/>
                    <a:t> [e]</a:t>
                  </a:r>
                </a:p>
                <a:p>
                  <a:r>
                    <a:rPr lang="it-IT" sz="1600" dirty="0"/>
                    <a:t>DR = </a:t>
                  </a:r>
                  <a:r>
                    <a:rPr lang="it-IT" sz="1600" dirty="0" err="1"/>
                    <a:t>Stops</a:t>
                  </a:r>
                  <a:endParaRPr lang="it-IT" sz="1600" dirty="0"/>
                </a:p>
              </p:txBody>
            </p:sp>
          </p:grpSp>
          <p:graphicFrame>
            <p:nvGraphicFramePr>
              <p:cNvPr id="45" name="Oggetto 4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74740163"/>
                  </p:ext>
                </p:extLst>
              </p:nvPr>
            </p:nvGraphicFramePr>
            <p:xfrm>
              <a:off x="4157476" y="4123083"/>
              <a:ext cx="1465262" cy="3238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zione" r:id="rId9" imgW="799920" imgH="177480" progId="Equation.3">
                      <p:embed/>
                    </p:oleObj>
                  </mc:Choice>
                  <mc:Fallback>
                    <p:oleObj name="Equazione" r:id="rId9" imgW="799920" imgH="17748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157476" y="4123083"/>
                            <a:ext cx="1465262" cy="323850"/>
                          </a:xfrm>
                          <a:prstGeom prst="rect">
                            <a:avLst/>
                          </a:prstGeom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27" name="Immagine 2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98862" y="3894483"/>
                <a:ext cx="952500" cy="1104900"/>
              </a:xfrm>
              <a:prstGeom prst="rect">
                <a:avLst/>
              </a:prstGeom>
            </p:spPr>
          </p:pic>
        </p:grpSp>
      </p:grpSp>
      <p:graphicFrame>
        <p:nvGraphicFramePr>
          <p:cNvPr id="33" name="Grafico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2261219"/>
              </p:ext>
            </p:extLst>
          </p:nvPr>
        </p:nvGraphicFramePr>
        <p:xfrm>
          <a:off x="3851920" y="2524608"/>
          <a:ext cx="4438360" cy="254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4" name="CasellaDiTesto 33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Scelta camera astronomica: </a:t>
            </a:r>
            <a:r>
              <a:rPr lang="it-IT" sz="2400" b="1" i="1" dirty="0" err="1">
                <a:solidFill>
                  <a:srgbClr val="C00000"/>
                </a:solidFill>
              </a:rPr>
              <a:t>dynamic</a:t>
            </a:r>
            <a:r>
              <a:rPr lang="it-IT" sz="2400" b="1" i="1" dirty="0">
                <a:solidFill>
                  <a:srgbClr val="C00000"/>
                </a:solidFill>
              </a:rPr>
              <a:t> </a:t>
            </a:r>
            <a:r>
              <a:rPr lang="it-IT" sz="2400" b="1" i="1" dirty="0" err="1">
                <a:solidFill>
                  <a:srgbClr val="C00000"/>
                </a:solidFill>
              </a:rPr>
              <a:t>range</a:t>
            </a:r>
            <a:endParaRPr lang="it-IT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4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Istogramma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23528" y="721865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Istogramma</a:t>
            </a:r>
            <a:r>
              <a:rPr lang="it-IT" dirty="0"/>
              <a:t>: 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distribuzione di luminosità nei pixel;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6A43FAB-6C39-A8CB-82E7-C2F62F644667}"/>
              </a:ext>
            </a:extLst>
          </p:cNvPr>
          <p:cNvGrpSpPr/>
          <p:nvPr/>
        </p:nvGrpSpPr>
        <p:grpSpPr>
          <a:xfrm>
            <a:off x="396234" y="971135"/>
            <a:ext cx="3168352" cy="2283651"/>
            <a:chOff x="755576" y="1526404"/>
            <a:chExt cx="3552729" cy="255574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0989A11-EFE4-3FD7-D684-881D735FC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665"/>
            <a:stretch/>
          </p:blipFill>
          <p:spPr>
            <a:xfrm>
              <a:off x="755576" y="1526404"/>
              <a:ext cx="3552729" cy="2555748"/>
            </a:xfrm>
            <a:prstGeom prst="rect">
              <a:avLst/>
            </a:prstGeom>
          </p:spPr>
        </p:pic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110CA17B-DCA5-1FF5-4558-F8703D81A687}"/>
                </a:ext>
              </a:extLst>
            </p:cNvPr>
            <p:cNvCxnSpPr/>
            <p:nvPr/>
          </p:nvCxnSpPr>
          <p:spPr>
            <a:xfrm>
              <a:off x="1691680" y="1563638"/>
              <a:ext cx="0" cy="18371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01A771EF-9B4A-F164-25CB-2D1E03B55EF3}"/>
                </a:ext>
              </a:extLst>
            </p:cNvPr>
            <p:cNvCxnSpPr/>
            <p:nvPr/>
          </p:nvCxnSpPr>
          <p:spPr>
            <a:xfrm>
              <a:off x="3275856" y="1574272"/>
              <a:ext cx="0" cy="18371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BAD9BEB-ECEA-999A-4926-DA64563CE347}"/>
              </a:ext>
            </a:extLst>
          </p:cNvPr>
          <p:cNvSpPr txBox="1"/>
          <p:nvPr/>
        </p:nvSpPr>
        <p:spPr>
          <a:xfrm>
            <a:off x="4209571" y="672869"/>
            <a:ext cx="3376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ADU</a:t>
            </a:r>
            <a:r>
              <a:rPr lang="it-IT" dirty="0"/>
              <a:t>: (</a:t>
            </a:r>
            <a:r>
              <a:rPr lang="it-IT" i="1" dirty="0" err="1">
                <a:solidFill>
                  <a:schemeClr val="accent5">
                    <a:lumMod val="75000"/>
                  </a:schemeClr>
                </a:solidFill>
              </a:rPr>
              <a:t>Analog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to Digital Unit, Unità da analogico a digitale) – In un’immagine digitale, esprime l’unità di misura del numero di elettroni presenti in un </a:t>
            </a:r>
            <a:r>
              <a:rPr lang="it-IT" i="1" dirty="0" err="1">
                <a:solidFill>
                  <a:schemeClr val="accent5">
                    <a:lumMod val="75000"/>
                  </a:schemeClr>
                </a:solidFill>
              </a:rPr>
              <a:t>fotoelemento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 del sensore;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ggetto 14">
                <a:extLst>
                  <a:ext uri="{FF2B5EF4-FFF2-40B4-BE49-F238E27FC236}">
                    <a16:creationId xmlns:a16="http://schemas.microsoft.com/office/drawing/2014/main" id="{0F2F802D-9B25-66AD-3C84-3D5A7AC0F0B8}"/>
                  </a:ext>
                </a:extLst>
              </p:cNvPr>
              <p:cNvSpPr txBox="1"/>
              <p:nvPr/>
            </p:nvSpPr>
            <p:spPr>
              <a:xfrm>
                <a:off x="5021225" y="1842420"/>
                <a:ext cx="2425821" cy="541083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𝐴𝐷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lang="it-IT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𝑁𝐵𝑖𝑡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5" name="Oggetto 14">
                <a:extLst>
                  <a:ext uri="{FF2B5EF4-FFF2-40B4-BE49-F238E27FC236}">
                    <a16:creationId xmlns:a16="http://schemas.microsoft.com/office/drawing/2014/main" id="{0F2F802D-9B25-66AD-3C84-3D5A7AC0F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225" y="1842420"/>
                <a:ext cx="2425821" cy="5410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20">
            <a:extLst>
              <a:ext uri="{FF2B5EF4-FFF2-40B4-BE49-F238E27FC236}">
                <a16:creationId xmlns:a16="http://schemas.microsoft.com/office/drawing/2014/main" id="{62E36BF1-868C-BF22-3A29-262F974F5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557" y="687736"/>
            <a:ext cx="1449915" cy="1091911"/>
          </a:xfrm>
          <a:prstGeom prst="rect">
            <a:avLst/>
          </a:prstGeom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ABB604ED-62C9-8B8A-1F14-2ECD355FF904}"/>
              </a:ext>
            </a:extLst>
          </p:cNvPr>
          <p:cNvCxnSpPr>
            <a:cxnSpLocks/>
          </p:cNvCxnSpPr>
          <p:nvPr/>
        </p:nvCxnSpPr>
        <p:spPr>
          <a:xfrm flipH="1" flipV="1">
            <a:off x="3269297" y="2616484"/>
            <a:ext cx="295289" cy="201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A2C6F4E6-96CA-F96D-D76C-A2F553B39BDC}"/>
              </a:ext>
            </a:extLst>
          </p:cNvPr>
          <p:cNvCxnSpPr>
            <a:cxnSpLocks/>
          </p:cNvCxnSpPr>
          <p:nvPr/>
        </p:nvCxnSpPr>
        <p:spPr>
          <a:xfrm flipV="1">
            <a:off x="395536" y="2632988"/>
            <a:ext cx="273049" cy="185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C1EB9EE-0758-E985-8A49-E48016E9ACA6}"/>
              </a:ext>
            </a:extLst>
          </p:cNvPr>
          <p:cNvSpPr txBox="1"/>
          <p:nvPr/>
        </p:nvSpPr>
        <p:spPr>
          <a:xfrm>
            <a:off x="-31963" y="2833140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050" dirty="0">
                <a:solidFill>
                  <a:schemeClr val="accent5">
                    <a:lumMod val="75000"/>
                  </a:schemeClr>
                </a:solidFill>
              </a:rPr>
              <a:t>100% Nero</a:t>
            </a:r>
            <a:endParaRPr lang="it-IT" sz="105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5009D92-D418-90A6-0BED-D34B52ADFEC9}"/>
              </a:ext>
            </a:extLst>
          </p:cNvPr>
          <p:cNvSpPr txBox="1"/>
          <p:nvPr/>
        </p:nvSpPr>
        <p:spPr>
          <a:xfrm>
            <a:off x="3266686" y="2774979"/>
            <a:ext cx="11464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050" dirty="0">
                <a:solidFill>
                  <a:schemeClr val="accent5">
                    <a:lumMod val="75000"/>
                  </a:schemeClr>
                </a:solidFill>
              </a:rPr>
              <a:t>100% Bianco</a:t>
            </a:r>
            <a:endParaRPr lang="it-IT" sz="105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277672FE-986B-8A6B-014D-C3C27C39D461}"/>
              </a:ext>
            </a:extLst>
          </p:cNvPr>
          <p:cNvGrpSpPr/>
          <p:nvPr/>
        </p:nvGrpSpPr>
        <p:grpSpPr>
          <a:xfrm>
            <a:off x="251520" y="3297558"/>
            <a:ext cx="3888432" cy="1798137"/>
            <a:chOff x="251520" y="3297558"/>
            <a:chExt cx="3888432" cy="1798137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68066A40-16C4-D363-6BF7-D785372CA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36" y="3297558"/>
              <a:ext cx="3057525" cy="1276350"/>
            </a:xfrm>
            <a:prstGeom prst="rect">
              <a:avLst/>
            </a:prstGeom>
          </p:spPr>
        </p:pic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ACEA89B1-109E-9363-8547-3DD09C5C6502}"/>
                </a:ext>
              </a:extLst>
            </p:cNvPr>
            <p:cNvSpPr txBox="1"/>
            <p:nvPr/>
          </p:nvSpPr>
          <p:spPr>
            <a:xfrm>
              <a:off x="251520" y="4572475"/>
              <a:ext cx="38884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>
                  <a:solidFill>
                    <a:schemeClr val="accent4">
                      <a:lumMod val="75000"/>
                    </a:schemeClr>
                  </a:solidFill>
                </a:rPr>
                <a:t>Sottoesposizione</a:t>
              </a:r>
              <a:r>
                <a:rPr lang="it-IT" dirty="0"/>
                <a:t>: </a:t>
              </a:r>
              <a:r>
                <a:rPr lang="it-IT" i="1" dirty="0">
                  <a:solidFill>
                    <a:schemeClr val="accent5">
                      <a:lumMod val="75000"/>
                    </a:schemeClr>
                  </a:solidFill>
                </a:rPr>
                <a:t>il diagramma è tagliato a sinistra e quindi si stanno bruciando le ombre</a:t>
              </a:r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C73721DE-9B26-7550-8E30-FB08276A006C}"/>
              </a:ext>
            </a:extLst>
          </p:cNvPr>
          <p:cNvGrpSpPr/>
          <p:nvPr/>
        </p:nvGrpSpPr>
        <p:grpSpPr>
          <a:xfrm>
            <a:off x="4799723" y="3254786"/>
            <a:ext cx="3888432" cy="1840909"/>
            <a:chOff x="4799723" y="3254786"/>
            <a:chExt cx="3888432" cy="1840909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60D948D1-A5DF-DE68-D2D3-588FBAA17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2040" y="3254786"/>
              <a:ext cx="3076575" cy="1323975"/>
            </a:xfrm>
            <a:prstGeom prst="rect">
              <a:avLst/>
            </a:prstGeom>
          </p:spPr>
        </p:pic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10ECD7FB-BA7D-24CD-3CE2-C80BBECCB45F}"/>
                </a:ext>
              </a:extLst>
            </p:cNvPr>
            <p:cNvSpPr txBox="1"/>
            <p:nvPr/>
          </p:nvSpPr>
          <p:spPr>
            <a:xfrm>
              <a:off x="4799723" y="4572475"/>
              <a:ext cx="38884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defTabSz="457200" latinLnBrk="0">
                <a:defRPr sz="1400">
                  <a:solidFill>
                    <a:schemeClr val="accent1">
                      <a:lumMod val="50000"/>
                    </a:schemeClr>
                  </a:solidFill>
                </a:defRPr>
              </a:lvl1pPr>
              <a:lvl2pPr defTabSz="457200" latinLnBrk="0"/>
              <a:lvl3pPr defTabSz="457200" latinLnBrk="0"/>
              <a:lvl4pPr defTabSz="457200" latinLnBrk="0"/>
              <a:lvl5pPr defTabSz="457200" latinLnBrk="0"/>
              <a:lvl6pPr defTabSz="457200" latinLnBrk="0"/>
              <a:lvl7pPr defTabSz="457200" latinLnBrk="0"/>
              <a:lvl8pPr defTabSz="457200" latinLnBrk="0"/>
              <a:lvl9pPr defTabSz="457200" latinLnBrk="0"/>
            </a:lstStyle>
            <a:p>
              <a:r>
                <a:rPr lang="it-IT" dirty="0">
                  <a:solidFill>
                    <a:schemeClr val="accent4">
                      <a:lumMod val="75000"/>
                    </a:schemeClr>
                  </a:solidFill>
                </a:rPr>
                <a:t>Sovraesposizione</a:t>
              </a:r>
              <a:r>
                <a:rPr lang="it-IT" dirty="0"/>
                <a:t>: </a:t>
              </a:r>
              <a:r>
                <a:rPr lang="it-IT" i="1" dirty="0">
                  <a:solidFill>
                    <a:schemeClr val="accent5">
                      <a:lumMod val="75000"/>
                    </a:schemeClr>
                  </a:solidFill>
                </a:rPr>
                <a:t>il diagramma è tagliato a destra e quindi si perdendo le sfumature</a:t>
              </a:r>
            </a:p>
          </p:txBody>
        </p:sp>
      </p:grpSp>
      <p:pic>
        <p:nvPicPr>
          <p:cNvPr id="45" name="Immagine 44">
            <a:extLst>
              <a:ext uri="{FF2B5EF4-FFF2-40B4-BE49-F238E27FC236}">
                <a16:creationId xmlns:a16="http://schemas.microsoft.com/office/drawing/2014/main" id="{803F3255-0FB5-8996-EA86-25B2A80AAB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3952" y="2383503"/>
            <a:ext cx="4174752" cy="2215757"/>
          </a:xfrm>
          <a:prstGeom prst="rect">
            <a:avLst/>
          </a:prstGeom>
        </p:spPr>
      </p:pic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0178CA0B-8403-DD77-1C32-AC104BD644F5}"/>
              </a:ext>
            </a:extLst>
          </p:cNvPr>
          <p:cNvSpPr txBox="1"/>
          <p:nvPr/>
        </p:nvSpPr>
        <p:spPr>
          <a:xfrm>
            <a:off x="191649" y="3415263"/>
            <a:ext cx="37982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Istogramma corretto</a:t>
            </a:r>
            <a:r>
              <a:rPr lang="it-IT" dirty="0"/>
              <a:t>: (</a:t>
            </a: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determinare il tempo/gain di esposizione lasciando libero parte del margine sinistro per il recupero delle ombre</a:t>
            </a:r>
          </a:p>
        </p:txBody>
      </p:sp>
    </p:spTree>
    <p:extLst>
      <p:ext uri="{BB962C8B-B14F-4D97-AF65-F5344CB8AC3E}">
        <p14:creationId xmlns:p14="http://schemas.microsoft.com/office/powerpoint/2010/main" val="85477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Reflex per astrofotografia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623905"/>
            <a:ext cx="2088232" cy="177589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t="11986" b="9429"/>
          <a:stretch/>
        </p:blipFill>
        <p:spPr>
          <a:xfrm>
            <a:off x="5580112" y="623905"/>
            <a:ext cx="2101806" cy="1609980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395909" y="2600569"/>
            <a:ext cx="37154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Pro: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Possono essere economiche nel mercato dell’usato;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Facili da gestire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Possono non richiedere una alimentazione esterna -&gt; meno cavi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239869" y="2492847"/>
            <a:ext cx="39041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Contro: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Il sensore fotografico ha una banda che copre solo il visibile per la presenza del filtro UV/IR </a:t>
            </a:r>
            <a:r>
              <a:rPr lang="it-IT" i="1" dirty="0" err="1">
                <a:solidFill>
                  <a:schemeClr val="accent5">
                    <a:lumMod val="75000"/>
                  </a:schemeClr>
                </a:solidFill>
              </a:rPr>
              <a:t>cut</a:t>
            </a: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Non sono raffreddate -&gt; maggiore rumore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Sono meno sensibili rispetto alle camere astronomiche (QE inferiore)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58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Introduzione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Astrofotografia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deep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sky</a:t>
            </a:r>
            <a:r>
              <a:rPr lang="it-IT" sz="1600" dirty="0"/>
              <a:t>: branchia dell’astrofotografia che si occupa di fotografare oggetti celesti lontani di debole luminosità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59532" y="1353536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Caratteristiche principali: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23528" y="1779662"/>
            <a:ext cx="8524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B0F0"/>
                </a:solidFill>
              </a:rPr>
              <a:t>Cielo buio;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B0F0"/>
                </a:solidFill>
              </a:rPr>
              <a:t>Montatura equatoriale motorizzata;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B0F0"/>
                </a:solidFill>
              </a:rPr>
              <a:t>Telescopio con favorevole rapporto focale;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rgbClr val="00B0F0"/>
                </a:solidFill>
              </a:rPr>
              <a:t>Camera di acquisizione;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600" dirty="0">
              <a:solidFill>
                <a:srgbClr val="00B0F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3528" y="3081453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Obiettivo: catturare la luce debole</a:t>
            </a:r>
          </a:p>
        </p:txBody>
      </p:sp>
    </p:spTree>
    <p:extLst>
      <p:ext uri="{BB962C8B-B14F-4D97-AF65-F5344CB8AC3E}">
        <p14:creationId xmlns:p14="http://schemas.microsoft.com/office/powerpoint/2010/main" val="37579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1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Reflex per astrofotografia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627784" y="689670"/>
            <a:ext cx="3715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/>
              <a:t>https://astrophotography.app/index.php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1331640" y="997447"/>
            <a:ext cx="5976664" cy="3713665"/>
            <a:chOff x="1331640" y="997447"/>
            <a:chExt cx="5976664" cy="3713665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3728" y="997447"/>
              <a:ext cx="4536504" cy="3464401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1331640" y="4457196"/>
              <a:ext cx="59766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Elenco con caratteristiche principali delle reflex </a:t>
              </a:r>
            </a:p>
          </p:txBody>
        </p:sp>
      </p:grpSp>
      <p:sp>
        <p:nvSpPr>
          <p:cNvPr id="6" name="Ovale 5"/>
          <p:cNvSpPr/>
          <p:nvPr/>
        </p:nvSpPr>
        <p:spPr>
          <a:xfrm>
            <a:off x="3707904" y="997447"/>
            <a:ext cx="432048" cy="3586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4644008" y="986149"/>
            <a:ext cx="432048" cy="3586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90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4" grpId="0" animBg="1"/>
      <p:bldP spid="1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Reflex per astrofotografia: prestazioni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627784" y="689670"/>
            <a:ext cx="3715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dirty="0"/>
              <a:t>https://www.dxomark.com/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131590"/>
            <a:ext cx="759481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7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Reflex per astrofotografia: prestazioni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627784" y="689670"/>
            <a:ext cx="3715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dirty="0"/>
              <a:t>https://www.dxomark.com/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159882"/>
            <a:ext cx="7888842" cy="386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63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Rumore di lettura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10937"/>
          <a:stretch/>
        </p:blipFill>
        <p:spPr>
          <a:xfrm>
            <a:off x="2051720" y="3115541"/>
            <a:ext cx="3240889" cy="202230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09436" y="654546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Readout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noise</a:t>
            </a:r>
            <a:r>
              <a:rPr lang="it-IT" sz="1600" dirty="0"/>
              <a:t>: è il rumore che viene misurato nel segnale finale ( elettrone per pixel (e-/pixel))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1091899"/>
            <a:ext cx="4481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Il rumore è statistico e non deterministico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38772" y="1529252"/>
            <a:ext cx="48092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Cause</a:t>
            </a:r>
            <a:r>
              <a:rPr lang="it-IT" sz="1600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Presenza di amplificatori e convertitori analogici digitali;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Elettronica presente nella camera;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23528" y="2664894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Rumore termico</a:t>
            </a:r>
            <a:r>
              <a:rPr lang="it-IT" sz="1600" dirty="0"/>
              <a:t>: è il rumore che viene generato per via del riscaldamento del sensore</a:t>
            </a:r>
          </a:p>
        </p:txBody>
      </p:sp>
    </p:spTree>
    <p:extLst>
      <p:ext uri="{BB962C8B-B14F-4D97-AF65-F5344CB8AC3E}">
        <p14:creationId xmlns:p14="http://schemas.microsoft.com/office/powerpoint/2010/main" val="2010055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Calibrazioni: </a:t>
            </a:r>
            <a:r>
              <a:rPr lang="it-IT" sz="2400" b="1" i="1" dirty="0" err="1">
                <a:solidFill>
                  <a:srgbClr val="C00000"/>
                </a:solidFill>
              </a:rPr>
              <a:t>Bias</a:t>
            </a:r>
            <a:r>
              <a:rPr lang="it-IT" sz="2400" b="1" i="1" dirty="0">
                <a:solidFill>
                  <a:srgbClr val="C00000"/>
                </a:solidFill>
              </a:rPr>
              <a:t> Frame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06FE77-A268-2238-B255-5C56D1EB4C6E}"/>
              </a:ext>
            </a:extLst>
          </p:cNvPr>
          <p:cNvSpPr txBox="1"/>
          <p:nvPr/>
        </p:nvSpPr>
        <p:spPr>
          <a:xfrm>
            <a:off x="395536" y="69954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In assenza di luce la possibilità di avere elettroni in banda di conduzione dovrebbe essere praticamente zero</a:t>
            </a: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0909ABE2-1848-2102-D978-C6984A4F31EF}"/>
              </a:ext>
            </a:extLst>
          </p:cNvPr>
          <p:cNvSpPr/>
          <p:nvPr/>
        </p:nvSpPr>
        <p:spPr>
          <a:xfrm rot="16200000">
            <a:off x="5220072" y="71115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35FD7A-2B3A-79DB-DFA2-F1CF9B37C6BC}"/>
              </a:ext>
            </a:extLst>
          </p:cNvPr>
          <p:cNvSpPr txBox="1"/>
          <p:nvPr/>
        </p:nvSpPr>
        <p:spPr>
          <a:xfrm>
            <a:off x="5796136" y="77328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L’istogramma mostrerà 0 ADU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AEB085-15EE-15A8-4671-7DF1D94A8E12}"/>
              </a:ext>
            </a:extLst>
          </p:cNvPr>
          <p:cNvSpPr txBox="1"/>
          <p:nvPr/>
        </p:nvSpPr>
        <p:spPr>
          <a:xfrm>
            <a:off x="444681" y="1340408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Percorso del segnale: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Amplificazione;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conversione analogico – digitale; 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2989425-7903-5D35-FE98-1B42392CB7AB}"/>
              </a:ext>
            </a:extLst>
          </p:cNvPr>
          <p:cNvSpPr txBox="1"/>
          <p:nvPr/>
        </p:nvSpPr>
        <p:spPr>
          <a:xfrm>
            <a:off x="4767633" y="1374033"/>
            <a:ext cx="41248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>
                <a:solidFill>
                  <a:schemeClr val="accent5">
                    <a:lumMod val="75000"/>
                  </a:schemeClr>
                </a:solidFill>
              </a:rPr>
              <a:t>Per motivi di natura tecnologica, il livello di luminosità corrispondente al buio (0 ADU) è traslato ad un valore noto come </a:t>
            </a:r>
            <a:r>
              <a:rPr lang="it-IT" sz="1400" dirty="0">
                <a:solidFill>
                  <a:schemeClr val="accent4">
                    <a:lumMod val="75000"/>
                  </a:schemeClr>
                </a:solidFill>
              </a:rPr>
              <a:t>OFFSET</a:t>
            </a:r>
            <a:r>
              <a:rPr lang="it-IT" sz="1400" i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FDB37677-71F6-981C-6C1A-F79B9E7DC4ED}"/>
              </a:ext>
            </a:extLst>
          </p:cNvPr>
          <p:cNvSpPr/>
          <p:nvPr/>
        </p:nvSpPr>
        <p:spPr>
          <a:xfrm>
            <a:off x="4144814" y="212672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340B1E9-4146-AA94-F608-2C89A9BEAC87}"/>
              </a:ext>
            </a:extLst>
          </p:cNvPr>
          <p:cNvSpPr txBox="1"/>
          <p:nvPr/>
        </p:nvSpPr>
        <p:spPr>
          <a:xfrm>
            <a:off x="282664" y="2561352"/>
            <a:ext cx="8712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Se un sensore è progettato bene, allora tutti i rumori introdotti nel processo di formazione dell’immagine devono essere non correlati e di natura prettamente casuale. A questi possono però aggiungersi rumori non casuali come ad esempio interferenze elettroniche.</a:t>
            </a:r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9A4FE0D2-15B3-730B-F855-B0A1890BB664}"/>
              </a:ext>
            </a:extLst>
          </p:cNvPr>
          <p:cNvSpPr/>
          <p:nvPr/>
        </p:nvSpPr>
        <p:spPr>
          <a:xfrm rot="16200000">
            <a:off x="4139952" y="1477481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481DE72-9FBE-C8C7-A389-A70877256969}"/>
              </a:ext>
            </a:extLst>
          </p:cNvPr>
          <p:cNvSpPr txBox="1"/>
          <p:nvPr/>
        </p:nvSpPr>
        <p:spPr>
          <a:xfrm>
            <a:off x="282664" y="3353813"/>
            <a:ext cx="8568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latinLnBrk="0"/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Livello di Luminosità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= valore teorico + offset + rumore termico + rumore elettronico casuale + rumore elettronico non casuale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350E759-0218-CFC2-58A9-60A8B7039D74}"/>
              </a:ext>
            </a:extLst>
          </p:cNvPr>
          <p:cNvSpPr txBox="1"/>
          <p:nvPr/>
        </p:nvSpPr>
        <p:spPr>
          <a:xfrm>
            <a:off x="1577679" y="317665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800" i="1" dirty="0">
                <a:solidFill>
                  <a:srgbClr val="FF0000"/>
                </a:solidFill>
              </a:rPr>
              <a:t>0 Fotoni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66B61F3-B846-CB28-5770-E7C820D36FCB}"/>
              </a:ext>
            </a:extLst>
          </p:cNvPr>
          <p:cNvSpPr txBox="1"/>
          <p:nvPr/>
        </p:nvSpPr>
        <p:spPr>
          <a:xfrm>
            <a:off x="3923928" y="311535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800" i="1" dirty="0">
                <a:solidFill>
                  <a:srgbClr val="FF0000"/>
                </a:solidFill>
              </a:rPr>
              <a:t>Scatti veloci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BD7F5EF-1357-AC27-EBDE-B28890F2B046}"/>
              </a:ext>
            </a:extLst>
          </p:cNvPr>
          <p:cNvSpPr txBox="1"/>
          <p:nvPr/>
        </p:nvSpPr>
        <p:spPr>
          <a:xfrm>
            <a:off x="267092" y="3368797"/>
            <a:ext cx="8568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latinLnBrk="0"/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Livello di Luminosità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= offset + rumore elettronico casuale + rumore elettronico non casuale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ggetto 22">
                <a:extLst>
                  <a:ext uri="{FF2B5EF4-FFF2-40B4-BE49-F238E27FC236}">
                    <a16:creationId xmlns:a16="http://schemas.microsoft.com/office/drawing/2014/main" id="{D7FD60C5-94AF-D6EB-331B-FCD8776717B5}"/>
                  </a:ext>
                </a:extLst>
              </p:cNvPr>
              <p:cNvSpPr txBox="1"/>
              <p:nvPr/>
            </p:nvSpPr>
            <p:spPr>
              <a:xfrm>
                <a:off x="3626768" y="3042024"/>
                <a:ext cx="2754560" cy="719137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it-IT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it-IT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it-IT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it-IT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 </m:t>
                          </m:r>
                          <m:d>
                            <m:dPr>
                              <m:ctrlPr>
                                <a:rPr lang="it-IT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→0</m:t>
                          </m:r>
                        </m:e>
                      </m:fun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Oggetto 22">
                <a:extLst>
                  <a:ext uri="{FF2B5EF4-FFF2-40B4-BE49-F238E27FC236}">
                    <a16:creationId xmlns:a16="http://schemas.microsoft.com/office/drawing/2014/main" id="{D7FD60C5-94AF-D6EB-331B-FCD877671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768" y="3042024"/>
                <a:ext cx="2754560" cy="7191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20E1949-3BCD-FB08-B2E0-21FC732C2DAE}"/>
              </a:ext>
            </a:extLst>
          </p:cNvPr>
          <p:cNvSpPr txBox="1"/>
          <p:nvPr/>
        </p:nvSpPr>
        <p:spPr>
          <a:xfrm>
            <a:off x="251520" y="4068925"/>
            <a:ext cx="8568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latinLnBrk="0"/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Livello di Luminosità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= offset + rumore elettronico non casuale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8D96454-1B2C-8F05-F185-FD4209E64A91}"/>
              </a:ext>
            </a:extLst>
          </p:cNvPr>
          <p:cNvSpPr txBox="1"/>
          <p:nvPr/>
        </p:nvSpPr>
        <p:spPr>
          <a:xfrm>
            <a:off x="3090976" y="380357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800" i="1" dirty="0">
                <a:solidFill>
                  <a:srgbClr val="FF0000"/>
                </a:solidFill>
              </a:rPr>
              <a:t>Progettazione elettronica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D474611-AB12-2605-EF59-4AF458B92F45}"/>
              </a:ext>
            </a:extLst>
          </p:cNvPr>
          <p:cNvSpPr txBox="1"/>
          <p:nvPr/>
        </p:nvSpPr>
        <p:spPr>
          <a:xfrm>
            <a:off x="267092" y="4453940"/>
            <a:ext cx="8568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latinLnBrk="0"/>
            <a:r>
              <a:rPr lang="it-IT" dirty="0">
                <a:solidFill>
                  <a:schemeClr val="accent4">
                    <a:lumMod val="75000"/>
                  </a:schemeClr>
                </a:solidFill>
              </a:rPr>
              <a:t>Livello di Luminosità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= offset</a:t>
            </a:r>
          </a:p>
        </p:txBody>
      </p:sp>
    </p:spTree>
    <p:extLst>
      <p:ext uri="{BB962C8B-B14F-4D97-AF65-F5344CB8AC3E}">
        <p14:creationId xmlns:p14="http://schemas.microsoft.com/office/powerpoint/2010/main" val="359362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13" grpId="0"/>
      <p:bldP spid="14" grpId="0" animBg="1"/>
      <p:bldP spid="15" grpId="0"/>
      <p:bldP spid="16" grpId="0" animBg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3" grpId="0"/>
      <p:bldP spid="23" grpId="1"/>
      <p:bldP spid="26" grpId="0"/>
      <p:bldP spid="26" grpId="1"/>
      <p:bldP spid="27" grpId="0"/>
      <p:bldP spid="27" grpId="1"/>
      <p:bldP spid="2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D987C3-6509-B5F9-18EB-2C171D542AF7}"/>
              </a:ext>
            </a:extLst>
          </p:cNvPr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Calibrazioni: </a:t>
            </a:r>
            <a:r>
              <a:rPr lang="it-IT" sz="2400" b="1" i="1" dirty="0" err="1">
                <a:solidFill>
                  <a:srgbClr val="C00000"/>
                </a:solidFill>
              </a:rPr>
              <a:t>Bias</a:t>
            </a:r>
            <a:r>
              <a:rPr lang="it-IT" sz="2400" b="1" i="1" dirty="0">
                <a:solidFill>
                  <a:srgbClr val="C00000"/>
                </a:solidFill>
              </a:rPr>
              <a:t> Frame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3AF691-D290-69EE-CAF3-AE973CA50E9F}"/>
              </a:ext>
            </a:extLst>
          </p:cNvPr>
          <p:cNvSpPr txBox="1"/>
          <p:nvPr/>
        </p:nvSpPr>
        <p:spPr>
          <a:xfrm>
            <a:off x="395536" y="699542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800" dirty="0"/>
              <a:t>Stesso Gain/</a:t>
            </a:r>
            <a:r>
              <a:rPr lang="it-IT" sz="1800" dirty="0" err="1"/>
              <a:t>Iso</a:t>
            </a:r>
            <a:endParaRPr lang="it-IT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800" dirty="0"/>
              <a:t>Minimo dei tempi -&gt;  0 </a:t>
            </a:r>
            <a:r>
              <a:rPr lang="it-IT" sz="1800" dirty="0" err="1"/>
              <a:t>ms</a:t>
            </a:r>
            <a:endParaRPr lang="it-IT" sz="1800" dirty="0"/>
          </a:p>
        </p:txBody>
      </p:sp>
      <p:pic>
        <p:nvPicPr>
          <p:cNvPr id="6" name="Immagine 5" descr="Immagine che contiene testo, diagramma, Carattere, numero&#10;&#10;Descrizione generata automaticamente">
            <a:extLst>
              <a:ext uri="{FF2B5EF4-FFF2-40B4-BE49-F238E27FC236}">
                <a16:creationId xmlns:a16="http://schemas.microsoft.com/office/drawing/2014/main" id="{F4EDB019-A722-F88E-6F46-80427678AC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7" b="49147"/>
          <a:stretch/>
        </p:blipFill>
        <p:spPr>
          <a:xfrm>
            <a:off x="971600" y="1593811"/>
            <a:ext cx="6408712" cy="29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41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32" name="CasellaDiTesto 31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Calibrazioni: Dark Frame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06FE77-A268-2238-B255-5C56D1EB4C6E}"/>
              </a:ext>
            </a:extLst>
          </p:cNvPr>
          <p:cNvSpPr txBox="1"/>
          <p:nvPr/>
        </p:nvSpPr>
        <p:spPr>
          <a:xfrm>
            <a:off x="395536" y="69954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In assenza di luce la possibilità di avere elettroni in banda di conduzione dovrebbe essere praticamente zero</a:t>
            </a: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0909ABE2-1848-2102-D978-C6984A4F31EF}"/>
              </a:ext>
            </a:extLst>
          </p:cNvPr>
          <p:cNvSpPr/>
          <p:nvPr/>
        </p:nvSpPr>
        <p:spPr>
          <a:xfrm rot="16200000">
            <a:off x="5220072" y="71115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35FD7A-2B3A-79DB-DFA2-F1CF9B37C6BC}"/>
              </a:ext>
            </a:extLst>
          </p:cNvPr>
          <p:cNvSpPr txBox="1"/>
          <p:nvPr/>
        </p:nvSpPr>
        <p:spPr>
          <a:xfrm>
            <a:off x="5796136" y="77328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L’istogramma mostrerà 0 ADU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AEB085-15EE-15A8-4671-7DF1D94A8E12}"/>
              </a:ext>
            </a:extLst>
          </p:cNvPr>
          <p:cNvSpPr txBox="1"/>
          <p:nvPr/>
        </p:nvSpPr>
        <p:spPr>
          <a:xfrm>
            <a:off x="444681" y="1340408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Percorso del segnale: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Amplificazione;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i="1" dirty="0">
                <a:solidFill>
                  <a:schemeClr val="accent5">
                    <a:lumMod val="75000"/>
                  </a:schemeClr>
                </a:solidFill>
              </a:rPr>
              <a:t>conversione analogico – digitale; </a:t>
            </a:r>
          </a:p>
          <a:p>
            <a:endParaRPr lang="it-IT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2989425-7903-5D35-FE98-1B42392CB7AB}"/>
              </a:ext>
            </a:extLst>
          </p:cNvPr>
          <p:cNvSpPr txBox="1"/>
          <p:nvPr/>
        </p:nvSpPr>
        <p:spPr>
          <a:xfrm>
            <a:off x="4767633" y="1374033"/>
            <a:ext cx="40528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>
                <a:solidFill>
                  <a:schemeClr val="accent5">
                    <a:lumMod val="75000"/>
                  </a:schemeClr>
                </a:solidFill>
              </a:rPr>
              <a:t>Per motivi di natura tecnologica, a causa degli effetti termici, il livello di luminosità è traslato, sommandosi al tempo di esposizione (rumore termico).</a:t>
            </a: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FDB37677-71F6-981C-6C1A-F79B9E7DC4ED}"/>
              </a:ext>
            </a:extLst>
          </p:cNvPr>
          <p:cNvSpPr/>
          <p:nvPr/>
        </p:nvSpPr>
        <p:spPr>
          <a:xfrm>
            <a:off x="4144814" y="212672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9A4FE0D2-15B3-730B-F855-B0A1890BB664}"/>
              </a:ext>
            </a:extLst>
          </p:cNvPr>
          <p:cNvSpPr/>
          <p:nvPr/>
        </p:nvSpPr>
        <p:spPr>
          <a:xfrm rot="16200000">
            <a:off x="4139952" y="1477481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4660C79-6605-83F9-C74A-0D95514EE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690" y="2715766"/>
            <a:ext cx="3847486" cy="22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13" grpId="0"/>
      <p:bldP spid="14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D987C3-6509-B5F9-18EB-2C171D542AF7}"/>
              </a:ext>
            </a:extLst>
          </p:cNvPr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Calibrazioni: </a:t>
            </a:r>
            <a:r>
              <a:rPr lang="it-IT" sz="2400" b="1" i="1" dirty="0" err="1">
                <a:solidFill>
                  <a:srgbClr val="C00000"/>
                </a:solidFill>
              </a:rPr>
              <a:t>Flat</a:t>
            </a:r>
            <a:r>
              <a:rPr lang="it-IT" sz="2400" b="1" i="1" dirty="0">
                <a:solidFill>
                  <a:srgbClr val="C00000"/>
                </a:solidFill>
              </a:rPr>
              <a:t> Frame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3AF691-D290-69EE-CAF3-AE973CA50E9F}"/>
              </a:ext>
            </a:extLst>
          </p:cNvPr>
          <p:cNvSpPr txBox="1"/>
          <p:nvPr/>
        </p:nvSpPr>
        <p:spPr>
          <a:xfrm>
            <a:off x="395536" y="69954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800" dirty="0"/>
              <a:t>Il cammino ottico può non distribuire uniformemente la luce sul sensore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800" dirty="0"/>
              <a:t>Si possono sottrarre le polveri presenti: nell’ottica, nei filtri e nel sensore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BB2E0E-D145-B720-AE3A-10E4B46BD5CF}"/>
              </a:ext>
            </a:extLst>
          </p:cNvPr>
          <p:cNvSpPr txBox="1"/>
          <p:nvPr/>
        </p:nvSpPr>
        <p:spPr>
          <a:xfrm>
            <a:off x="395603" y="1345873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Procedura: 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Sorgente uniformemente luminosa diretta sul cammino ottico;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Stessi ISO/Gain dell’acquisizione;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L’istogramma deve avere il massimo al centro</a:t>
            </a:r>
            <a:endParaRPr lang="it-IT" sz="1600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3FEF92-B043-E69D-E903-2BD51A94BFFD}"/>
              </a:ext>
            </a:extLst>
          </p:cNvPr>
          <p:cNvSpPr txBox="1"/>
          <p:nvPr/>
        </p:nvSpPr>
        <p:spPr>
          <a:xfrm>
            <a:off x="395536" y="2720410"/>
            <a:ext cx="4140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Dark </a:t>
            </a:r>
            <a:r>
              <a:rPr lang="it-IT" sz="1600" i="1" dirty="0" err="1">
                <a:solidFill>
                  <a:schemeClr val="accent4">
                    <a:lumMod val="75000"/>
                  </a:schemeClr>
                </a:solidFill>
              </a:rPr>
              <a:t>Flat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: 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Mantenendo il tempo di esposizione è possibile effettuare la ripresa con sorgente luminosa spenta per riconoscere l’ </a:t>
            </a:r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OFFSET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 come fatto per i </a:t>
            </a:r>
            <a:r>
              <a:rPr lang="it-IT" sz="1600" i="1" dirty="0" err="1">
                <a:solidFill>
                  <a:schemeClr val="accent5">
                    <a:lumMod val="75000"/>
                  </a:schemeClr>
                </a:solidFill>
              </a:rPr>
              <a:t>bias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 frame</a:t>
            </a:r>
          </a:p>
        </p:txBody>
      </p:sp>
      <p:pic>
        <p:nvPicPr>
          <p:cNvPr id="8" name="Immagine 7" descr="Immagine che contiene aria aperta, albero, cielo, treppiede&#10;&#10;Descrizione generata automaticamente">
            <a:extLst>
              <a:ext uri="{FF2B5EF4-FFF2-40B4-BE49-F238E27FC236}">
                <a16:creationId xmlns:a16="http://schemas.microsoft.com/office/drawing/2014/main" id="{EB27AF77-4358-40BE-3155-7688C22EC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23091"/>
            <a:ext cx="364800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919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Conseguenze del campionamento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340440" y="781958"/>
            <a:ext cx="465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200" dirty="0"/>
              <a:t>La stella può cadere al centro del </a:t>
            </a:r>
            <a:r>
              <a:rPr lang="it-IT" sz="1200" dirty="0" err="1"/>
              <a:t>photosite</a:t>
            </a:r>
            <a:r>
              <a:rPr lang="it-IT" sz="1200" dirty="0"/>
              <a:t>. In caso di due stelle che cadono in due </a:t>
            </a:r>
            <a:r>
              <a:rPr lang="it-IT" sz="1200" dirty="0" err="1"/>
              <a:t>photosite</a:t>
            </a:r>
            <a:r>
              <a:rPr lang="it-IT" sz="1200" dirty="0"/>
              <a:t> la forma che si ottiene è un rettangolo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40" y="2347940"/>
            <a:ext cx="2966312" cy="118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41" y="3832022"/>
            <a:ext cx="2958929" cy="118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31" y="832340"/>
            <a:ext cx="2922629" cy="1188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23528" y="509492"/>
            <a:ext cx="617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uguale al potere risolutivo dell’ottica Cc=Co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95536" y="2002210"/>
            <a:ext cx="617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pari alla metà del potere risolutivo dell’ottica Cc=1/2Co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23527" y="3501494"/>
            <a:ext cx="617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Campionamento pari alla metà del potere risolutivo dell’ottica Cc=1/4Co</a:t>
            </a:r>
            <a:endParaRPr lang="it-IT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Freccia in giù 17"/>
          <p:cNvSpPr/>
          <p:nvPr/>
        </p:nvSpPr>
        <p:spPr>
          <a:xfrm rot="16200000">
            <a:off x="3782694" y="78149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in giù 18"/>
          <p:cNvSpPr/>
          <p:nvPr/>
        </p:nvSpPr>
        <p:spPr>
          <a:xfrm rot="16200000">
            <a:off x="3782694" y="1500233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4340440" y="1530325"/>
            <a:ext cx="465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200" dirty="0"/>
              <a:t>La stella può cadere al centro dell’intersezione </a:t>
            </a:r>
            <a:r>
              <a:rPr lang="it-IT" sz="1200" dirty="0" err="1"/>
              <a:t>photosite</a:t>
            </a:r>
            <a:r>
              <a:rPr lang="it-IT" sz="1200" dirty="0"/>
              <a:t>. In questo caso il disco stellare è maggiore oppure non distinguibile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4298231" y="2298731"/>
            <a:ext cx="465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200" dirty="0"/>
              <a:t>La stella può essere risolta con 6 </a:t>
            </a:r>
            <a:r>
              <a:rPr lang="it-IT" sz="1200" dirty="0" err="1"/>
              <a:t>photosite</a:t>
            </a:r>
            <a:r>
              <a:rPr lang="it-IT" sz="1200" dirty="0"/>
              <a:t>. Nel caso di due stelle adiacenti la risoluzione non è completa</a:t>
            </a:r>
          </a:p>
        </p:txBody>
      </p:sp>
      <p:sp>
        <p:nvSpPr>
          <p:cNvPr id="23" name="Freccia in giù 22"/>
          <p:cNvSpPr/>
          <p:nvPr/>
        </p:nvSpPr>
        <p:spPr>
          <a:xfrm rot="16200000">
            <a:off x="3782694" y="2273333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in giù 23"/>
          <p:cNvSpPr/>
          <p:nvPr/>
        </p:nvSpPr>
        <p:spPr>
          <a:xfrm rot="16200000">
            <a:off x="3782694" y="2992076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4298231" y="2911881"/>
            <a:ext cx="465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200" dirty="0"/>
              <a:t>La stella può cadere in una intersezione e non essere risolta. Nel caso di due stelle adiacenti non è possibile fare una distinzione</a:t>
            </a:r>
          </a:p>
        </p:txBody>
      </p:sp>
      <p:sp>
        <p:nvSpPr>
          <p:cNvPr id="26" name="Freccia in giù 25"/>
          <p:cNvSpPr/>
          <p:nvPr/>
        </p:nvSpPr>
        <p:spPr>
          <a:xfrm rot="16200000">
            <a:off x="3803089" y="3826399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in giù 26"/>
          <p:cNvSpPr/>
          <p:nvPr/>
        </p:nvSpPr>
        <p:spPr>
          <a:xfrm rot="16200000">
            <a:off x="3803089" y="454514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4298231" y="3811590"/>
            <a:ext cx="465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200" dirty="0"/>
              <a:t>La stella può essere risolta con 6 </a:t>
            </a:r>
            <a:r>
              <a:rPr lang="it-IT" sz="1200" dirty="0" err="1"/>
              <a:t>photosite</a:t>
            </a:r>
            <a:r>
              <a:rPr lang="it-IT" sz="1200" dirty="0"/>
              <a:t>. Nel caso di due stelle adiacenti è possibile avere la risoluzione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4340440" y="4515768"/>
            <a:ext cx="465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200" dirty="0"/>
              <a:t>La stella può cadere in una intersezione ed essere risolta. Nel caso di due stelle non separate, è possibile avere una risoluzione</a:t>
            </a:r>
          </a:p>
        </p:txBody>
      </p:sp>
      <p:cxnSp>
        <p:nvCxnSpPr>
          <p:cNvPr id="10" name="Connettore 1 9"/>
          <p:cNvCxnSpPr/>
          <p:nvPr/>
        </p:nvCxnSpPr>
        <p:spPr>
          <a:xfrm flipV="1">
            <a:off x="395536" y="2042307"/>
            <a:ext cx="8280920" cy="1391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flipV="1">
            <a:off x="402726" y="3544384"/>
            <a:ext cx="8280920" cy="1391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35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4" grpId="0"/>
      <p:bldP spid="15" grpId="0"/>
      <p:bldP spid="18" grpId="0" animBg="1"/>
      <p:bldP spid="19" grpId="0" animBg="1"/>
      <p:bldP spid="20" grpId="0"/>
      <p:bldP spid="22" grpId="0"/>
      <p:bldP spid="23" grpId="0" animBg="1"/>
      <p:bldP spid="24" grpId="0" animBg="1"/>
      <p:bldP spid="25" grpId="0"/>
      <p:bldP spid="26" grpId="0" animBg="1"/>
      <p:bldP spid="27" grpId="0" animBg="1"/>
      <p:bldP spid="28" grpId="0"/>
      <p:bldP spid="2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solidFill>
                  <a:srgbClr val="C00000"/>
                </a:solidFill>
              </a:rPr>
              <a:t>Question</a:t>
            </a:r>
            <a:r>
              <a:rPr lang="it-IT" sz="2400" b="1" i="1" dirty="0">
                <a:solidFill>
                  <a:srgbClr val="C00000"/>
                </a:solidFill>
              </a:rPr>
              <a:t> time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123728" y="847200"/>
            <a:ext cx="393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l’attenzione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27077"/>
            <a:ext cx="3499502" cy="37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4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Cielo buio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Star lontani dall’inquinamento luminoso permette di acquisire le più deboli luci dell’oggetto celeste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DEEA64-DACD-06A7-6A9E-552A977D674C}"/>
              </a:ext>
            </a:extLst>
          </p:cNvPr>
          <p:cNvSpPr txBox="1"/>
          <p:nvPr/>
        </p:nvSpPr>
        <p:spPr>
          <a:xfrm>
            <a:off x="971600" y="4515966"/>
            <a:ext cx="6876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600" dirty="0"/>
              <a:t>https://www.lightpollutionmap.info/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48A471-A7B3-161A-0A99-4075080DC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131590"/>
            <a:ext cx="6876256" cy="330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52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Camera di ripresa: CCD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CCD</a:t>
            </a:r>
            <a:r>
              <a:rPr lang="it-IT" sz="1600" dirty="0"/>
              <a:t>: </a:t>
            </a:r>
            <a:r>
              <a:rPr lang="it-IT" sz="1600" dirty="0" err="1"/>
              <a:t>Charged</a:t>
            </a:r>
            <a:r>
              <a:rPr lang="it-IT" sz="1600" dirty="0"/>
              <a:t> </a:t>
            </a:r>
            <a:r>
              <a:rPr lang="it-IT" sz="1600" dirty="0" err="1"/>
              <a:t>Coupled</a:t>
            </a:r>
            <a:r>
              <a:rPr lang="it-IT" sz="1600" dirty="0"/>
              <a:t> Device (dispositivo ad accoppiamento di carica)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5263892" y="2639906"/>
            <a:ext cx="2322767" cy="1587865"/>
            <a:chOff x="4443610" y="2639906"/>
            <a:chExt cx="2322767" cy="1587865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3610" y="2639906"/>
              <a:ext cx="2322767" cy="1316416"/>
            </a:xfrm>
            <a:prstGeom prst="rect">
              <a:avLst/>
            </a:prstGeom>
          </p:spPr>
        </p:pic>
        <p:sp>
          <p:nvSpPr>
            <p:cNvPr id="15" name="CasellaDiTesto 14"/>
            <p:cNvSpPr txBox="1"/>
            <p:nvPr/>
          </p:nvSpPr>
          <p:spPr>
            <a:xfrm>
              <a:off x="4510235" y="3950772"/>
              <a:ext cx="22561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Premio Nobel per la fisica (2009)</a:t>
              </a:r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287711" y="1185641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La carica elettrica che è stata immagazzinata dal fotodiodo, viene trasferita lungo i bordi, fino ad arrivare nei nodi, a volte anche un singolo nodo, dove la carica viene amplificata (A/D a 16 bit) e convertita in un segnale digitale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1126099" y="2499742"/>
            <a:ext cx="2163756" cy="2088232"/>
            <a:chOff x="305817" y="2499742"/>
            <a:chExt cx="2163756" cy="2088232"/>
          </a:xfrm>
        </p:grpSpPr>
        <p:grpSp>
          <p:nvGrpSpPr>
            <p:cNvPr id="16" name="Gruppo 15"/>
            <p:cNvGrpSpPr/>
            <p:nvPr/>
          </p:nvGrpSpPr>
          <p:grpSpPr>
            <a:xfrm>
              <a:off x="305817" y="2499742"/>
              <a:ext cx="2163756" cy="2088232"/>
              <a:chOff x="305817" y="2499742"/>
              <a:chExt cx="2163756" cy="2088232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5576" y="2499742"/>
                <a:ext cx="1201082" cy="1665734"/>
              </a:xfrm>
              <a:prstGeom prst="rect">
                <a:avLst/>
              </a:prstGeom>
            </p:spPr>
          </p:pic>
          <p:sp>
            <p:nvSpPr>
              <p:cNvPr id="12" name="CasellaDiTesto 11"/>
              <p:cNvSpPr txBox="1"/>
              <p:nvPr/>
            </p:nvSpPr>
            <p:spPr>
              <a:xfrm>
                <a:off x="305817" y="4126309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Willard Sterling Boyle</a:t>
                </a:r>
              </a:p>
              <a:p>
                <a:pPr algn="ctr"/>
                <a:r>
                  <a:rPr lang="it-IT" sz="1200" dirty="0"/>
                  <a:t>(19/08/1924-07/05/2011)</a:t>
                </a:r>
              </a:p>
            </p:txBody>
          </p:sp>
        </p:grp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678559" y="2499742"/>
              <a:ext cx="288672" cy="202704"/>
            </a:xfrm>
            <a:prstGeom prst="rect">
              <a:avLst/>
            </a:prstGeom>
          </p:spPr>
        </p:pic>
      </p:grpSp>
      <p:grpSp>
        <p:nvGrpSpPr>
          <p:cNvPr id="19" name="Gruppo 18"/>
          <p:cNvGrpSpPr/>
          <p:nvPr/>
        </p:nvGrpSpPr>
        <p:grpSpPr>
          <a:xfrm>
            <a:off x="3100509" y="2499742"/>
            <a:ext cx="2163756" cy="2072158"/>
            <a:chOff x="2280227" y="2499742"/>
            <a:chExt cx="2163756" cy="2072158"/>
          </a:xfrm>
        </p:grpSpPr>
        <p:grpSp>
          <p:nvGrpSpPr>
            <p:cNvPr id="10" name="Gruppo 9"/>
            <p:cNvGrpSpPr/>
            <p:nvPr/>
          </p:nvGrpSpPr>
          <p:grpSpPr>
            <a:xfrm>
              <a:off x="2280227" y="2499742"/>
              <a:ext cx="2163756" cy="2072158"/>
              <a:chOff x="2280227" y="2499742"/>
              <a:chExt cx="2163756" cy="2072158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71800" y="2499742"/>
                <a:ext cx="1180611" cy="1665734"/>
              </a:xfrm>
              <a:prstGeom prst="rect">
                <a:avLst/>
              </a:prstGeom>
            </p:spPr>
          </p:pic>
          <p:sp>
            <p:nvSpPr>
              <p:cNvPr id="13" name="CasellaDiTesto 12"/>
              <p:cNvSpPr txBox="1"/>
              <p:nvPr/>
            </p:nvSpPr>
            <p:spPr>
              <a:xfrm>
                <a:off x="2280227" y="4110235"/>
                <a:ext cx="2163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George </a:t>
                </a:r>
                <a:r>
                  <a:rPr lang="it-IT" sz="1200" dirty="0" err="1"/>
                  <a:t>Elwood</a:t>
                </a:r>
                <a:r>
                  <a:rPr lang="it-IT" sz="1200" dirty="0"/>
                  <a:t> Smith</a:t>
                </a:r>
              </a:p>
              <a:p>
                <a:pPr algn="ctr"/>
                <a:r>
                  <a:rPr lang="it-IT" sz="1200" dirty="0"/>
                  <a:t>(10/05/1930)</a:t>
                </a:r>
              </a:p>
            </p:txBody>
          </p:sp>
        </p:grpSp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7653" y="2501966"/>
              <a:ext cx="244758" cy="150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834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Camera di ripresa: CMOS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23528" y="771550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CMOS</a:t>
            </a:r>
            <a:r>
              <a:rPr lang="it-IT" sz="1600" dirty="0"/>
              <a:t>: </a:t>
            </a:r>
            <a:r>
              <a:rPr lang="it-IT" sz="1600" dirty="0" err="1"/>
              <a:t>Complementary</a:t>
            </a:r>
            <a:r>
              <a:rPr lang="it-IT" sz="1600" dirty="0"/>
              <a:t> metal </a:t>
            </a:r>
            <a:r>
              <a:rPr lang="it-IT" sz="1600" dirty="0" err="1"/>
              <a:t>oxide</a:t>
            </a:r>
            <a:r>
              <a:rPr lang="it-IT" sz="1600" dirty="0"/>
              <a:t> </a:t>
            </a:r>
            <a:r>
              <a:rPr lang="it-IT" sz="1600" dirty="0" err="1"/>
              <a:t>semiconductor</a:t>
            </a:r>
            <a:r>
              <a:rPr lang="it-IT" sz="1600" dirty="0"/>
              <a:t> (…)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23528" y="1208842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/>
              <a:t>Ogni fotodiodo dispone di un amplificatore e di un convertitore. Di conseguenza ciascun fotodiodo converte direttamente la carica in segnale.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98215" y="1939116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FSI (Front side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illumination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it-IT" sz="1600" dirty="0"/>
              <a:t>: la luce deve passare attraverso gli strati metallici e dielettrici per avere la conversione fotone/elettrone e solo successivamente raggiunge la parte in silicio. Di conseguenza l’intensità di luce che arriva al silicio è limitata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64212" y="2845233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BSI (Back side </a:t>
            </a:r>
            <a:r>
              <a:rPr lang="it-IT" sz="1600" dirty="0" err="1">
                <a:solidFill>
                  <a:schemeClr val="accent4">
                    <a:lumMod val="75000"/>
                  </a:schemeClr>
                </a:solidFill>
              </a:rPr>
              <a:t>illumination</a:t>
            </a: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it-IT" sz="1600" dirty="0"/>
              <a:t>: la luce colpisce direttamente il silicio prima di passare nello strato metallico e dielettrico. La luce che arriva al silicio è significativamente maggiore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2606"/>
          <a:stretch/>
        </p:blipFill>
        <p:spPr>
          <a:xfrm>
            <a:off x="1979712" y="3507854"/>
            <a:ext cx="4427984" cy="1497543"/>
          </a:xfrm>
          <a:prstGeom prst="rect">
            <a:avLst/>
          </a:prstGeom>
        </p:spPr>
      </p:pic>
      <p:sp>
        <p:nvSpPr>
          <p:cNvPr id="12" name="CasellaDiTesto 11">
            <a:hlinkClick r:id="rId4" action="ppaction://hlinksldjump"/>
          </p:cNvPr>
          <p:cNvSpPr txBox="1"/>
          <p:nvPr/>
        </p:nvSpPr>
        <p:spPr>
          <a:xfrm>
            <a:off x="8280412" y="473199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QE</a:t>
            </a:r>
          </a:p>
        </p:txBody>
      </p:sp>
    </p:spTree>
    <p:extLst>
      <p:ext uri="{BB962C8B-B14F-4D97-AF65-F5344CB8AC3E}">
        <p14:creationId xmlns:p14="http://schemas.microsoft.com/office/powerpoint/2010/main" val="107464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CCD vs CMOS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59532" y="2351274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Pro CCD</a:t>
            </a:r>
            <a:r>
              <a:rPr lang="it-IT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Maggiore sensibilità alle basse intensità di luce;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Convertitore ADC è a 16 bit -&gt; miglior </a:t>
            </a:r>
            <a:r>
              <a:rPr lang="it-IT" sz="1600" dirty="0" err="1"/>
              <a:t>range</a:t>
            </a:r>
            <a:r>
              <a:rPr lang="it-IT" sz="1600" dirty="0"/>
              <a:t> dinamico;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Non presentano artefatti dovuti a problemi di tensione (</a:t>
            </a:r>
            <a:r>
              <a:rPr lang="it-IT" sz="1600" dirty="0" err="1"/>
              <a:t>amp</a:t>
            </a:r>
            <a:r>
              <a:rPr lang="it-IT" sz="1600" dirty="0"/>
              <a:t> </a:t>
            </a:r>
            <a:r>
              <a:rPr lang="it-IT" sz="1600" dirty="0" err="1"/>
              <a:t>glow</a:t>
            </a:r>
            <a:r>
              <a:rPr lang="it-IT" sz="1600" dirty="0"/>
              <a:t>);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23528" y="3575253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Pro CMOS</a:t>
            </a:r>
            <a:r>
              <a:rPr lang="it-IT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Bassi costi di produzione -&gt; prezzo più basso rispetto al CCD;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Il trasporto dell’informazione avviene con minor dispendio di energia;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Tecnologia in continua evoluzione -&gt; vedi Sony </a:t>
            </a:r>
            <a:r>
              <a:rPr lang="it-IT" sz="1600" dirty="0" err="1"/>
              <a:t>Exmor</a:t>
            </a:r>
            <a:r>
              <a:rPr lang="it-IT" sz="1600" dirty="0"/>
              <a:t> FSI e BSI; 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771550"/>
            <a:ext cx="1940620" cy="119121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577" y="830809"/>
            <a:ext cx="1339534" cy="89021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725" y="685237"/>
            <a:ext cx="1304577" cy="1167154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1403648" y="1840354"/>
            <a:ext cx="728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800" i="1" dirty="0">
                <a:solidFill>
                  <a:schemeClr val="accent4">
                    <a:lumMod val="75000"/>
                  </a:schemeClr>
                </a:solidFill>
              </a:rPr>
              <a:t>CCD</a:t>
            </a:r>
            <a:endParaRPr lang="it-IT" sz="1800" i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6486153" y="1811635"/>
            <a:ext cx="82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defTabSz="457200" latinLnBrk="0"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defTabSz="457200" latinLnBrk="0"/>
            <a:lvl3pPr defTabSz="457200" latinLnBrk="0"/>
            <a:lvl4pPr defTabSz="457200" latinLnBrk="0"/>
            <a:lvl5pPr defTabSz="457200" latinLnBrk="0"/>
            <a:lvl6pPr defTabSz="457200" latinLnBrk="0"/>
            <a:lvl7pPr defTabSz="457200" latinLnBrk="0"/>
            <a:lvl8pPr defTabSz="457200" latinLnBrk="0"/>
            <a:lvl9pPr defTabSz="457200" latinLnBrk="0"/>
          </a:lstStyle>
          <a:p>
            <a:pPr algn="ctr"/>
            <a:r>
              <a:rPr lang="it-IT" sz="1800" i="1" dirty="0">
                <a:solidFill>
                  <a:schemeClr val="accent4">
                    <a:lumMod val="75000"/>
                  </a:schemeClr>
                </a:solidFill>
              </a:rPr>
              <a:t>CMOS</a:t>
            </a:r>
            <a:endParaRPr lang="it-IT" sz="1800" i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695" y="2610522"/>
            <a:ext cx="2610875" cy="1497966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6B59772C-2B5B-E8C5-3F2C-17BE912B5B9F}"/>
              </a:ext>
            </a:extLst>
          </p:cNvPr>
          <p:cNvGrpSpPr/>
          <p:nvPr/>
        </p:nvGrpSpPr>
        <p:grpSpPr>
          <a:xfrm>
            <a:off x="2304905" y="555526"/>
            <a:ext cx="5281587" cy="2192466"/>
            <a:chOff x="2315354" y="530528"/>
            <a:chExt cx="5281587" cy="2192466"/>
          </a:xfrm>
        </p:grpSpPr>
        <p:pic>
          <p:nvPicPr>
            <p:cNvPr id="4" name="Immagine 3" descr="Immagine che contiene testo, schermata, computer, Software multimediale&#10;&#10;Descrizione generata automaticamente">
              <a:extLst>
                <a:ext uri="{FF2B5EF4-FFF2-40B4-BE49-F238E27FC236}">
                  <a16:creationId xmlns:a16="http://schemas.microsoft.com/office/drawing/2014/main" id="{A98ECE1A-83FD-58A9-37CA-0EFB446E3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7"/>
            <a:stretch/>
          </p:blipFill>
          <p:spPr>
            <a:xfrm>
              <a:off x="2315354" y="539775"/>
              <a:ext cx="4462181" cy="2113989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BF41E9FF-7849-31B1-EE6E-0777741BBDDF}"/>
                </a:ext>
              </a:extLst>
            </p:cNvPr>
            <p:cNvSpPr txBox="1"/>
            <p:nvPr/>
          </p:nvSpPr>
          <p:spPr>
            <a:xfrm>
              <a:off x="2426451" y="2229234"/>
              <a:ext cx="1512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rgbClr val="FF0000"/>
                  </a:solidFill>
                </a:rPr>
                <a:t>Sony IMX294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6EE9068-0A12-3AC4-DEBE-82D3D574BD0D}"/>
                </a:ext>
              </a:extLst>
            </p:cNvPr>
            <p:cNvSpPr txBox="1"/>
            <p:nvPr/>
          </p:nvSpPr>
          <p:spPr>
            <a:xfrm>
              <a:off x="5298933" y="2415217"/>
              <a:ext cx="1512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rgbClr val="FF0000"/>
                  </a:solidFill>
                </a:rPr>
                <a:t>Sony IMX533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68AA7F26-83E6-263E-2CAC-514051EC6A6A}"/>
                </a:ext>
              </a:extLst>
            </p:cNvPr>
            <p:cNvSpPr txBox="1"/>
            <p:nvPr/>
          </p:nvSpPr>
          <p:spPr>
            <a:xfrm>
              <a:off x="5350015" y="668043"/>
              <a:ext cx="2246926" cy="30777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rgbClr val="FF0000"/>
                  </a:solidFill>
                </a:rPr>
                <a:t>Sony Super HAD ICX413AQ</a:t>
              </a: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399D32A8-A21D-0C6A-5ED6-CC30CC5FB506}"/>
                </a:ext>
              </a:extLst>
            </p:cNvPr>
            <p:cNvSpPr/>
            <p:nvPr/>
          </p:nvSpPr>
          <p:spPr>
            <a:xfrm>
              <a:off x="3582540" y="530528"/>
              <a:ext cx="855893" cy="907256"/>
            </a:xfrm>
            <a:custGeom>
              <a:avLst/>
              <a:gdLst>
                <a:gd name="connsiteX0" fmla="*/ 271467 w 855893"/>
                <a:gd name="connsiteY0" fmla="*/ 57150 h 907256"/>
                <a:gd name="connsiteX1" fmla="*/ 100017 w 855893"/>
                <a:gd name="connsiteY1" fmla="*/ 171450 h 907256"/>
                <a:gd name="connsiteX2" fmla="*/ 71442 w 855893"/>
                <a:gd name="connsiteY2" fmla="*/ 200025 h 907256"/>
                <a:gd name="connsiteX3" fmla="*/ 14292 w 855893"/>
                <a:gd name="connsiteY3" fmla="*/ 321468 h 907256"/>
                <a:gd name="connsiteX4" fmla="*/ 5 w 855893"/>
                <a:gd name="connsiteY4" fmla="*/ 400050 h 907256"/>
                <a:gd name="connsiteX5" fmla="*/ 21436 w 855893"/>
                <a:gd name="connsiteY5" fmla="*/ 557212 h 907256"/>
                <a:gd name="connsiteX6" fmla="*/ 42867 w 855893"/>
                <a:gd name="connsiteY6" fmla="*/ 614362 h 907256"/>
                <a:gd name="connsiteX7" fmla="*/ 107161 w 855893"/>
                <a:gd name="connsiteY7" fmla="*/ 735806 h 907256"/>
                <a:gd name="connsiteX8" fmla="*/ 135736 w 855893"/>
                <a:gd name="connsiteY8" fmla="*/ 764381 h 907256"/>
                <a:gd name="connsiteX9" fmla="*/ 242892 w 855893"/>
                <a:gd name="connsiteY9" fmla="*/ 864393 h 907256"/>
                <a:gd name="connsiteX10" fmla="*/ 292898 w 855893"/>
                <a:gd name="connsiteY10" fmla="*/ 878681 h 907256"/>
                <a:gd name="connsiteX11" fmla="*/ 507211 w 855893"/>
                <a:gd name="connsiteY11" fmla="*/ 900112 h 907256"/>
                <a:gd name="connsiteX12" fmla="*/ 557217 w 855893"/>
                <a:gd name="connsiteY12" fmla="*/ 907256 h 907256"/>
                <a:gd name="connsiteX13" fmla="*/ 692948 w 855893"/>
                <a:gd name="connsiteY13" fmla="*/ 900112 h 907256"/>
                <a:gd name="connsiteX14" fmla="*/ 714380 w 855893"/>
                <a:gd name="connsiteY14" fmla="*/ 885825 h 907256"/>
                <a:gd name="connsiteX15" fmla="*/ 764386 w 855893"/>
                <a:gd name="connsiteY15" fmla="*/ 857250 h 907256"/>
                <a:gd name="connsiteX16" fmla="*/ 814392 w 855893"/>
                <a:gd name="connsiteY16" fmla="*/ 778668 h 907256"/>
                <a:gd name="connsiteX17" fmla="*/ 828680 w 855893"/>
                <a:gd name="connsiteY17" fmla="*/ 721518 h 907256"/>
                <a:gd name="connsiteX18" fmla="*/ 842967 w 855893"/>
                <a:gd name="connsiteY18" fmla="*/ 678656 h 907256"/>
                <a:gd name="connsiteX19" fmla="*/ 842967 w 855893"/>
                <a:gd name="connsiteY19" fmla="*/ 307181 h 907256"/>
                <a:gd name="connsiteX20" fmla="*/ 828680 w 855893"/>
                <a:gd name="connsiteY20" fmla="*/ 257175 h 907256"/>
                <a:gd name="connsiteX21" fmla="*/ 814392 w 855893"/>
                <a:gd name="connsiteY21" fmla="*/ 192881 h 907256"/>
                <a:gd name="connsiteX22" fmla="*/ 771530 w 855893"/>
                <a:gd name="connsiteY22" fmla="*/ 121443 h 907256"/>
                <a:gd name="connsiteX23" fmla="*/ 707236 w 855893"/>
                <a:gd name="connsiteY23" fmla="*/ 64293 h 907256"/>
                <a:gd name="connsiteX24" fmla="*/ 664373 w 855893"/>
                <a:gd name="connsiteY24" fmla="*/ 35718 h 907256"/>
                <a:gd name="connsiteX25" fmla="*/ 621511 w 855893"/>
                <a:gd name="connsiteY25" fmla="*/ 21431 h 907256"/>
                <a:gd name="connsiteX26" fmla="*/ 542930 w 855893"/>
                <a:gd name="connsiteY26" fmla="*/ 0 h 907256"/>
                <a:gd name="connsiteX27" fmla="*/ 378623 w 855893"/>
                <a:gd name="connsiteY27" fmla="*/ 14287 h 907256"/>
                <a:gd name="connsiteX28" fmla="*/ 335761 w 855893"/>
                <a:gd name="connsiteY28" fmla="*/ 21431 h 907256"/>
                <a:gd name="connsiteX29" fmla="*/ 278611 w 855893"/>
                <a:gd name="connsiteY29" fmla="*/ 50006 h 907256"/>
                <a:gd name="connsiteX30" fmla="*/ 271467 w 855893"/>
                <a:gd name="connsiteY30" fmla="*/ 57150 h 90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55893" h="907256">
                  <a:moveTo>
                    <a:pt x="271467" y="57150"/>
                  </a:moveTo>
                  <a:cubicBezTo>
                    <a:pt x="241701" y="77391"/>
                    <a:pt x="198034" y="85685"/>
                    <a:pt x="100017" y="171450"/>
                  </a:cubicBezTo>
                  <a:cubicBezTo>
                    <a:pt x="89880" y="180320"/>
                    <a:pt x="78914" y="188817"/>
                    <a:pt x="71442" y="200025"/>
                  </a:cubicBezTo>
                  <a:cubicBezTo>
                    <a:pt x="58422" y="219555"/>
                    <a:pt x="22841" y="302234"/>
                    <a:pt x="14292" y="321468"/>
                  </a:cubicBezTo>
                  <a:cubicBezTo>
                    <a:pt x="12233" y="331765"/>
                    <a:pt x="-310" y="392480"/>
                    <a:pt x="5" y="400050"/>
                  </a:cubicBezTo>
                  <a:cubicBezTo>
                    <a:pt x="715" y="417098"/>
                    <a:pt x="7170" y="514413"/>
                    <a:pt x="21436" y="557212"/>
                  </a:cubicBezTo>
                  <a:cubicBezTo>
                    <a:pt x="27870" y="576513"/>
                    <a:pt x="34972" y="595611"/>
                    <a:pt x="42867" y="614362"/>
                  </a:cubicBezTo>
                  <a:cubicBezTo>
                    <a:pt x="62446" y="660861"/>
                    <a:pt x="76499" y="697478"/>
                    <a:pt x="107161" y="735806"/>
                  </a:cubicBezTo>
                  <a:cubicBezTo>
                    <a:pt x="115576" y="746325"/>
                    <a:pt x="126787" y="754313"/>
                    <a:pt x="135736" y="764381"/>
                  </a:cubicBezTo>
                  <a:cubicBezTo>
                    <a:pt x="181139" y="815460"/>
                    <a:pt x="162084" y="815011"/>
                    <a:pt x="242892" y="864393"/>
                  </a:cubicBezTo>
                  <a:cubicBezTo>
                    <a:pt x="257684" y="873433"/>
                    <a:pt x="275718" y="876359"/>
                    <a:pt x="292898" y="878681"/>
                  </a:cubicBezTo>
                  <a:cubicBezTo>
                    <a:pt x="364045" y="888296"/>
                    <a:pt x="436139" y="889958"/>
                    <a:pt x="507211" y="900112"/>
                  </a:cubicBezTo>
                  <a:lnTo>
                    <a:pt x="557217" y="907256"/>
                  </a:lnTo>
                  <a:cubicBezTo>
                    <a:pt x="602461" y="904875"/>
                    <a:pt x="648057" y="906233"/>
                    <a:pt x="692948" y="900112"/>
                  </a:cubicBezTo>
                  <a:cubicBezTo>
                    <a:pt x="701455" y="898952"/>
                    <a:pt x="706925" y="890085"/>
                    <a:pt x="714380" y="885825"/>
                  </a:cubicBezTo>
                  <a:cubicBezTo>
                    <a:pt x="777817" y="849576"/>
                    <a:pt x="712179" y="892054"/>
                    <a:pt x="764386" y="857250"/>
                  </a:cubicBezTo>
                  <a:cubicBezTo>
                    <a:pt x="768905" y="850471"/>
                    <a:pt x="809806" y="790592"/>
                    <a:pt x="814392" y="778668"/>
                  </a:cubicBezTo>
                  <a:cubicBezTo>
                    <a:pt x="821441" y="760341"/>
                    <a:pt x="823285" y="740399"/>
                    <a:pt x="828680" y="721518"/>
                  </a:cubicBezTo>
                  <a:cubicBezTo>
                    <a:pt x="832817" y="707037"/>
                    <a:pt x="838205" y="692943"/>
                    <a:pt x="842967" y="678656"/>
                  </a:cubicBezTo>
                  <a:cubicBezTo>
                    <a:pt x="861611" y="529510"/>
                    <a:pt x="858733" y="575212"/>
                    <a:pt x="842967" y="307181"/>
                  </a:cubicBezTo>
                  <a:cubicBezTo>
                    <a:pt x="841949" y="289875"/>
                    <a:pt x="832578" y="274067"/>
                    <a:pt x="828680" y="257175"/>
                  </a:cubicBezTo>
                  <a:cubicBezTo>
                    <a:pt x="820830" y="223157"/>
                    <a:pt x="825840" y="219594"/>
                    <a:pt x="814392" y="192881"/>
                  </a:cubicBezTo>
                  <a:cubicBezTo>
                    <a:pt x="804361" y="169475"/>
                    <a:pt x="786767" y="140066"/>
                    <a:pt x="771530" y="121443"/>
                  </a:cubicBezTo>
                  <a:cubicBezTo>
                    <a:pt x="751872" y="97416"/>
                    <a:pt x="731971" y="81608"/>
                    <a:pt x="707236" y="64293"/>
                  </a:cubicBezTo>
                  <a:cubicBezTo>
                    <a:pt x="693169" y="54446"/>
                    <a:pt x="679732" y="43397"/>
                    <a:pt x="664373" y="35718"/>
                  </a:cubicBezTo>
                  <a:cubicBezTo>
                    <a:pt x="650903" y="28983"/>
                    <a:pt x="635664" y="26578"/>
                    <a:pt x="621511" y="21431"/>
                  </a:cubicBezTo>
                  <a:cubicBezTo>
                    <a:pt x="563265" y="251"/>
                    <a:pt x="608696" y="10960"/>
                    <a:pt x="542930" y="0"/>
                  </a:cubicBezTo>
                  <a:lnTo>
                    <a:pt x="378623" y="14287"/>
                  </a:lnTo>
                  <a:cubicBezTo>
                    <a:pt x="364215" y="15777"/>
                    <a:pt x="349402" y="16559"/>
                    <a:pt x="335761" y="21431"/>
                  </a:cubicBezTo>
                  <a:cubicBezTo>
                    <a:pt x="315703" y="28595"/>
                    <a:pt x="299496" y="45829"/>
                    <a:pt x="278611" y="50006"/>
                  </a:cubicBezTo>
                  <a:cubicBezTo>
                    <a:pt x="237671" y="58194"/>
                    <a:pt x="301233" y="36909"/>
                    <a:pt x="271467" y="57150"/>
                  </a:cubicBezTo>
                  <a:close/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4C3E8C1F-DD94-4445-B9B8-6BD1A1B0AD5F}"/>
                </a:ext>
              </a:extLst>
            </p:cNvPr>
            <p:cNvSpPr/>
            <p:nvPr/>
          </p:nvSpPr>
          <p:spPr>
            <a:xfrm>
              <a:off x="4366565" y="530528"/>
              <a:ext cx="434602" cy="427992"/>
            </a:xfrm>
            <a:custGeom>
              <a:avLst/>
              <a:gdLst>
                <a:gd name="connsiteX0" fmla="*/ 271467 w 855893"/>
                <a:gd name="connsiteY0" fmla="*/ 57150 h 907256"/>
                <a:gd name="connsiteX1" fmla="*/ 100017 w 855893"/>
                <a:gd name="connsiteY1" fmla="*/ 171450 h 907256"/>
                <a:gd name="connsiteX2" fmla="*/ 71442 w 855893"/>
                <a:gd name="connsiteY2" fmla="*/ 200025 h 907256"/>
                <a:gd name="connsiteX3" fmla="*/ 14292 w 855893"/>
                <a:gd name="connsiteY3" fmla="*/ 321468 h 907256"/>
                <a:gd name="connsiteX4" fmla="*/ 5 w 855893"/>
                <a:gd name="connsiteY4" fmla="*/ 400050 h 907256"/>
                <a:gd name="connsiteX5" fmla="*/ 21436 w 855893"/>
                <a:gd name="connsiteY5" fmla="*/ 557212 h 907256"/>
                <a:gd name="connsiteX6" fmla="*/ 42867 w 855893"/>
                <a:gd name="connsiteY6" fmla="*/ 614362 h 907256"/>
                <a:gd name="connsiteX7" fmla="*/ 107161 w 855893"/>
                <a:gd name="connsiteY7" fmla="*/ 735806 h 907256"/>
                <a:gd name="connsiteX8" fmla="*/ 135736 w 855893"/>
                <a:gd name="connsiteY8" fmla="*/ 764381 h 907256"/>
                <a:gd name="connsiteX9" fmla="*/ 242892 w 855893"/>
                <a:gd name="connsiteY9" fmla="*/ 864393 h 907256"/>
                <a:gd name="connsiteX10" fmla="*/ 292898 w 855893"/>
                <a:gd name="connsiteY10" fmla="*/ 878681 h 907256"/>
                <a:gd name="connsiteX11" fmla="*/ 507211 w 855893"/>
                <a:gd name="connsiteY11" fmla="*/ 900112 h 907256"/>
                <a:gd name="connsiteX12" fmla="*/ 557217 w 855893"/>
                <a:gd name="connsiteY12" fmla="*/ 907256 h 907256"/>
                <a:gd name="connsiteX13" fmla="*/ 692948 w 855893"/>
                <a:gd name="connsiteY13" fmla="*/ 900112 h 907256"/>
                <a:gd name="connsiteX14" fmla="*/ 714380 w 855893"/>
                <a:gd name="connsiteY14" fmla="*/ 885825 h 907256"/>
                <a:gd name="connsiteX15" fmla="*/ 764386 w 855893"/>
                <a:gd name="connsiteY15" fmla="*/ 857250 h 907256"/>
                <a:gd name="connsiteX16" fmla="*/ 814392 w 855893"/>
                <a:gd name="connsiteY16" fmla="*/ 778668 h 907256"/>
                <a:gd name="connsiteX17" fmla="*/ 828680 w 855893"/>
                <a:gd name="connsiteY17" fmla="*/ 721518 h 907256"/>
                <a:gd name="connsiteX18" fmla="*/ 842967 w 855893"/>
                <a:gd name="connsiteY18" fmla="*/ 678656 h 907256"/>
                <a:gd name="connsiteX19" fmla="*/ 842967 w 855893"/>
                <a:gd name="connsiteY19" fmla="*/ 307181 h 907256"/>
                <a:gd name="connsiteX20" fmla="*/ 828680 w 855893"/>
                <a:gd name="connsiteY20" fmla="*/ 257175 h 907256"/>
                <a:gd name="connsiteX21" fmla="*/ 814392 w 855893"/>
                <a:gd name="connsiteY21" fmla="*/ 192881 h 907256"/>
                <a:gd name="connsiteX22" fmla="*/ 771530 w 855893"/>
                <a:gd name="connsiteY22" fmla="*/ 121443 h 907256"/>
                <a:gd name="connsiteX23" fmla="*/ 707236 w 855893"/>
                <a:gd name="connsiteY23" fmla="*/ 64293 h 907256"/>
                <a:gd name="connsiteX24" fmla="*/ 664373 w 855893"/>
                <a:gd name="connsiteY24" fmla="*/ 35718 h 907256"/>
                <a:gd name="connsiteX25" fmla="*/ 621511 w 855893"/>
                <a:gd name="connsiteY25" fmla="*/ 21431 h 907256"/>
                <a:gd name="connsiteX26" fmla="*/ 542930 w 855893"/>
                <a:gd name="connsiteY26" fmla="*/ 0 h 907256"/>
                <a:gd name="connsiteX27" fmla="*/ 378623 w 855893"/>
                <a:gd name="connsiteY27" fmla="*/ 14287 h 907256"/>
                <a:gd name="connsiteX28" fmla="*/ 335761 w 855893"/>
                <a:gd name="connsiteY28" fmla="*/ 21431 h 907256"/>
                <a:gd name="connsiteX29" fmla="*/ 278611 w 855893"/>
                <a:gd name="connsiteY29" fmla="*/ 50006 h 907256"/>
                <a:gd name="connsiteX30" fmla="*/ 271467 w 855893"/>
                <a:gd name="connsiteY30" fmla="*/ 57150 h 90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55893" h="907256">
                  <a:moveTo>
                    <a:pt x="271467" y="57150"/>
                  </a:moveTo>
                  <a:cubicBezTo>
                    <a:pt x="241701" y="77391"/>
                    <a:pt x="198034" y="85685"/>
                    <a:pt x="100017" y="171450"/>
                  </a:cubicBezTo>
                  <a:cubicBezTo>
                    <a:pt x="89880" y="180320"/>
                    <a:pt x="78914" y="188817"/>
                    <a:pt x="71442" y="200025"/>
                  </a:cubicBezTo>
                  <a:cubicBezTo>
                    <a:pt x="58422" y="219555"/>
                    <a:pt x="22841" y="302234"/>
                    <a:pt x="14292" y="321468"/>
                  </a:cubicBezTo>
                  <a:cubicBezTo>
                    <a:pt x="12233" y="331765"/>
                    <a:pt x="-310" y="392480"/>
                    <a:pt x="5" y="400050"/>
                  </a:cubicBezTo>
                  <a:cubicBezTo>
                    <a:pt x="715" y="417098"/>
                    <a:pt x="7170" y="514413"/>
                    <a:pt x="21436" y="557212"/>
                  </a:cubicBezTo>
                  <a:cubicBezTo>
                    <a:pt x="27870" y="576513"/>
                    <a:pt x="34972" y="595611"/>
                    <a:pt x="42867" y="614362"/>
                  </a:cubicBezTo>
                  <a:cubicBezTo>
                    <a:pt x="62446" y="660861"/>
                    <a:pt x="76499" y="697478"/>
                    <a:pt x="107161" y="735806"/>
                  </a:cubicBezTo>
                  <a:cubicBezTo>
                    <a:pt x="115576" y="746325"/>
                    <a:pt x="126787" y="754313"/>
                    <a:pt x="135736" y="764381"/>
                  </a:cubicBezTo>
                  <a:cubicBezTo>
                    <a:pt x="181139" y="815460"/>
                    <a:pt x="162084" y="815011"/>
                    <a:pt x="242892" y="864393"/>
                  </a:cubicBezTo>
                  <a:cubicBezTo>
                    <a:pt x="257684" y="873433"/>
                    <a:pt x="275718" y="876359"/>
                    <a:pt x="292898" y="878681"/>
                  </a:cubicBezTo>
                  <a:cubicBezTo>
                    <a:pt x="364045" y="888296"/>
                    <a:pt x="436139" y="889958"/>
                    <a:pt x="507211" y="900112"/>
                  </a:cubicBezTo>
                  <a:lnTo>
                    <a:pt x="557217" y="907256"/>
                  </a:lnTo>
                  <a:cubicBezTo>
                    <a:pt x="602461" y="904875"/>
                    <a:pt x="648057" y="906233"/>
                    <a:pt x="692948" y="900112"/>
                  </a:cubicBezTo>
                  <a:cubicBezTo>
                    <a:pt x="701455" y="898952"/>
                    <a:pt x="706925" y="890085"/>
                    <a:pt x="714380" y="885825"/>
                  </a:cubicBezTo>
                  <a:cubicBezTo>
                    <a:pt x="777817" y="849576"/>
                    <a:pt x="712179" y="892054"/>
                    <a:pt x="764386" y="857250"/>
                  </a:cubicBezTo>
                  <a:cubicBezTo>
                    <a:pt x="768905" y="850471"/>
                    <a:pt x="809806" y="790592"/>
                    <a:pt x="814392" y="778668"/>
                  </a:cubicBezTo>
                  <a:cubicBezTo>
                    <a:pt x="821441" y="760341"/>
                    <a:pt x="823285" y="740399"/>
                    <a:pt x="828680" y="721518"/>
                  </a:cubicBezTo>
                  <a:cubicBezTo>
                    <a:pt x="832817" y="707037"/>
                    <a:pt x="838205" y="692943"/>
                    <a:pt x="842967" y="678656"/>
                  </a:cubicBezTo>
                  <a:cubicBezTo>
                    <a:pt x="861611" y="529510"/>
                    <a:pt x="858733" y="575212"/>
                    <a:pt x="842967" y="307181"/>
                  </a:cubicBezTo>
                  <a:cubicBezTo>
                    <a:pt x="841949" y="289875"/>
                    <a:pt x="832578" y="274067"/>
                    <a:pt x="828680" y="257175"/>
                  </a:cubicBezTo>
                  <a:cubicBezTo>
                    <a:pt x="820830" y="223157"/>
                    <a:pt x="825840" y="219594"/>
                    <a:pt x="814392" y="192881"/>
                  </a:cubicBezTo>
                  <a:cubicBezTo>
                    <a:pt x="804361" y="169475"/>
                    <a:pt x="786767" y="140066"/>
                    <a:pt x="771530" y="121443"/>
                  </a:cubicBezTo>
                  <a:cubicBezTo>
                    <a:pt x="751872" y="97416"/>
                    <a:pt x="731971" y="81608"/>
                    <a:pt x="707236" y="64293"/>
                  </a:cubicBezTo>
                  <a:cubicBezTo>
                    <a:pt x="693169" y="54446"/>
                    <a:pt x="679732" y="43397"/>
                    <a:pt x="664373" y="35718"/>
                  </a:cubicBezTo>
                  <a:cubicBezTo>
                    <a:pt x="650903" y="28983"/>
                    <a:pt x="635664" y="26578"/>
                    <a:pt x="621511" y="21431"/>
                  </a:cubicBezTo>
                  <a:cubicBezTo>
                    <a:pt x="563265" y="251"/>
                    <a:pt x="608696" y="10960"/>
                    <a:pt x="542930" y="0"/>
                  </a:cubicBezTo>
                  <a:lnTo>
                    <a:pt x="378623" y="14287"/>
                  </a:lnTo>
                  <a:cubicBezTo>
                    <a:pt x="364215" y="15777"/>
                    <a:pt x="349402" y="16559"/>
                    <a:pt x="335761" y="21431"/>
                  </a:cubicBezTo>
                  <a:cubicBezTo>
                    <a:pt x="315703" y="28595"/>
                    <a:pt x="299496" y="45829"/>
                    <a:pt x="278611" y="50006"/>
                  </a:cubicBezTo>
                  <a:cubicBezTo>
                    <a:pt x="237671" y="58194"/>
                    <a:pt x="301233" y="36909"/>
                    <a:pt x="271467" y="57150"/>
                  </a:cubicBezTo>
                  <a:close/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ED9FBDE-B327-8614-9364-B5FCAA402DE6}"/>
              </a:ext>
            </a:extLst>
          </p:cNvPr>
          <p:cNvSpPr txBox="1"/>
          <p:nvPr/>
        </p:nvSpPr>
        <p:spPr>
          <a:xfrm rot="538023">
            <a:off x="2438468" y="1688617"/>
            <a:ext cx="237626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0" dirty="0">
                <a:solidFill>
                  <a:srgbClr val="FF0000"/>
                </a:solidFill>
                <a:latin typeface="Angsana New" panose="020B0502040204020203" pitchFamily="18" charset="-34"/>
                <a:cs typeface="Angsana New" panose="020B0502040204020203" pitchFamily="18" charset="-3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568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395536" y="555526"/>
            <a:ext cx="82809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95536" y="8461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C00000"/>
                </a:solidFill>
              </a:rPr>
              <a:t>Efficienza quantica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5747"/>
            <a:ext cx="504060" cy="540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323528" y="673989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it-IT" sz="1600" i="1" dirty="0">
                <a:solidFill>
                  <a:schemeClr val="accent4">
                    <a:lumMod val="75000"/>
                  </a:schemeClr>
                </a:solidFill>
              </a:rPr>
              <a:t>Efficienza quantica (QE)</a:t>
            </a: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: quota parte di energia incidente che riesce ad essere convertita in segnale dal sensore fotografico </a:t>
            </a:r>
          </a:p>
        </p:txBody>
      </p:sp>
      <p:grpSp>
        <p:nvGrpSpPr>
          <p:cNvPr id="24" name="Gruppo 23"/>
          <p:cNvGrpSpPr/>
          <p:nvPr/>
        </p:nvGrpSpPr>
        <p:grpSpPr>
          <a:xfrm>
            <a:off x="1835696" y="1317885"/>
            <a:ext cx="4608512" cy="2091764"/>
            <a:chOff x="539552" y="1365500"/>
            <a:chExt cx="4608512" cy="2091764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1365500"/>
              <a:ext cx="4608512" cy="1690126"/>
            </a:xfrm>
            <a:prstGeom prst="rect">
              <a:avLst/>
            </a:prstGeom>
          </p:spPr>
        </p:pic>
        <p:sp>
          <p:nvSpPr>
            <p:cNvPr id="23" name="CasellaDiTesto 22"/>
            <p:cNvSpPr txBox="1"/>
            <p:nvPr/>
          </p:nvSpPr>
          <p:spPr>
            <a:xfrm>
              <a:off x="827584" y="3026377"/>
              <a:ext cx="38164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QE: non tutta la luce che arriva al sensore viene convertita </a:t>
              </a:r>
            </a:p>
            <a:p>
              <a:pPr algn="ctr"/>
              <a:r>
                <a:rPr lang="it-IT" sz="1050" dirty="0"/>
                <a:t>(www.bluejourneyastro.com)</a:t>
              </a:r>
            </a:p>
          </p:txBody>
        </p:sp>
      </p:grpSp>
      <p:sp>
        <p:nvSpPr>
          <p:cNvPr id="26" name="CasellaDiTesto 25"/>
          <p:cNvSpPr txBox="1"/>
          <p:nvPr/>
        </p:nvSpPr>
        <p:spPr>
          <a:xfrm>
            <a:off x="382512" y="3420563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Una camera con Efficienza Quantica doppia catturerà il doppio della luce.</a:t>
            </a: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endParaRPr lang="it-IT" sz="1600" i="1" dirty="0">
              <a:solidFill>
                <a:schemeClr val="accent5">
                  <a:lumMod val="75000"/>
                </a:schemeClr>
              </a:solidFill>
            </a:endParaRPr>
          </a:p>
          <a:p>
            <a:pPr defTabSz="457200" latinLnBrk="0"/>
            <a:endParaRPr lang="it-IT" sz="1600" i="1" dirty="0">
              <a:solidFill>
                <a:schemeClr val="accent5">
                  <a:lumMod val="75000"/>
                </a:schemeClr>
              </a:solidFill>
            </a:endParaRPr>
          </a:p>
          <a:p>
            <a:pPr defTabSz="457200" latinLnBrk="0"/>
            <a:endParaRPr lang="it-IT" sz="1600" i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 defTabSz="457200" latinLnBrk="0">
              <a:buFont typeface="Wingdings" panose="05000000000000000000" pitchFamily="2" charset="2"/>
              <a:buChar char="Ø"/>
            </a:pPr>
            <a:r>
              <a:rPr lang="it-IT" sz="1600" i="1" dirty="0">
                <a:solidFill>
                  <a:schemeClr val="accent5">
                    <a:lumMod val="75000"/>
                  </a:schemeClr>
                </a:solidFill>
              </a:rPr>
              <a:t>Una camera con Efficienza Quantica doppia mi permetterà di raccoglierà la stessa quantità di luce in metà tempo</a:t>
            </a:r>
          </a:p>
        </p:txBody>
      </p:sp>
      <p:sp>
        <p:nvSpPr>
          <p:cNvPr id="27" name="Freccia bidirezionale verticale 26"/>
          <p:cNvSpPr/>
          <p:nvPr/>
        </p:nvSpPr>
        <p:spPr>
          <a:xfrm>
            <a:off x="4084411" y="3723879"/>
            <a:ext cx="415581" cy="72008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8280412" y="473199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it-IT" sz="1600" i="1" dirty="0">
                <a:solidFill>
                  <a:schemeClr val="accent5">
                    <a:lumMod val="75000"/>
                  </a:schemeClr>
                </a:solidFill>
                <a:hlinkClick r:id="rId4" action="ppaction://hlinksldjump"/>
              </a:rPr>
              <a:t>FSI/BSI</a:t>
            </a:r>
            <a:endParaRPr lang="it-IT" sz="16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58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9179</TotalTime>
  <Words>2919</Words>
  <Application>Microsoft Office PowerPoint</Application>
  <PresentationFormat>Presentazione su schermo (16:9)</PresentationFormat>
  <Paragraphs>369</Paragraphs>
  <Slides>49</Slides>
  <Notes>1</Notes>
  <HiddenSlides>1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61" baseType="lpstr">
      <vt:lpstr>맑은 고딕</vt:lpstr>
      <vt:lpstr>Angsana New</vt:lpstr>
      <vt:lpstr>Arial</vt:lpstr>
      <vt:lpstr>Calibri</vt:lpstr>
      <vt:lpstr>Calibri Light</vt:lpstr>
      <vt:lpstr>Cambria Math</vt:lpstr>
      <vt:lpstr>Symbol</vt:lpstr>
      <vt:lpstr>Tahoma</vt:lpstr>
      <vt:lpstr>Wingdings</vt:lpstr>
      <vt:lpstr>Office Theme</vt:lpstr>
      <vt:lpstr>Tema di Office</vt:lpstr>
      <vt:lpstr>Equazione</vt:lpstr>
      <vt:lpstr>Presentazione standard di PowerPoint</vt:lpstr>
      <vt:lpstr>Imaging Deep Sky</vt:lpstr>
      <vt:lpstr>Imaging Deep Sky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ANDREA MANCINI</cp:lastModifiedBy>
  <cp:revision>596</cp:revision>
  <dcterms:created xsi:type="dcterms:W3CDTF">2014-04-01T16:27:38Z</dcterms:created>
  <dcterms:modified xsi:type="dcterms:W3CDTF">2024-10-25T12:46:18Z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25ca717-11da-4935-b601-f527b9741f2e_Enabled">
    <vt:lpwstr>true</vt:lpwstr>
  </property>
  <property fmtid="{D5CDD505-2E9C-101B-9397-08002B2CF9AE}" pid="3" name="MSIP_Label_725ca717-11da-4935-b601-f527b9741f2e_SetDate">
    <vt:lpwstr>2024-10-23T05:46:07Z</vt:lpwstr>
  </property>
  <property fmtid="{D5CDD505-2E9C-101B-9397-08002B2CF9AE}" pid="4" name="MSIP_Label_725ca717-11da-4935-b601-f527b9741f2e_Method">
    <vt:lpwstr>Standard</vt:lpwstr>
  </property>
  <property fmtid="{D5CDD505-2E9C-101B-9397-08002B2CF9AE}" pid="5" name="MSIP_Label_725ca717-11da-4935-b601-f527b9741f2e_Name">
    <vt:lpwstr>C2 - Internal</vt:lpwstr>
  </property>
  <property fmtid="{D5CDD505-2E9C-101B-9397-08002B2CF9AE}" pid="6" name="MSIP_Label_725ca717-11da-4935-b601-f527b9741f2e_SiteId">
    <vt:lpwstr>d852d5cd-724c-4128-8812-ffa5db3f8507</vt:lpwstr>
  </property>
  <property fmtid="{D5CDD505-2E9C-101B-9397-08002B2CF9AE}" pid="7" name="MSIP_Label_725ca717-11da-4935-b601-f527b9741f2e_ActionId">
    <vt:lpwstr>cb57f108-26ff-4920-93c4-ee731a7f695e</vt:lpwstr>
  </property>
  <property fmtid="{D5CDD505-2E9C-101B-9397-08002B2CF9AE}" pid="8" name="MSIP_Label_725ca717-11da-4935-b601-f527b9741f2e_ContentBits">
    <vt:lpwstr>0</vt:lpwstr>
  </property>
</Properties>
</file>