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56" r:id="rId3"/>
    <p:sldId id="257" r:id="rId4"/>
    <p:sldId id="295" r:id="rId5"/>
    <p:sldId id="350" r:id="rId6"/>
    <p:sldId id="341" r:id="rId7"/>
    <p:sldId id="343" r:id="rId8"/>
    <p:sldId id="345" r:id="rId9"/>
    <p:sldId id="342" r:id="rId10"/>
    <p:sldId id="347" r:id="rId11"/>
    <p:sldId id="348" r:id="rId12"/>
    <p:sldId id="349" r:id="rId13"/>
    <p:sldId id="317" r:id="rId14"/>
    <p:sldId id="318" r:id="rId15"/>
    <p:sldId id="351" r:id="rId16"/>
    <p:sldId id="321" r:id="rId17"/>
    <p:sldId id="322" r:id="rId18"/>
    <p:sldId id="323" r:id="rId19"/>
    <p:sldId id="325" r:id="rId20"/>
    <p:sldId id="326" r:id="rId21"/>
    <p:sldId id="353" r:id="rId22"/>
    <p:sldId id="327" r:id="rId23"/>
    <p:sldId id="360" r:id="rId24"/>
    <p:sldId id="328" r:id="rId25"/>
    <p:sldId id="329" r:id="rId26"/>
    <p:sldId id="330" r:id="rId27"/>
    <p:sldId id="331" r:id="rId28"/>
    <p:sldId id="332" r:id="rId29"/>
    <p:sldId id="333" r:id="rId30"/>
    <p:sldId id="336" r:id="rId31"/>
    <p:sldId id="337" r:id="rId32"/>
    <p:sldId id="338" r:id="rId33"/>
    <p:sldId id="354" r:id="rId34"/>
    <p:sldId id="355" r:id="rId35"/>
    <p:sldId id="358" r:id="rId36"/>
    <p:sldId id="357" r:id="rId37"/>
    <p:sldId id="359" r:id="rId38"/>
    <p:sldId id="356" r:id="rId39"/>
    <p:sldId id="305" r:id="rId40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07560"/>
    <a:srgbClr val="FF5050"/>
    <a:srgbClr val="FF66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2" d="100"/>
          <a:sy n="142" d="100"/>
        </p:scale>
        <p:origin x="714" y="126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7A8BC-6598-4BA7-A3A7-4674A7AC4DEB}" type="datetimeFigureOut">
              <a:rPr lang="ko-KR" altLang="en-US" smtClean="0"/>
              <a:t>2024-10-17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776CFA-4F47-49D9-BDE7-30CD1AECFDFB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1809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76CFA-4F47-49D9-BDE7-30CD1AECFDFB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3153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776CFA-4F47-49D9-BDE7-30CD1AECFDFB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3534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776CFA-4F47-49D9-BDE7-30CD1AECFDFB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4316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776CFA-4F47-49D9-BDE7-30CD1AECFDFB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8013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2024-10-17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5552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2024-10-17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3033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17/10/2024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920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17/10/2024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154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17/10/2024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142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17/10/2024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50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17/10/2024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008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17/10/2024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0000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17/10/2024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1862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17/10/2024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335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7216"/>
            <a:ext cx="91440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ko-KR" dirty="0"/>
              <a:t> Click to edit Master title style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dirty="0"/>
              <a:t>Click to edit Master text styles</a:t>
            </a:r>
          </a:p>
          <a:p>
            <a:pPr lvl="1"/>
            <a:r>
              <a:rPr lang="en-US" altLang="ko-KR" dirty="0"/>
              <a:t>Second level</a:t>
            </a:r>
          </a:p>
          <a:p>
            <a:pPr lvl="2"/>
            <a:r>
              <a:rPr lang="en-US" altLang="ko-KR" dirty="0"/>
              <a:t>Third level</a:t>
            </a:r>
          </a:p>
          <a:p>
            <a:pPr lvl="3"/>
            <a:r>
              <a:rPr lang="en-US" altLang="ko-KR" dirty="0"/>
              <a:t>Fourth level</a:t>
            </a:r>
          </a:p>
          <a:p>
            <a:pPr lvl="4"/>
            <a:r>
              <a:rPr lang="en-US" altLang="ko-KR" dirty="0"/>
              <a:t>Fifth level</a:t>
            </a:r>
            <a:endParaRPr lang="ko-KR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2024-10-17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17/10/2024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2570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17/10/2024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2317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17/10/2024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613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2024-10-17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9806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2024-10-17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6615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2024-10-17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7851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2024-10-17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6104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2024-10-17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7280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2024-10-17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7004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2024-10-17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359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7216"/>
            <a:ext cx="694826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C5CDB-1AEF-4522-8EAF-CE1F4E5D863E}" type="datetimeFigureOut">
              <a:rPr lang="ko-KR" altLang="en-US" smtClean="0"/>
              <a:t>2024-10-17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7A3B0CF9-4B58-4E44-B69B-18CB08223B2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latinLnBrk="0"/>
              <a:t>17/10/2024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1D0EB55F-C20C-4525-A6ED-F2DC3ED2E45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latinLnBrk="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994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-powerpoint-templates-design.com/free-powerpoint-templates-desig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2.wmf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oleObject" Target="../embeddings/oleObject3.bin"/><Relationship Id="rId7" Type="http://schemas.openxmlformats.org/officeDocument/2006/relationships/image" Target="../media/image28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7.png"/><Relationship Id="rId4" Type="http://schemas.openxmlformats.org/officeDocument/2006/relationships/image" Target="../media/image26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9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33.png"/><Relationship Id="rId4" Type="http://schemas.openxmlformats.org/officeDocument/2006/relationships/image" Target="../media/image34.wmf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wmf"/><Relationship Id="rId11" Type="http://schemas.openxmlformats.org/officeDocument/2006/relationships/slide" Target="slide14.xml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39.wmf"/><Relationship Id="rId4" Type="http://schemas.openxmlformats.org/officeDocument/2006/relationships/image" Target="../media/image35.wmf"/><Relationship Id="rId9" Type="http://schemas.openxmlformats.org/officeDocument/2006/relationships/oleObject" Target="../embeddings/oleObject15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5.xml"/><Relationship Id="rId7" Type="http://schemas.openxmlformats.org/officeDocument/2006/relationships/slide" Target="slide1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4.png"/><Relationship Id="rId5" Type="http://schemas.openxmlformats.org/officeDocument/2006/relationships/slide" Target="slide8.xml"/><Relationship Id="rId10" Type="http://schemas.openxmlformats.org/officeDocument/2006/relationships/slide" Target="slide14.xml"/><Relationship Id="rId4" Type="http://schemas.openxmlformats.org/officeDocument/2006/relationships/slide" Target="slide7.xml"/><Relationship Id="rId9" Type="http://schemas.openxmlformats.org/officeDocument/2006/relationships/slide" Target="slide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wmf"/><Relationship Id="rId11" Type="http://schemas.openxmlformats.org/officeDocument/2006/relationships/image" Target="../media/image42.png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33.png"/><Relationship Id="rId4" Type="http://schemas.openxmlformats.org/officeDocument/2006/relationships/image" Target="../media/image40.wmf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43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0.png"/><Relationship Id="rId4" Type="http://schemas.openxmlformats.org/officeDocument/2006/relationships/image" Target="../media/image23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slide" Target="slide36.xml"/><Relationship Id="rId3" Type="http://schemas.openxmlformats.org/officeDocument/2006/relationships/slide" Target="slide24.xml"/><Relationship Id="rId7" Type="http://schemas.openxmlformats.org/officeDocument/2006/relationships/slide" Target="slide31.xml"/><Relationship Id="rId12" Type="http://schemas.openxmlformats.org/officeDocument/2006/relationships/slide" Target="slide35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11" Type="http://schemas.openxmlformats.org/officeDocument/2006/relationships/slide" Target="slide34.xml"/><Relationship Id="rId5" Type="http://schemas.openxmlformats.org/officeDocument/2006/relationships/slide" Target="slide28.xml"/><Relationship Id="rId10" Type="http://schemas.openxmlformats.org/officeDocument/2006/relationships/slide" Target="slide33.xml"/><Relationship Id="rId4" Type="http://schemas.openxmlformats.org/officeDocument/2006/relationships/slide" Target="slide26.xml"/><Relationship Id="rId9" Type="http://schemas.openxmlformats.org/officeDocument/2006/relationships/slide" Target="slide3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3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52.wmf"/><Relationship Id="rId4" Type="http://schemas.openxmlformats.org/officeDocument/2006/relationships/oleObject" Target="../embeddings/oleObject2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7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54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8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7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859782"/>
            <a:ext cx="6156176" cy="18002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6000"/>
                  <a:lumOff val="4000"/>
                  <a:alpha val="62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611560" y="4011910"/>
            <a:ext cx="54360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i="1" dirty="0" err="1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Campionamento</a:t>
            </a:r>
            <a:r>
              <a:rPr lang="en-US" altLang="ko-KR" sz="1200" b="1" i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ko-KR" sz="1200" b="1" i="1" dirty="0" err="1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tecnica</a:t>
            </a:r>
            <a:r>
              <a:rPr lang="en-US" altLang="ko-KR" sz="1200" b="1" i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altLang="ko-KR" sz="1200" b="1" i="1" dirty="0" err="1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ripresa</a:t>
            </a:r>
            <a:r>
              <a:rPr lang="en-US" altLang="ko-KR" sz="1200" b="1" i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200" b="1" i="1" dirty="0" err="1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ed</a:t>
            </a:r>
            <a:r>
              <a:rPr lang="en-US" altLang="ko-KR" sz="1200" b="1" i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200" b="1" i="1" dirty="0" err="1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elaborazione</a:t>
            </a:r>
            <a:endParaRPr kumimoji="0" lang="en-US" altLang="ko-KR" sz="1200" b="1" i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539552" y="3003798"/>
            <a:ext cx="63367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3200" b="1" i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</a:rPr>
              <a:t>Imaging </a:t>
            </a:r>
            <a:r>
              <a:rPr lang="en-US" altLang="ko-KR" sz="3200" b="1" i="1" dirty="0" err="1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</a:rPr>
              <a:t>planetario</a:t>
            </a:r>
            <a:endParaRPr lang="en-US" altLang="ko-KR" sz="3200" b="1" i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2" name="TextBox 11">
            <a:hlinkClick r:id="rId3"/>
          </p:cNvPr>
          <p:cNvSpPr txBox="1"/>
          <p:nvPr/>
        </p:nvSpPr>
        <p:spPr>
          <a:xfrm>
            <a:off x="611560" y="4803998"/>
            <a:ext cx="85324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GAEEB </a:t>
            </a:r>
            <a:r>
              <a:rPr lang="en-US" altLang="ko-KR" sz="800" dirty="0" err="1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Ciriè</a:t>
            </a:r>
            <a:r>
              <a:rPr lang="en-US" altLang="ko-KR" sz="8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(To) 16/10/2024</a:t>
            </a:r>
            <a:endParaRPr lang="ko-KR" altLang="en-US" sz="8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5486"/>
            <a:ext cx="1368152" cy="146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7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Sensore monocromatico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395536" y="771550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Per ottenere una immagine a colori da un sensore monocromatico servono:</a:t>
            </a:r>
          </a:p>
          <a:p>
            <a:pPr defTabSz="457200" latinLnBrk="0"/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Filtri RGB                                                              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791355"/>
            <a:ext cx="2162422" cy="2004531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5364088" y="793705"/>
            <a:ext cx="2514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  <a:p>
            <a:pPr defTabSz="457200" latinLnBrk="0"/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Ruota portafiltri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5" y="1659362"/>
            <a:ext cx="2256284" cy="2208532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399690" y="4050780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Per ottenere una immagine a colori da un sensore monocromatico cosa bisogna fare: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Combinare le acquisizioni fatte per ciascun filtro</a:t>
            </a:r>
          </a:p>
        </p:txBody>
      </p:sp>
    </p:spTree>
    <p:extLst>
      <p:ext uri="{BB962C8B-B14F-4D97-AF65-F5344CB8AC3E}">
        <p14:creationId xmlns:p14="http://schemas.microsoft.com/office/powerpoint/2010/main" val="104642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Sensore mono vs a colori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65523" y="2355726"/>
            <a:ext cx="39040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Pro sensore a colore</a:t>
            </a:r>
            <a:r>
              <a:rPr lang="it-IT" sz="1600" dirty="0"/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Minor costo dell’attrezzatura;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Facilità nella elaborazione dati;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Facilità nel bilanciamento del telescopio;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Utile per chi fa fotografia itinerante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436096" y="2355726"/>
            <a:ext cx="3600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Pro sensore monocromatico</a:t>
            </a:r>
            <a:r>
              <a:rPr lang="it-IT" sz="1600" dirty="0"/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Maggiore nitidezza dell’immagine -&gt; non c’è l’interpolazione matematica per i colori;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Possibilità di lavorare con maggiore facilità con filtri a banda stretta;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Consigliati in aree ad alto inquinamento luminoso</a:t>
            </a:r>
          </a:p>
        </p:txBody>
      </p:sp>
      <p:sp>
        <p:nvSpPr>
          <p:cNvPr id="3" name="Rettangolo 2"/>
          <p:cNvSpPr/>
          <p:nvPr/>
        </p:nvSpPr>
        <p:spPr>
          <a:xfrm>
            <a:off x="5494844" y="971155"/>
            <a:ext cx="328532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Monocromatico 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539552" y="971156"/>
            <a:ext cx="139493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it-IT" sz="36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ol</a:t>
            </a:r>
            <a:r>
              <a:rPr lang="it-IT" sz="3600" b="0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it-IT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097" y="710064"/>
            <a:ext cx="1275797" cy="128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65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err="1">
                <a:solidFill>
                  <a:srgbClr val="C00000"/>
                </a:solidFill>
              </a:rPr>
              <a:t>Imaging</a:t>
            </a:r>
            <a:r>
              <a:rPr lang="it-IT" sz="2400" b="1" i="1" dirty="0">
                <a:solidFill>
                  <a:srgbClr val="C00000"/>
                </a:solidFill>
              </a:rPr>
              <a:t> planetario: campionamento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23528" y="771550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Campionamento</a:t>
            </a:r>
            <a:r>
              <a:rPr lang="it-IT" sz="1600" dirty="0"/>
              <a:t>: dimensione angolare del cielo che il nostro singolo pixel può riprendere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309436" y="1190560"/>
            <a:ext cx="617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Criterio di </a:t>
            </a:r>
            <a:r>
              <a:rPr lang="it-IT" sz="1600" dirty="0" err="1">
                <a:solidFill>
                  <a:schemeClr val="accent4">
                    <a:lumMod val="75000"/>
                  </a:schemeClr>
                </a:solidFill>
              </a:rPr>
              <a:t>Nyquist</a:t>
            </a:r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:  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Per sfruttare al massimo la risoluzione di uno </a:t>
            </a:r>
          </a:p>
          <a:p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strumento è necessario che il più piccolo dettaglio cada su due pixel adiacenti </a:t>
            </a:r>
          </a:p>
          <a:p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23528" y="2105736"/>
            <a:ext cx="6091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Campionamento ideale</a:t>
            </a:r>
            <a:r>
              <a:rPr lang="it-IT" sz="1600" dirty="0"/>
              <a:t>: deve essere la metà della risoluzione teorica del telescopio</a:t>
            </a:r>
          </a:p>
        </p:txBody>
      </p:sp>
      <p:sp>
        <p:nvSpPr>
          <p:cNvPr id="15" name="Freccia in giù 14"/>
          <p:cNvSpPr/>
          <p:nvPr/>
        </p:nvSpPr>
        <p:spPr>
          <a:xfrm>
            <a:off x="2915816" y="2931790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267032" y="3479054"/>
            <a:ext cx="6091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Campionamento reale</a:t>
            </a:r>
            <a:r>
              <a:rPr lang="it-IT" sz="1600" dirty="0"/>
              <a:t>: è meglio se il più piccolo dettaglio cada su 3-4 pixel</a:t>
            </a:r>
          </a:p>
        </p:txBody>
      </p:sp>
      <p:grpSp>
        <p:nvGrpSpPr>
          <p:cNvPr id="10" name="Gruppo 9"/>
          <p:cNvGrpSpPr/>
          <p:nvPr/>
        </p:nvGrpSpPr>
        <p:grpSpPr>
          <a:xfrm>
            <a:off x="6502507" y="1190560"/>
            <a:ext cx="2163756" cy="2012583"/>
            <a:chOff x="6502507" y="1190560"/>
            <a:chExt cx="2163756" cy="2012583"/>
          </a:xfrm>
        </p:grpSpPr>
        <p:grpSp>
          <p:nvGrpSpPr>
            <p:cNvPr id="2" name="Gruppo 1"/>
            <p:cNvGrpSpPr/>
            <p:nvPr/>
          </p:nvGrpSpPr>
          <p:grpSpPr>
            <a:xfrm>
              <a:off x="6502507" y="1190560"/>
              <a:ext cx="2163756" cy="2012583"/>
              <a:chOff x="6479755" y="2990134"/>
              <a:chExt cx="2163756" cy="2012583"/>
            </a:xfrm>
          </p:grpSpPr>
          <p:pic>
            <p:nvPicPr>
              <p:cNvPr id="6" name="Immagin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40943" y="2990134"/>
                <a:ext cx="1320216" cy="1562616"/>
              </a:xfrm>
              <a:prstGeom prst="rect">
                <a:avLst/>
              </a:prstGeom>
            </p:spPr>
          </p:pic>
          <p:sp>
            <p:nvSpPr>
              <p:cNvPr id="13" name="CasellaDiTesto 12"/>
              <p:cNvSpPr txBox="1"/>
              <p:nvPr/>
            </p:nvSpPr>
            <p:spPr>
              <a:xfrm>
                <a:off x="6479755" y="4541052"/>
                <a:ext cx="21637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/>
                  <a:t>Harry </a:t>
                </a:r>
                <a:r>
                  <a:rPr lang="it-IT" sz="1200" dirty="0" err="1"/>
                  <a:t>Nyquist</a:t>
                </a:r>
                <a:endParaRPr lang="it-IT" sz="1200" dirty="0"/>
              </a:p>
              <a:p>
                <a:pPr algn="ctr"/>
                <a:r>
                  <a:rPr lang="it-IT" sz="1200" dirty="0"/>
                  <a:t>(07/02/1889-04/04/1976)</a:t>
                </a:r>
              </a:p>
            </p:txBody>
          </p:sp>
        </p:grpSp>
        <p:pic>
          <p:nvPicPr>
            <p:cNvPr id="7" name="Immagine 6"/>
            <p:cNvPicPr>
              <a:picLocks noChangeAspect="1"/>
            </p:cNvPicPr>
            <p:nvPr/>
          </p:nvPicPr>
          <p:blipFill rotWithShape="1">
            <a:blip r:embed="rId4"/>
            <a:srcRect l="696" r="696"/>
            <a:stretch/>
          </p:blipFill>
          <p:spPr>
            <a:xfrm>
              <a:off x="7906972" y="1197208"/>
              <a:ext cx="276939" cy="174005"/>
            </a:xfrm>
            <a:prstGeom prst="rect">
              <a:avLst/>
            </a:prstGeom>
          </p:spPr>
        </p:pic>
      </p:grpSp>
      <p:grpSp>
        <p:nvGrpSpPr>
          <p:cNvPr id="17" name="Gruppo 16"/>
          <p:cNvGrpSpPr/>
          <p:nvPr/>
        </p:nvGrpSpPr>
        <p:grpSpPr>
          <a:xfrm>
            <a:off x="6479756" y="3218822"/>
            <a:ext cx="2163756" cy="1811202"/>
            <a:chOff x="6479756" y="3218822"/>
            <a:chExt cx="2163756" cy="1811202"/>
          </a:xfrm>
        </p:grpSpPr>
        <p:grpSp>
          <p:nvGrpSpPr>
            <p:cNvPr id="3" name="Gruppo 2"/>
            <p:cNvGrpSpPr/>
            <p:nvPr/>
          </p:nvGrpSpPr>
          <p:grpSpPr>
            <a:xfrm>
              <a:off x="6479756" y="3218822"/>
              <a:ext cx="2163756" cy="1811202"/>
              <a:chOff x="6400995" y="1178932"/>
              <a:chExt cx="2163756" cy="1811202"/>
            </a:xfrm>
          </p:grpSpPr>
          <p:pic>
            <p:nvPicPr>
              <p:cNvPr id="4" name="Immagine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88224" y="1178932"/>
                <a:ext cx="1789299" cy="1349537"/>
              </a:xfrm>
              <a:prstGeom prst="rect">
                <a:avLst/>
              </a:prstGeom>
            </p:spPr>
          </p:pic>
          <p:sp>
            <p:nvSpPr>
              <p:cNvPr id="12" name="CasellaDiTesto 11"/>
              <p:cNvSpPr txBox="1"/>
              <p:nvPr/>
            </p:nvSpPr>
            <p:spPr>
              <a:xfrm>
                <a:off x="6400995" y="2528469"/>
                <a:ext cx="21637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/>
                  <a:t>Claude </a:t>
                </a:r>
                <a:r>
                  <a:rPr lang="it-IT" sz="1200" dirty="0" err="1"/>
                  <a:t>Shannon</a:t>
                </a:r>
                <a:endParaRPr lang="it-IT" sz="1200" dirty="0"/>
              </a:p>
              <a:p>
                <a:pPr algn="ctr"/>
                <a:r>
                  <a:rPr lang="it-IT" sz="1200" dirty="0"/>
                  <a:t>(30/04/1916-24/02/2001)</a:t>
                </a:r>
              </a:p>
            </p:txBody>
          </p:sp>
        </p:grpSp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11548" y="3222548"/>
              <a:ext cx="244758" cy="1501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280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14" grpId="0"/>
      <p:bldP spid="15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Campionamento del telescopio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09436" y="654546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Condizioni</a:t>
            </a:r>
            <a:r>
              <a:rPr lang="it-IT" sz="1600" dirty="0"/>
              <a:t>: </a:t>
            </a:r>
            <a:r>
              <a:rPr lang="it-IT" sz="1600" dirty="0" err="1"/>
              <a:t>seeing</a:t>
            </a:r>
            <a:r>
              <a:rPr lang="it-IT" sz="1600" dirty="0"/>
              <a:t> ideale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309436" y="960265"/>
            <a:ext cx="617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Calcolo della risoluzione teorica dello strumento:  </a:t>
            </a:r>
          </a:p>
          <a:p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Criterio di </a:t>
            </a:r>
            <a:r>
              <a:rPr lang="it-IT" sz="1600" dirty="0" err="1">
                <a:solidFill>
                  <a:schemeClr val="accent5">
                    <a:lumMod val="75000"/>
                  </a:schemeClr>
                </a:solidFill>
              </a:rPr>
              <a:t>Dawes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7090522" y="2514071"/>
            <a:ext cx="2163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/>
              <a:t>William </a:t>
            </a:r>
            <a:r>
              <a:rPr lang="it-IT" sz="1200" dirty="0" err="1"/>
              <a:t>Rutter</a:t>
            </a:r>
            <a:r>
              <a:rPr lang="it-IT" sz="1200" dirty="0"/>
              <a:t> </a:t>
            </a:r>
            <a:r>
              <a:rPr lang="it-IT" sz="1200" dirty="0" err="1"/>
              <a:t>Dawes</a:t>
            </a:r>
            <a:endParaRPr lang="it-IT" sz="1200" dirty="0"/>
          </a:p>
          <a:p>
            <a:pPr algn="ctr"/>
            <a:r>
              <a:rPr lang="it-IT" sz="1200" dirty="0"/>
              <a:t>(19/03/1799-15/02/1868)</a:t>
            </a:r>
          </a:p>
        </p:txBody>
      </p:sp>
      <p:sp>
        <p:nvSpPr>
          <p:cNvPr id="15" name="Freccia in giù 14"/>
          <p:cNvSpPr/>
          <p:nvPr/>
        </p:nvSpPr>
        <p:spPr>
          <a:xfrm>
            <a:off x="4391980" y="2786111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" name="Gruppo 2"/>
          <p:cNvGrpSpPr/>
          <p:nvPr/>
        </p:nvGrpSpPr>
        <p:grpSpPr>
          <a:xfrm>
            <a:off x="350700" y="2120283"/>
            <a:ext cx="7665159" cy="719138"/>
            <a:chOff x="899592" y="1589181"/>
            <a:chExt cx="7665159" cy="719138"/>
          </a:xfrm>
        </p:grpSpPr>
        <p:sp>
          <p:nvSpPr>
            <p:cNvPr id="16" name="CasellaDiTesto 15"/>
            <p:cNvSpPr txBox="1"/>
            <p:nvPr/>
          </p:nvSpPr>
          <p:spPr>
            <a:xfrm>
              <a:off x="2473192" y="1611546"/>
              <a:ext cx="60915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pPr marL="285750" indent="-285750">
                <a:buFont typeface="Symbol" panose="05050102010706020507" pitchFamily="18" charset="2"/>
                <a:buChar char="l"/>
              </a:pPr>
              <a:r>
                <a:rPr lang="it-IT" sz="1600" dirty="0"/>
                <a:t>= lunghezza d’onda della luce nel visibile [nm]</a:t>
              </a:r>
            </a:p>
            <a:p>
              <a:r>
                <a:rPr lang="it-IT" sz="1600" dirty="0"/>
                <a:t>d = diametro maggiore della lente [mm]</a:t>
              </a:r>
            </a:p>
          </p:txBody>
        </p:sp>
        <p:graphicFrame>
          <p:nvGraphicFramePr>
            <p:cNvPr id="17" name="Oggetto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23016546"/>
                </p:ext>
              </p:extLst>
            </p:nvPr>
          </p:nvGraphicFramePr>
          <p:xfrm>
            <a:off x="899592" y="1589181"/>
            <a:ext cx="1463675" cy="719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zione" r:id="rId3" imgW="799920" imgH="393480" progId="Equation.3">
                    <p:embed/>
                  </p:oleObj>
                </mc:Choice>
                <mc:Fallback>
                  <p:oleObj name="Equazione" r:id="rId3" imgW="799920" imgH="393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899592" y="1589181"/>
                          <a:ext cx="1463675" cy="719138"/>
                        </a:xfrm>
                        <a:prstGeom prst="rect">
                          <a:avLst/>
                        </a:prstGeom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CasellaDiTesto 12"/>
          <p:cNvSpPr txBox="1"/>
          <p:nvPr/>
        </p:nvSpPr>
        <p:spPr>
          <a:xfrm>
            <a:off x="3491880" y="3235455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Risoluzione teorica dello strumento</a:t>
            </a:r>
            <a:endParaRPr lang="it-IT" sz="1600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39552" y="4258666"/>
            <a:ext cx="4790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Dalla condizione del campionamento reale, dobbiamo calcolare il campionamento ottimale del setup 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5779374" y="3906430"/>
            <a:ext cx="2121755" cy="1150025"/>
            <a:chOff x="5127238" y="3877565"/>
            <a:chExt cx="2121755" cy="1150025"/>
          </a:xfrm>
        </p:grpSpPr>
        <p:graphicFrame>
          <p:nvGraphicFramePr>
            <p:cNvPr id="19" name="Oggetto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75315081"/>
                </p:ext>
              </p:extLst>
            </p:nvPr>
          </p:nvGraphicFramePr>
          <p:xfrm>
            <a:off x="5127238" y="3877565"/>
            <a:ext cx="2070100" cy="719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zione" r:id="rId5" imgW="1130040" imgH="393480" progId="Equation.3">
                    <p:embed/>
                  </p:oleObj>
                </mc:Choice>
                <mc:Fallback>
                  <p:oleObj name="Equazione" r:id="rId5" imgW="1130040" imgH="393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127238" y="3877565"/>
                          <a:ext cx="2070100" cy="719138"/>
                        </a:xfrm>
                        <a:prstGeom prst="rect">
                          <a:avLst/>
                        </a:prstGeom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CasellaDiTesto 21"/>
            <p:cNvSpPr txBox="1"/>
            <p:nvPr/>
          </p:nvSpPr>
          <p:spPr>
            <a:xfrm>
              <a:off x="5127238" y="4596703"/>
              <a:ext cx="21217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600">
                  <a:solidFill>
                    <a:schemeClr val="accent4">
                      <a:lumMod val="75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pPr algn="ctr"/>
              <a:r>
                <a:rPr lang="it-IT" sz="1100" dirty="0">
                  <a:solidFill>
                    <a:schemeClr val="tx1"/>
                  </a:solidFill>
                </a:rPr>
                <a:t>Campionamento per garantire che il dettaglio cada su 3-4 pixel</a:t>
              </a: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7699285" y="797402"/>
            <a:ext cx="1085199" cy="1629542"/>
            <a:chOff x="6958451" y="944715"/>
            <a:chExt cx="1085199" cy="1629542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58451" y="950448"/>
              <a:ext cx="1085199" cy="1623809"/>
            </a:xfrm>
            <a:prstGeom prst="rect">
              <a:avLst/>
            </a:prstGeom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12360" y="944715"/>
              <a:ext cx="231290" cy="152164"/>
            </a:xfrm>
            <a:prstGeom prst="rect">
              <a:avLst/>
            </a:prstGeom>
          </p:spPr>
        </p:pic>
      </p:grp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AE6A87F-3DA9-B95D-C08F-5780119F4DAC}"/>
              </a:ext>
            </a:extLst>
          </p:cNvPr>
          <p:cNvSpPr txBox="1"/>
          <p:nvPr/>
        </p:nvSpPr>
        <p:spPr>
          <a:xfrm>
            <a:off x="309436" y="1512061"/>
            <a:ext cx="7455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Il potere risolutivo è la capacità di qualsiasi strumento a mostrare separati due dettagli posti vicini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3DEF05E-7671-1A9B-A099-8D86AE956499}"/>
              </a:ext>
            </a:extLst>
          </p:cNvPr>
          <p:cNvSpPr txBox="1"/>
          <p:nvPr/>
        </p:nvSpPr>
        <p:spPr>
          <a:xfrm>
            <a:off x="6156176" y="3088124"/>
            <a:ext cx="2768735" cy="73866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dirty="0" err="1">
                <a:solidFill>
                  <a:schemeClr val="accent4">
                    <a:lumMod val="75000"/>
                  </a:schemeClr>
                </a:solidFill>
              </a:rPr>
              <a:t>Arcosecondo</a:t>
            </a:r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:</a:t>
            </a:r>
            <a:r>
              <a:rPr lang="it-IT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dirty="0"/>
              <a:t>spostamento laterale in posizione di 0,4318 millimetri visto da 100 metri</a:t>
            </a:r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ggetto 17"/>
              <p:cNvSpPr txBox="1"/>
              <p:nvPr/>
            </p:nvSpPr>
            <p:spPr>
              <a:xfrm>
                <a:off x="1130141" y="3058686"/>
                <a:ext cx="2039978" cy="719138"/>
              </a:xfrm>
              <a:prstGeom prst="rect">
                <a:avLst/>
              </a:prstGeom>
              <a:ln w="9525">
                <a:solidFill>
                  <a:schemeClr val="accent1"/>
                </a:solidFill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≅</m:t>
                      </m:r>
                      <m:f>
                        <m:fPr>
                          <m:ctrlP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120</m:t>
                          </m:r>
                        </m:num>
                        <m:den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r>
                        <a:rPr 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𝑎𝑟𝑐</m:t>
                      </m:r>
                      <m:func>
                        <m:funcPr>
                          <m:ctrlPr>
                            <a:rPr lang="it-IT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sec</m:t>
                          </m:r>
                        </m:fName>
                        <m:e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func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8" name="Ogget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141" y="3058686"/>
                <a:ext cx="2039978" cy="71913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447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5" grpId="0" animBg="1"/>
      <p:bldP spid="13" grpId="0"/>
      <p:bldP spid="14" grpId="0"/>
      <p:bldP spid="10" grpId="0"/>
      <p:bldP spid="20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265477" y="667060"/>
            <a:ext cx="617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Calcolo del campionamento della camera</a:t>
            </a:r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4067944" y="1107916"/>
            <a:ext cx="3932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/>
              <a:t>D</a:t>
            </a:r>
            <a:r>
              <a:rPr lang="it-IT" sz="1000" dirty="0"/>
              <a:t>p</a:t>
            </a:r>
            <a:r>
              <a:rPr lang="it-IT" sz="1600" dirty="0"/>
              <a:t>= dimensione del pixel della camera [</a:t>
            </a:r>
            <a:r>
              <a:rPr lang="it-IT" sz="1600" dirty="0">
                <a:latin typeface="Symbol" panose="05050102010706020507" pitchFamily="18" charset="2"/>
              </a:rPr>
              <a:t>m</a:t>
            </a:r>
            <a:r>
              <a:rPr lang="it-IT" sz="1600" dirty="0"/>
              <a:t>m]</a:t>
            </a:r>
          </a:p>
          <a:p>
            <a:r>
              <a:rPr lang="it-IT" sz="1600" dirty="0"/>
              <a:t>F = lunghezza focale del telescopio [mm]</a:t>
            </a:r>
          </a:p>
        </p:txBody>
      </p:sp>
      <p:graphicFrame>
        <p:nvGraphicFramePr>
          <p:cNvPr id="17" name="Oggetto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3911707"/>
              </p:ext>
            </p:extLst>
          </p:nvPr>
        </p:nvGraphicFramePr>
        <p:xfrm>
          <a:off x="441325" y="1041400"/>
          <a:ext cx="3179763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3" imgW="1739880" imgH="393480" progId="Equation.3">
                  <p:embed/>
                </p:oleObj>
              </mc:Choice>
              <mc:Fallback>
                <p:oleObj name="Equazione" r:id="rId3" imgW="173988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1325" y="1041400"/>
                        <a:ext cx="3179763" cy="719138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2149675"/>
            <a:ext cx="2972768" cy="1505597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Calcolo del campionamento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4304582" y="1893064"/>
            <a:ext cx="4443882" cy="2334870"/>
            <a:chOff x="4304582" y="1893064"/>
            <a:chExt cx="4443882" cy="2334870"/>
          </a:xfrm>
        </p:grpSpPr>
        <p:graphicFrame>
          <p:nvGraphicFramePr>
            <p:cNvPr id="12" name="Oggetto 11"/>
            <p:cNvGraphicFramePr>
              <a:graphicFrameLocks noChangeAspect="1"/>
            </p:cNvGraphicFramePr>
            <p:nvPr/>
          </p:nvGraphicFramePr>
          <p:xfrm>
            <a:off x="5724128" y="2994015"/>
            <a:ext cx="1624012" cy="1158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zione" r:id="rId6" imgW="888840" imgH="634680" progId="Equation.3">
                    <p:embed/>
                  </p:oleObj>
                </mc:Choice>
                <mc:Fallback>
                  <p:oleObj name="Equazione" r:id="rId6" imgW="888840" imgH="6346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724128" y="2994015"/>
                          <a:ext cx="1624012" cy="1158875"/>
                        </a:xfrm>
                        <a:prstGeom prst="rect">
                          <a:avLst/>
                        </a:prstGeom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CasellaDiTesto 12"/>
            <p:cNvSpPr txBox="1"/>
            <p:nvPr/>
          </p:nvSpPr>
          <p:spPr>
            <a:xfrm>
              <a:off x="4304582" y="1893064"/>
              <a:ext cx="444388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pPr algn="ctr"/>
              <a:r>
                <a:rPr lang="it-IT" sz="1600" dirty="0"/>
                <a:t>206.265 è la conversione di una unità di cielo in secondi d’arco, convertita in radianti e proiettata su un sensore con dimensione di pixel e lunghezza focale di 1mm</a:t>
              </a:r>
              <a:endParaRPr lang="it-IT" sz="16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4" name="Rettangolo 3"/>
            <p:cNvSpPr/>
            <p:nvPr/>
          </p:nvSpPr>
          <p:spPr>
            <a:xfrm>
              <a:off x="4355976" y="1893064"/>
              <a:ext cx="4392488" cy="23348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4" name="CasellaDiTesto 13">
            <a:hlinkClick r:id="rId8" action="ppaction://hlinksldjump"/>
          </p:cNvPr>
          <p:cNvSpPr txBox="1"/>
          <p:nvPr/>
        </p:nvSpPr>
        <p:spPr>
          <a:xfrm>
            <a:off x="8442289" y="4731990"/>
            <a:ext cx="900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Sc</a:t>
            </a:r>
          </a:p>
        </p:txBody>
      </p:sp>
    </p:spTree>
    <p:extLst>
      <p:ext uri="{BB962C8B-B14F-4D97-AF65-F5344CB8AC3E}">
        <p14:creationId xmlns:p14="http://schemas.microsoft.com/office/powerpoint/2010/main" val="106310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Esercizio campionamento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23528" y="771550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Telescopio: 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SCT 8’’</a:t>
            </a:r>
          </a:p>
          <a:p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-d = 203 mm</a:t>
            </a:r>
          </a:p>
          <a:p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-F = 2030 mm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107504" y="2870807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Risoluzione teorica dello strumento</a:t>
            </a:r>
            <a:endParaRPr lang="it-IT" sz="1600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12" name="Oggetto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039857"/>
              </p:ext>
            </p:extLst>
          </p:nvPr>
        </p:nvGraphicFramePr>
        <p:xfrm>
          <a:off x="2555776" y="2870807"/>
          <a:ext cx="2557462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3" imgW="1396800" imgH="393480" progId="Equation.3">
                  <p:embed/>
                </p:oleObj>
              </mc:Choice>
              <mc:Fallback>
                <p:oleObj name="Equazione" r:id="rId3" imgW="139680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55776" y="2870807"/>
                        <a:ext cx="2557462" cy="719137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asellaDiTesto 12"/>
          <p:cNvSpPr txBox="1"/>
          <p:nvPr/>
        </p:nvSpPr>
        <p:spPr>
          <a:xfrm>
            <a:off x="107504" y="3861412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Campionamento ottimale</a:t>
            </a:r>
            <a:endParaRPr lang="it-IT" sz="1600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14" name="Oggetto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1690373"/>
              </p:ext>
            </p:extLst>
          </p:nvPr>
        </p:nvGraphicFramePr>
        <p:xfrm>
          <a:off x="2483768" y="3867894"/>
          <a:ext cx="2836863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5" imgW="1549080" imgH="393480" progId="Equation.3">
                  <p:embed/>
                </p:oleObj>
              </mc:Choice>
              <mc:Fallback>
                <p:oleObj name="Equazione" r:id="rId5" imgW="154908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83768" y="3867894"/>
                        <a:ext cx="2836863" cy="719138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magin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4567" y="636566"/>
            <a:ext cx="2565207" cy="20255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0A8DA58-14F3-F443-0940-7A1483848BFE}"/>
              </a:ext>
            </a:extLst>
          </p:cNvPr>
          <p:cNvSpPr txBox="1"/>
          <p:nvPr/>
        </p:nvSpPr>
        <p:spPr>
          <a:xfrm>
            <a:off x="6012160" y="3008250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Criterio di </a:t>
            </a:r>
            <a:r>
              <a:rPr lang="it-IT" sz="1600" dirty="0" err="1">
                <a:solidFill>
                  <a:schemeClr val="accent5">
                    <a:lumMod val="75000"/>
                  </a:schemeClr>
                </a:solidFill>
              </a:rPr>
              <a:t>Dawes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154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Esercizio campionamento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23528" y="771550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Camera: </a:t>
            </a:r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</a:rPr>
              <a:t>Zwo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</a:rPr>
              <a:t>Asi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 174</a:t>
            </a:r>
          </a:p>
          <a:p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- D</a:t>
            </a:r>
            <a:r>
              <a:rPr lang="it-IT" sz="1600" baseline="-25000" dirty="0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 = 5,86 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m</a:t>
            </a:r>
            <a:endParaRPr lang="it-IT" sz="1600" baseline="-25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323528" y="2571750"/>
            <a:ext cx="1762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Campionamento </a:t>
            </a:r>
          </a:p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della camera</a:t>
            </a:r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18" name="Oggetto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04188"/>
              </p:ext>
            </p:extLst>
          </p:nvPr>
        </p:nvGraphicFramePr>
        <p:xfrm>
          <a:off x="2155825" y="2593975"/>
          <a:ext cx="6383338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3" imgW="3492360" imgH="393480" progId="Equation.3">
                  <p:embed/>
                </p:oleObj>
              </mc:Choice>
              <mc:Fallback>
                <p:oleObj name="Equazione" r:id="rId3" imgW="349236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55825" y="2593975"/>
                        <a:ext cx="6383338" cy="720725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952" y="748542"/>
            <a:ext cx="1565518" cy="1513334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23528" y="3543606"/>
            <a:ext cx="8568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Ogni </a:t>
            </a:r>
            <a:r>
              <a:rPr lang="it-IT" sz="1600" dirty="0" err="1">
                <a:solidFill>
                  <a:schemeClr val="accent5">
                    <a:lumMod val="75000"/>
                  </a:schemeClr>
                </a:solidFill>
              </a:rPr>
              <a:t>photosite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 registra un dettaglio di 0,595’’</a:t>
            </a:r>
          </a:p>
        </p:txBody>
      </p:sp>
    </p:spTree>
    <p:extLst>
      <p:ext uri="{BB962C8B-B14F-4D97-AF65-F5344CB8AC3E}">
        <p14:creationId xmlns:p14="http://schemas.microsoft.com/office/powerpoint/2010/main" val="194359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Esercizio campionamento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23528" y="771550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Camera: </a:t>
            </a:r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</a:rPr>
              <a:t>Zwo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</a:rPr>
              <a:t>Asi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 174</a:t>
            </a:r>
          </a:p>
          <a:p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- D</a:t>
            </a:r>
            <a:r>
              <a:rPr lang="it-IT" sz="1600" baseline="-25000" dirty="0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 = 5,86 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m</a:t>
            </a:r>
            <a:endParaRPr lang="it-IT" sz="1600" baseline="-25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323528" y="2571750"/>
            <a:ext cx="1762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Campionamento </a:t>
            </a:r>
          </a:p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della camera</a:t>
            </a:r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18" name="Oggetto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7544516"/>
              </p:ext>
            </p:extLst>
          </p:nvPr>
        </p:nvGraphicFramePr>
        <p:xfrm>
          <a:off x="2155825" y="2593975"/>
          <a:ext cx="6383338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3" imgW="3492360" imgH="393480" progId="Equation.3">
                  <p:embed/>
                </p:oleObj>
              </mc:Choice>
              <mc:Fallback>
                <p:oleObj name="Equazione" r:id="rId3" imgW="349236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55825" y="2593975"/>
                        <a:ext cx="6383338" cy="720725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asellaDiTesto 9"/>
          <p:cNvSpPr txBox="1"/>
          <p:nvPr/>
        </p:nvSpPr>
        <p:spPr>
          <a:xfrm>
            <a:off x="323528" y="3543606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Il campionamento della camera ha una risoluzione minore (raccoglie meno dettagli) rispetto al campionamento ottimale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-290647" y="1592031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Campionamento ottimale</a:t>
            </a:r>
            <a:endParaRPr lang="it-IT" sz="1600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13" name="Oggetto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3405981"/>
              </p:ext>
            </p:extLst>
          </p:nvPr>
        </p:nvGraphicFramePr>
        <p:xfrm>
          <a:off x="2085617" y="1598513"/>
          <a:ext cx="2836863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5" imgW="1549080" imgH="393480" progId="Equation.3">
                  <p:embed/>
                </p:oleObj>
              </mc:Choice>
              <mc:Fallback>
                <p:oleObj name="Equazione" r:id="rId5" imgW="154908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85617" y="1598513"/>
                        <a:ext cx="2836863" cy="719138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uppo 1"/>
          <p:cNvGrpSpPr/>
          <p:nvPr/>
        </p:nvGrpSpPr>
        <p:grpSpPr>
          <a:xfrm>
            <a:off x="2957154" y="4315406"/>
            <a:ext cx="4125566" cy="417512"/>
            <a:chOff x="2957154" y="4315406"/>
            <a:chExt cx="4125566" cy="417512"/>
          </a:xfrm>
        </p:grpSpPr>
        <p:graphicFrame>
          <p:nvGraphicFramePr>
            <p:cNvPr id="14" name="Oggetto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61028645"/>
                </p:ext>
              </p:extLst>
            </p:nvPr>
          </p:nvGraphicFramePr>
          <p:xfrm>
            <a:off x="2957154" y="4315406"/>
            <a:ext cx="1093788" cy="417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zione" r:id="rId7" imgW="596880" imgH="228600" progId="Equation.3">
                    <p:embed/>
                  </p:oleObj>
                </mc:Choice>
                <mc:Fallback>
                  <p:oleObj name="Equazione" r:id="rId7" imgW="59688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957154" y="4315406"/>
                          <a:ext cx="1093788" cy="417512"/>
                        </a:xfrm>
                        <a:prstGeom prst="rect">
                          <a:avLst/>
                        </a:prstGeom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CasellaDiTesto 15"/>
            <p:cNvSpPr txBox="1"/>
            <p:nvPr/>
          </p:nvSpPr>
          <p:spPr>
            <a:xfrm>
              <a:off x="4922480" y="4315406"/>
              <a:ext cx="21602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pPr algn="ctr"/>
              <a:r>
                <a:rPr lang="it-IT" sz="1600" dirty="0">
                  <a:solidFill>
                    <a:schemeClr val="accent4">
                      <a:lumMod val="75000"/>
                    </a:schemeClr>
                  </a:solidFill>
                </a:rPr>
                <a:t>Sotto campionamento</a:t>
              </a:r>
              <a:endParaRPr lang="it-IT" sz="1600" i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7" name="Freccia in giù 16"/>
            <p:cNvSpPr/>
            <p:nvPr/>
          </p:nvSpPr>
          <p:spPr>
            <a:xfrm rot="16200000">
              <a:off x="4526436" y="4288908"/>
              <a:ext cx="360040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9" name="CasellaDiTesto 18"/>
          <p:cNvSpPr txBox="1"/>
          <p:nvPr/>
        </p:nvSpPr>
        <p:spPr>
          <a:xfrm>
            <a:off x="4818284" y="669251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Telescopio: 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SCT 8’’</a:t>
            </a:r>
          </a:p>
          <a:p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-d = 203 mm</a:t>
            </a:r>
          </a:p>
          <a:p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-F = 2030 mm</a:t>
            </a: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95564" y="596705"/>
            <a:ext cx="1406166" cy="1110357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305" y="652027"/>
            <a:ext cx="895286" cy="86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15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Esercizio campionamento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23528" y="3543606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Il campionamento della camera ha una risoluzione minore (raccoglie meno dettagli) rispetto al campionamento ottimale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2957154" y="4315406"/>
            <a:ext cx="4125566" cy="417512"/>
            <a:chOff x="2957154" y="4315406"/>
            <a:chExt cx="4125566" cy="417512"/>
          </a:xfrm>
        </p:grpSpPr>
        <p:graphicFrame>
          <p:nvGraphicFramePr>
            <p:cNvPr id="14" name="Oggetto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03287339"/>
                </p:ext>
              </p:extLst>
            </p:nvPr>
          </p:nvGraphicFramePr>
          <p:xfrm>
            <a:off x="2957154" y="4315406"/>
            <a:ext cx="1093788" cy="417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zione" r:id="rId3" imgW="596880" imgH="228600" progId="Equation.3">
                    <p:embed/>
                  </p:oleObj>
                </mc:Choice>
                <mc:Fallback>
                  <p:oleObj name="Equazione" r:id="rId3" imgW="59688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957154" y="4315406"/>
                          <a:ext cx="1093788" cy="417512"/>
                        </a:xfrm>
                        <a:prstGeom prst="rect">
                          <a:avLst/>
                        </a:prstGeom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CasellaDiTesto 15"/>
            <p:cNvSpPr txBox="1"/>
            <p:nvPr/>
          </p:nvSpPr>
          <p:spPr>
            <a:xfrm>
              <a:off x="4922480" y="4315406"/>
              <a:ext cx="21602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pPr algn="ctr"/>
              <a:r>
                <a:rPr lang="it-IT" sz="1600" dirty="0">
                  <a:solidFill>
                    <a:schemeClr val="accent4">
                      <a:lumMod val="75000"/>
                    </a:schemeClr>
                  </a:solidFill>
                </a:rPr>
                <a:t>Sotto campionamento</a:t>
              </a:r>
              <a:endParaRPr lang="it-IT" sz="1600" i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7" name="Freccia in giù 16"/>
            <p:cNvSpPr/>
            <p:nvPr/>
          </p:nvSpPr>
          <p:spPr>
            <a:xfrm rot="16200000">
              <a:off x="4526436" y="4288908"/>
              <a:ext cx="360040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9" name="CasellaDiTesto 18"/>
          <p:cNvSpPr txBox="1"/>
          <p:nvPr/>
        </p:nvSpPr>
        <p:spPr>
          <a:xfrm>
            <a:off x="4218536" y="2255488"/>
            <a:ext cx="4652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200" dirty="0"/>
              <a:t>La stella può cadere al centro del </a:t>
            </a:r>
            <a:r>
              <a:rPr lang="it-IT" sz="1200" dirty="0" err="1"/>
              <a:t>photosite</a:t>
            </a:r>
            <a:r>
              <a:rPr lang="it-IT" sz="1200" dirty="0"/>
              <a:t>. In caso di due stelle che cadono in due </a:t>
            </a:r>
            <a:r>
              <a:rPr lang="it-IT" sz="1200" dirty="0" err="1"/>
              <a:t>photosite</a:t>
            </a:r>
            <a:r>
              <a:rPr lang="it-IT" sz="1200" dirty="0"/>
              <a:t> la forma che si ottiene è un rettangolo</a:t>
            </a: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327" y="2305870"/>
            <a:ext cx="2922629" cy="1188000"/>
          </a:xfrm>
          <a:prstGeom prst="rect">
            <a:avLst/>
          </a:prstGeom>
        </p:spPr>
      </p:pic>
      <p:sp>
        <p:nvSpPr>
          <p:cNvPr id="21" name="Freccia in giù 20"/>
          <p:cNvSpPr/>
          <p:nvPr/>
        </p:nvSpPr>
        <p:spPr>
          <a:xfrm rot="16200000">
            <a:off x="3660790" y="2255020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Freccia in giù 21"/>
          <p:cNvSpPr/>
          <p:nvPr/>
        </p:nvSpPr>
        <p:spPr>
          <a:xfrm rot="16200000">
            <a:off x="3660790" y="2973763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/>
          <p:cNvSpPr txBox="1"/>
          <p:nvPr/>
        </p:nvSpPr>
        <p:spPr>
          <a:xfrm>
            <a:off x="4218536" y="3003855"/>
            <a:ext cx="4652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200" dirty="0"/>
              <a:t>La stella può cadere al centro dell’intersezione </a:t>
            </a:r>
            <a:r>
              <a:rPr lang="it-IT" sz="1200" dirty="0" err="1"/>
              <a:t>photosite</a:t>
            </a:r>
            <a:r>
              <a:rPr lang="it-IT" sz="1200" dirty="0"/>
              <a:t>. In questo caso il disco stellare è maggiore oppure non distinguibile</a:t>
            </a:r>
          </a:p>
        </p:txBody>
      </p:sp>
    </p:spTree>
    <p:extLst>
      <p:ext uri="{BB962C8B-B14F-4D97-AF65-F5344CB8AC3E}">
        <p14:creationId xmlns:p14="http://schemas.microsoft.com/office/powerpoint/2010/main" val="412553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9.87654E-7 L -0.00399 -0.441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220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9.87654E-7 L -0.29306 -0.7012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53" y="-350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Esercizio campionamento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02183" y="1255417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Il campionamento della camera ha una risoluzione minore (raccoglie meno dettagli) rispetto al campionamento ottimale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313535" y="714370"/>
            <a:ext cx="4125566" cy="418290"/>
            <a:chOff x="2957154" y="4314628"/>
            <a:chExt cx="4125566" cy="418290"/>
          </a:xfrm>
        </p:grpSpPr>
        <p:graphicFrame>
          <p:nvGraphicFramePr>
            <p:cNvPr id="14" name="Oggetto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03287339"/>
                </p:ext>
              </p:extLst>
            </p:nvPr>
          </p:nvGraphicFramePr>
          <p:xfrm>
            <a:off x="2957154" y="4315406"/>
            <a:ext cx="1093788" cy="417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zione" r:id="rId3" imgW="596880" imgH="228600" progId="Equation.3">
                    <p:embed/>
                  </p:oleObj>
                </mc:Choice>
                <mc:Fallback>
                  <p:oleObj name="Equazione" r:id="rId3" imgW="59688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957154" y="4315406"/>
                          <a:ext cx="1093788" cy="417512"/>
                        </a:xfrm>
                        <a:prstGeom prst="rect">
                          <a:avLst/>
                        </a:prstGeom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CasellaDiTesto 15"/>
            <p:cNvSpPr txBox="1"/>
            <p:nvPr/>
          </p:nvSpPr>
          <p:spPr>
            <a:xfrm>
              <a:off x="4922480" y="4314628"/>
              <a:ext cx="21602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pPr algn="ctr"/>
              <a:r>
                <a:rPr lang="it-IT" sz="1600" dirty="0">
                  <a:solidFill>
                    <a:schemeClr val="accent4">
                      <a:lumMod val="75000"/>
                    </a:schemeClr>
                  </a:solidFill>
                </a:rPr>
                <a:t>Sotto campionamento</a:t>
              </a:r>
              <a:endParaRPr lang="it-IT" sz="1600" i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7" name="Freccia in giù 16"/>
            <p:cNvSpPr/>
            <p:nvPr/>
          </p:nvSpPr>
          <p:spPr>
            <a:xfrm rot="16200000">
              <a:off x="4526436" y="4288908"/>
              <a:ext cx="360040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5" name="CasellaDiTesto 14"/>
          <p:cNvSpPr txBox="1"/>
          <p:nvPr/>
        </p:nvSpPr>
        <p:spPr>
          <a:xfrm>
            <a:off x="302183" y="1820394"/>
            <a:ext cx="1762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Soluzione: </a:t>
            </a:r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302183" y="2137331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Per il corretto campionamento si può calcolare la lunghezza focale dello strumento che sia compatibile con la risoluzione ottimale e con i </a:t>
            </a:r>
            <a:r>
              <a:rPr lang="it-IT" sz="1600" dirty="0" err="1">
                <a:solidFill>
                  <a:schemeClr val="accent5">
                    <a:lumMod val="75000"/>
                  </a:schemeClr>
                </a:solidFill>
              </a:rPr>
              <a:t>photosite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 della camera </a:t>
            </a:r>
          </a:p>
        </p:txBody>
      </p:sp>
      <p:graphicFrame>
        <p:nvGraphicFramePr>
          <p:cNvPr id="25" name="Oggetto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4132297"/>
              </p:ext>
            </p:extLst>
          </p:nvPr>
        </p:nvGraphicFramePr>
        <p:xfrm>
          <a:off x="363617" y="2722106"/>
          <a:ext cx="8543925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5" imgW="4673520" imgH="431640" progId="Equation.3">
                  <p:embed/>
                </p:oleObj>
              </mc:Choice>
              <mc:Fallback>
                <p:oleObj name="Equazione" r:id="rId5" imgW="4673520" imgH="431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3617" y="2722106"/>
                        <a:ext cx="8543925" cy="788988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Freccia in giù 25"/>
          <p:cNvSpPr/>
          <p:nvPr/>
        </p:nvSpPr>
        <p:spPr>
          <a:xfrm>
            <a:off x="3672281" y="3654472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26"/>
          <p:cNvSpPr txBox="1"/>
          <p:nvPr/>
        </p:nvSpPr>
        <p:spPr>
          <a:xfrm>
            <a:off x="2631090" y="4271069"/>
            <a:ext cx="1566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Lente di </a:t>
            </a:r>
            <a:r>
              <a:rPr lang="it-IT" sz="1600" dirty="0" err="1">
                <a:solidFill>
                  <a:schemeClr val="accent4">
                    <a:lumMod val="75000"/>
                  </a:schemeClr>
                </a:solidFill>
              </a:rPr>
              <a:t>Barlow</a:t>
            </a:r>
            <a:endParaRPr lang="it-IT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28" name="Oggetto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7773948"/>
              </p:ext>
            </p:extLst>
          </p:nvPr>
        </p:nvGraphicFramePr>
        <p:xfrm>
          <a:off x="4925536" y="4051302"/>
          <a:ext cx="3859213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7" imgW="2108160" imgH="419040" progId="Equation.3">
                  <p:embed/>
                </p:oleObj>
              </mc:Choice>
              <mc:Fallback>
                <p:oleObj name="Equazione" r:id="rId7" imgW="2108160" imgH="419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925536" y="4051302"/>
                        <a:ext cx="3859213" cy="765175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ggetto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1350418"/>
              </p:ext>
            </p:extLst>
          </p:nvPr>
        </p:nvGraphicFramePr>
        <p:xfrm>
          <a:off x="930279" y="4221271"/>
          <a:ext cx="954088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9" imgW="520560" imgH="241200" progId="Equation.3">
                  <p:embed/>
                </p:oleObj>
              </mc:Choice>
              <mc:Fallback>
                <p:oleObj name="Equazione" r:id="rId9" imgW="52056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30279" y="4221271"/>
                        <a:ext cx="954088" cy="438150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Freccia in giù 29"/>
          <p:cNvSpPr/>
          <p:nvPr/>
        </p:nvSpPr>
        <p:spPr>
          <a:xfrm rot="16200000">
            <a:off x="2111211" y="4227373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Freccia in giù 30"/>
          <p:cNvSpPr/>
          <p:nvPr/>
        </p:nvSpPr>
        <p:spPr>
          <a:xfrm rot="16200000">
            <a:off x="4338652" y="4235065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hlinkClick r:id="rId11" action="ppaction://hlinksldjump"/>
          </p:cNvPr>
          <p:cNvSpPr txBox="1"/>
          <p:nvPr/>
        </p:nvSpPr>
        <p:spPr>
          <a:xfrm>
            <a:off x="8334558" y="2345046"/>
            <a:ext cx="900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Cc</a:t>
            </a:r>
          </a:p>
        </p:txBody>
      </p:sp>
    </p:spTree>
    <p:extLst>
      <p:ext uri="{BB962C8B-B14F-4D97-AF65-F5344CB8AC3E}">
        <p14:creationId xmlns:p14="http://schemas.microsoft.com/office/powerpoint/2010/main" val="276855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  <p:bldP spid="26" grpId="0" animBg="1"/>
      <p:bldP spid="27" grpId="0"/>
      <p:bldP spid="30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6590"/>
            <a:ext cx="7596336" cy="8572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US" altLang="ko-KR" sz="4000" i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Imaging </a:t>
            </a:r>
            <a:r>
              <a:rPr lang="en-US" altLang="ko-KR" sz="4000" i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planetario</a:t>
            </a:r>
            <a:endParaRPr lang="en-US" altLang="ko-KR" sz="4000" i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맑은 고딕" pitchFamily="50" charset="-127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63688" y="884466"/>
            <a:ext cx="6707088" cy="4770537"/>
          </a:xfrm>
          <a:noFill/>
        </p:spPr>
        <p:txBody>
          <a:bodyPr wrap="square" rtlCol="0">
            <a:spAutoFit/>
          </a:bodyPr>
          <a:lstStyle/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introduzione</a:t>
            </a:r>
          </a:p>
          <a:p>
            <a:pPr defTabSz="457200" latinLnBrk="0">
              <a:buFont typeface="Wingdings" panose="05000000000000000000" pitchFamily="2" charset="2"/>
              <a:buChar char="Ø"/>
            </a:pPr>
            <a:r>
              <a:rPr lang="it-IT" altLang="ko-KR" sz="1600" i="1" dirty="0">
                <a:solidFill>
                  <a:schemeClr val="accent1">
                    <a:lumMod val="50000"/>
                  </a:schemeClr>
                </a:solidFill>
              </a:rPr>
              <a:t>Camera di ripresa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Principio di funzionamento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CMOS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Sensore a colori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Sensore monocromatico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Sensore mono vs colori</a:t>
            </a:r>
          </a:p>
          <a:p>
            <a:pPr defTabSz="457200" latinLnBrk="0">
              <a:buFont typeface="Wingdings" panose="05000000000000000000" pitchFamily="2" charset="2"/>
              <a:buChar char="Ø"/>
            </a:pPr>
            <a:r>
              <a:rPr lang="it-IT" altLang="ko-KR" sz="1600" i="1" dirty="0">
                <a:solidFill>
                  <a:schemeClr val="accent1">
                    <a:lumMod val="50000"/>
                  </a:schemeClr>
                </a:solidFill>
              </a:rPr>
              <a:t>Campionamento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Calcolo del campionamento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Campionamento del telescopio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Campionamento della camera</a:t>
            </a:r>
          </a:p>
          <a:p>
            <a:pPr defTabSz="457200" latinLnBrk="0">
              <a:buFont typeface="Wingdings" panose="05000000000000000000" pitchFamily="2" charset="2"/>
              <a:buChar char="Ø"/>
            </a:pPr>
            <a:endParaRPr lang="it-IT" altLang="ko-KR" sz="1600" i="1" dirty="0">
              <a:solidFill>
                <a:schemeClr val="accent1">
                  <a:lumMod val="50000"/>
                </a:schemeClr>
              </a:solidFill>
            </a:endParaRPr>
          </a:p>
          <a:p>
            <a:pPr defTabSz="457200" latinLnBrk="0">
              <a:buFont typeface="Wingdings" panose="05000000000000000000" pitchFamily="2" charset="2"/>
              <a:buChar char="Ø"/>
            </a:pPr>
            <a:endParaRPr lang="it-IT" altLang="ko-KR" sz="1600" i="1" dirty="0">
              <a:solidFill>
                <a:schemeClr val="accent1">
                  <a:lumMod val="50000"/>
                </a:schemeClr>
              </a:solidFill>
            </a:endParaRPr>
          </a:p>
          <a:p>
            <a:pPr defTabSz="457200" latinLnBrk="0">
              <a:buFont typeface="+mj-lt"/>
              <a:buAutoNum type="arabicPeriod"/>
            </a:pPr>
            <a:endParaRPr lang="it-IT" altLang="ko-KR" sz="1600" dirty="0">
              <a:solidFill>
                <a:schemeClr val="accent1">
                  <a:lumMod val="50000"/>
                </a:schemeClr>
              </a:solidFill>
            </a:endParaRPr>
          </a:p>
          <a:p>
            <a:pPr defTabSz="457200" latinLnBrk="0">
              <a:buFont typeface="+mj-lt"/>
              <a:buAutoNum type="arabicPeriod"/>
            </a:pPr>
            <a:endParaRPr lang="it-IT" altLang="ko-KR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defTabSz="457200" latinLnBrk="0">
              <a:buNone/>
            </a:pPr>
            <a:endParaRPr lang="it-IT" altLang="ko-KR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Freccia a destra 15">
            <a:hlinkClick r:id="rId2" action="ppaction://hlinksldjump"/>
          </p:cNvPr>
          <p:cNvSpPr/>
          <p:nvPr/>
        </p:nvSpPr>
        <p:spPr>
          <a:xfrm>
            <a:off x="7233766" y="931875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Freccia a destra 42">
            <a:hlinkClick r:id="rId3" action="ppaction://hlinksldjump"/>
          </p:cNvPr>
          <p:cNvSpPr/>
          <p:nvPr/>
        </p:nvSpPr>
        <p:spPr>
          <a:xfrm>
            <a:off x="7234912" y="1524288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Freccia a destra 44">
            <a:hlinkClick r:id="rId4" action="ppaction://hlinksldjump"/>
          </p:cNvPr>
          <p:cNvSpPr/>
          <p:nvPr/>
        </p:nvSpPr>
        <p:spPr>
          <a:xfrm>
            <a:off x="7234911" y="1799533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Freccia a destra 46">
            <a:hlinkClick r:id="rId5" action="ppaction://hlinksldjump"/>
          </p:cNvPr>
          <p:cNvSpPr/>
          <p:nvPr/>
        </p:nvSpPr>
        <p:spPr>
          <a:xfrm>
            <a:off x="7229181" y="2143480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Freccia a destra 47">
            <a:hlinkClick r:id="rId6" action="ppaction://hlinksldjump"/>
          </p:cNvPr>
          <p:cNvSpPr/>
          <p:nvPr/>
        </p:nvSpPr>
        <p:spPr>
          <a:xfrm>
            <a:off x="7234911" y="2423359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Freccia a destra 48">
            <a:hlinkClick r:id="rId7" action="ppaction://hlinksldjump"/>
          </p:cNvPr>
          <p:cNvSpPr/>
          <p:nvPr/>
        </p:nvSpPr>
        <p:spPr>
          <a:xfrm>
            <a:off x="7241787" y="2719848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Freccia a destra 50">
            <a:hlinkClick r:id="rId8" action="ppaction://hlinksldjump"/>
          </p:cNvPr>
          <p:cNvSpPr/>
          <p:nvPr/>
        </p:nvSpPr>
        <p:spPr>
          <a:xfrm>
            <a:off x="7242933" y="3319136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Freccia a destra 51">
            <a:hlinkClick r:id="rId9" action="ppaction://hlinksldjump"/>
          </p:cNvPr>
          <p:cNvSpPr/>
          <p:nvPr/>
        </p:nvSpPr>
        <p:spPr>
          <a:xfrm>
            <a:off x="7241787" y="3605891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Freccia a destra 52">
            <a:hlinkClick r:id="rId10" action="ppaction://hlinksldjump"/>
          </p:cNvPr>
          <p:cNvSpPr/>
          <p:nvPr/>
        </p:nvSpPr>
        <p:spPr>
          <a:xfrm>
            <a:off x="7242933" y="3909545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65215"/>
            <a:ext cx="50406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Esercizio campionamento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23528" y="771550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Camera: </a:t>
            </a:r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</a:rPr>
              <a:t>Zwo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</a:rPr>
              <a:t>Asi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 178</a:t>
            </a:r>
          </a:p>
          <a:p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- D</a:t>
            </a:r>
            <a:r>
              <a:rPr lang="it-IT" sz="1600" baseline="-25000" dirty="0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 = 2,4 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m</a:t>
            </a:r>
            <a:endParaRPr lang="it-IT" sz="1600" baseline="-25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323528" y="2571750"/>
            <a:ext cx="1762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Campionamento </a:t>
            </a:r>
          </a:p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della camera</a:t>
            </a:r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18" name="Oggetto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1330541"/>
              </p:ext>
            </p:extLst>
          </p:nvPr>
        </p:nvGraphicFramePr>
        <p:xfrm>
          <a:off x="2039938" y="2593975"/>
          <a:ext cx="661670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3" imgW="3619440" imgH="393480" progId="Equation.3">
                  <p:embed/>
                </p:oleObj>
              </mc:Choice>
              <mc:Fallback>
                <p:oleObj name="Equazione" r:id="rId3" imgW="361944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39938" y="2593975"/>
                        <a:ext cx="6616700" cy="720725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asellaDiTesto 9"/>
          <p:cNvSpPr txBox="1"/>
          <p:nvPr/>
        </p:nvSpPr>
        <p:spPr>
          <a:xfrm>
            <a:off x="323528" y="3543606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Il campionamento della camera ha una risoluzione maggiore (raccoglie più dettagli) rispetto al campionamento ottimale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-290647" y="1592031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Campionamento ottimale</a:t>
            </a:r>
            <a:endParaRPr lang="it-IT" sz="1600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13" name="Oggetto 12"/>
          <p:cNvGraphicFramePr>
            <a:graphicFrameLocks noChangeAspect="1"/>
          </p:cNvGraphicFramePr>
          <p:nvPr/>
        </p:nvGraphicFramePr>
        <p:xfrm>
          <a:off x="2085617" y="1598513"/>
          <a:ext cx="2836863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5" imgW="1549080" imgH="393480" progId="Equation.3">
                  <p:embed/>
                </p:oleObj>
              </mc:Choice>
              <mc:Fallback>
                <p:oleObj name="Equazione" r:id="rId5" imgW="154908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85617" y="1598513"/>
                        <a:ext cx="2836863" cy="719138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uppo 1"/>
          <p:cNvGrpSpPr/>
          <p:nvPr/>
        </p:nvGrpSpPr>
        <p:grpSpPr>
          <a:xfrm>
            <a:off x="2957154" y="4315406"/>
            <a:ext cx="4125566" cy="417512"/>
            <a:chOff x="2957154" y="4315406"/>
            <a:chExt cx="4125566" cy="417512"/>
          </a:xfrm>
        </p:grpSpPr>
        <p:graphicFrame>
          <p:nvGraphicFramePr>
            <p:cNvPr id="14" name="Oggetto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43855035"/>
                </p:ext>
              </p:extLst>
            </p:nvPr>
          </p:nvGraphicFramePr>
          <p:xfrm>
            <a:off x="2957154" y="4315406"/>
            <a:ext cx="1093788" cy="417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zione" r:id="rId7" imgW="596880" imgH="228600" progId="Equation.3">
                    <p:embed/>
                  </p:oleObj>
                </mc:Choice>
                <mc:Fallback>
                  <p:oleObj name="Equazione" r:id="rId7" imgW="59688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957154" y="4315406"/>
                          <a:ext cx="1093788" cy="417512"/>
                        </a:xfrm>
                        <a:prstGeom prst="rect">
                          <a:avLst/>
                        </a:prstGeom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CasellaDiTesto 15"/>
            <p:cNvSpPr txBox="1"/>
            <p:nvPr/>
          </p:nvSpPr>
          <p:spPr>
            <a:xfrm>
              <a:off x="4922480" y="4315406"/>
              <a:ext cx="21602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pPr algn="ctr"/>
              <a:r>
                <a:rPr lang="it-IT" sz="1600" dirty="0" err="1">
                  <a:solidFill>
                    <a:schemeClr val="accent4">
                      <a:lumMod val="75000"/>
                    </a:schemeClr>
                  </a:solidFill>
                </a:rPr>
                <a:t>Sovracampionamento</a:t>
              </a:r>
              <a:endParaRPr lang="it-IT" sz="1600" i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7" name="Freccia in giù 16"/>
            <p:cNvSpPr/>
            <p:nvPr/>
          </p:nvSpPr>
          <p:spPr>
            <a:xfrm rot="16200000">
              <a:off x="4526436" y="4288908"/>
              <a:ext cx="360040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9" name="CasellaDiTesto 18"/>
          <p:cNvSpPr txBox="1"/>
          <p:nvPr/>
        </p:nvSpPr>
        <p:spPr>
          <a:xfrm>
            <a:off x="4818284" y="669251"/>
            <a:ext cx="2232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Telescopio: 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SCT 8’’</a:t>
            </a:r>
          </a:p>
          <a:p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-d = 203 mm</a:t>
            </a:r>
          </a:p>
          <a:p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-F = 2030 mm</a:t>
            </a:r>
          </a:p>
          <a:p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</a:rPr>
              <a:t>Barlow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 3X</a:t>
            </a: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07208" y="540134"/>
            <a:ext cx="1406166" cy="1110357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305" y="652027"/>
            <a:ext cx="895286" cy="86544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7220" y="1502779"/>
            <a:ext cx="1414914" cy="98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4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Esercizio campionamento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grpSp>
        <p:nvGrpSpPr>
          <p:cNvPr id="2" name="Gruppo 1"/>
          <p:cNvGrpSpPr/>
          <p:nvPr/>
        </p:nvGrpSpPr>
        <p:grpSpPr>
          <a:xfrm>
            <a:off x="2957154" y="4315406"/>
            <a:ext cx="4125566" cy="417512"/>
            <a:chOff x="2957154" y="4315406"/>
            <a:chExt cx="4125566" cy="417512"/>
          </a:xfrm>
        </p:grpSpPr>
        <p:graphicFrame>
          <p:nvGraphicFramePr>
            <p:cNvPr id="17" name="Oggetto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34495100"/>
                </p:ext>
              </p:extLst>
            </p:nvPr>
          </p:nvGraphicFramePr>
          <p:xfrm>
            <a:off x="2957154" y="4315406"/>
            <a:ext cx="1093788" cy="417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zione" r:id="rId3" imgW="596880" imgH="228600" progId="Equation.3">
                    <p:embed/>
                  </p:oleObj>
                </mc:Choice>
                <mc:Fallback>
                  <p:oleObj name="Equazione" r:id="rId3" imgW="59688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957154" y="4315406"/>
                          <a:ext cx="1093788" cy="417512"/>
                        </a:xfrm>
                        <a:prstGeom prst="rect">
                          <a:avLst/>
                        </a:prstGeom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CasellaDiTesto 18"/>
            <p:cNvSpPr txBox="1"/>
            <p:nvPr/>
          </p:nvSpPr>
          <p:spPr>
            <a:xfrm>
              <a:off x="4922480" y="4315406"/>
              <a:ext cx="21602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pPr algn="ctr"/>
              <a:r>
                <a:rPr lang="it-IT" sz="1600" dirty="0" err="1">
                  <a:solidFill>
                    <a:schemeClr val="accent4">
                      <a:lumMod val="75000"/>
                    </a:schemeClr>
                  </a:solidFill>
                </a:rPr>
                <a:t>Sovracampionamento</a:t>
              </a:r>
              <a:endParaRPr lang="it-IT" sz="1600" i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20" name="Freccia in giù 19"/>
            <p:cNvSpPr/>
            <p:nvPr/>
          </p:nvSpPr>
          <p:spPr>
            <a:xfrm rot="16200000">
              <a:off x="4526436" y="4288908"/>
              <a:ext cx="360040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1" name="CasellaDiTesto 20"/>
          <p:cNvSpPr txBox="1"/>
          <p:nvPr/>
        </p:nvSpPr>
        <p:spPr>
          <a:xfrm>
            <a:off x="302183" y="1255417"/>
            <a:ext cx="8568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Il campionamento della camera ha una risoluzione maggiore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302183" y="2211710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Diminuisce la luminosità specifica dell’oggetto                             Ogni pixel riceverà meno luce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L’immagine è meno luminosa e più rumorosa</a:t>
            </a:r>
          </a:p>
        </p:txBody>
      </p:sp>
      <p:sp>
        <p:nvSpPr>
          <p:cNvPr id="23" name="Freccia in giù 22"/>
          <p:cNvSpPr/>
          <p:nvPr/>
        </p:nvSpPr>
        <p:spPr>
          <a:xfrm>
            <a:off x="4355976" y="1689605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Freccia in giù 23"/>
          <p:cNvSpPr/>
          <p:nvPr/>
        </p:nvSpPr>
        <p:spPr>
          <a:xfrm rot="16200000">
            <a:off x="4958484" y="2174410"/>
            <a:ext cx="360040" cy="432048"/>
          </a:xfrm>
          <a:prstGeom prst="downArrow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/>
          <p:cNvSpPr txBox="1"/>
          <p:nvPr/>
        </p:nvSpPr>
        <p:spPr>
          <a:xfrm>
            <a:off x="359532" y="3391421"/>
            <a:ext cx="8568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1600" i="1" dirty="0">
                <a:solidFill>
                  <a:schemeClr val="accent4">
                    <a:lumMod val="75000"/>
                  </a:schemeClr>
                </a:solidFill>
              </a:rPr>
              <a:t>Questo errore è molto comune per i novizi che vogliono avere l’oggetto molto ingrandito</a:t>
            </a: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4814" y="3918916"/>
            <a:ext cx="1068511" cy="104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4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9.87654E-7 L -0.28524 -0.701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71" y="-350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Esercizio campionamento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grpSp>
        <p:nvGrpSpPr>
          <p:cNvPr id="132" name="Gruppo 131">
            <a:extLst>
              <a:ext uri="{FF2B5EF4-FFF2-40B4-BE49-F238E27FC236}">
                <a16:creationId xmlns:a16="http://schemas.microsoft.com/office/drawing/2014/main" id="{BD93DFD5-89AE-E28F-AEB9-DCA31ED20F8D}"/>
              </a:ext>
            </a:extLst>
          </p:cNvPr>
          <p:cNvGrpSpPr>
            <a:grpSpLocks noChangeAspect="1"/>
          </p:cNvGrpSpPr>
          <p:nvPr/>
        </p:nvGrpSpPr>
        <p:grpSpPr>
          <a:xfrm>
            <a:off x="1107236" y="590323"/>
            <a:ext cx="903231" cy="900000"/>
            <a:chOff x="3513306" y="838899"/>
            <a:chExt cx="1083874" cy="1080000"/>
          </a:xfrm>
        </p:grpSpPr>
        <p:sp>
          <p:nvSpPr>
            <p:cNvPr id="133" name="Ovale 132">
              <a:extLst>
                <a:ext uri="{FF2B5EF4-FFF2-40B4-BE49-F238E27FC236}">
                  <a16:creationId xmlns:a16="http://schemas.microsoft.com/office/drawing/2014/main" id="{D8FB924C-C6CD-4A81-504B-545260CE1699}"/>
                </a:ext>
              </a:extLst>
            </p:cNvPr>
            <p:cNvSpPr/>
            <p:nvPr/>
          </p:nvSpPr>
          <p:spPr>
            <a:xfrm>
              <a:off x="3597090" y="945231"/>
              <a:ext cx="914400" cy="897015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4" name="Rettangolo 133">
              <a:extLst>
                <a:ext uri="{FF2B5EF4-FFF2-40B4-BE49-F238E27FC236}">
                  <a16:creationId xmlns:a16="http://schemas.microsoft.com/office/drawing/2014/main" id="{71DD218C-CE6A-9B82-BFC5-E01093668834}"/>
                </a:ext>
              </a:extLst>
            </p:cNvPr>
            <p:cNvSpPr/>
            <p:nvPr/>
          </p:nvSpPr>
          <p:spPr>
            <a:xfrm>
              <a:off x="3514987" y="838899"/>
              <a:ext cx="360000" cy="360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5" name="Rettangolo 134">
              <a:extLst>
                <a:ext uri="{FF2B5EF4-FFF2-40B4-BE49-F238E27FC236}">
                  <a16:creationId xmlns:a16="http://schemas.microsoft.com/office/drawing/2014/main" id="{98908F9B-74AD-771E-E5DE-FBA8647D148B}"/>
                </a:ext>
              </a:extLst>
            </p:cNvPr>
            <p:cNvSpPr/>
            <p:nvPr/>
          </p:nvSpPr>
          <p:spPr>
            <a:xfrm>
              <a:off x="3872749" y="838899"/>
              <a:ext cx="360000" cy="360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6" name="Rettangolo 135">
              <a:extLst>
                <a:ext uri="{FF2B5EF4-FFF2-40B4-BE49-F238E27FC236}">
                  <a16:creationId xmlns:a16="http://schemas.microsoft.com/office/drawing/2014/main" id="{10A091EB-F0CE-9501-A59E-C23A9079A9FE}"/>
                </a:ext>
              </a:extLst>
            </p:cNvPr>
            <p:cNvSpPr/>
            <p:nvPr/>
          </p:nvSpPr>
          <p:spPr>
            <a:xfrm>
              <a:off x="4231210" y="838899"/>
              <a:ext cx="360000" cy="360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7" name="Rettangolo 136">
              <a:extLst>
                <a:ext uri="{FF2B5EF4-FFF2-40B4-BE49-F238E27FC236}">
                  <a16:creationId xmlns:a16="http://schemas.microsoft.com/office/drawing/2014/main" id="{1FFA112D-1089-EF20-60D7-FD6557FCEAA2}"/>
                </a:ext>
              </a:extLst>
            </p:cNvPr>
            <p:cNvSpPr/>
            <p:nvPr/>
          </p:nvSpPr>
          <p:spPr>
            <a:xfrm>
              <a:off x="3513863" y="1198899"/>
              <a:ext cx="360000" cy="360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8" name="Rettangolo 137">
              <a:extLst>
                <a:ext uri="{FF2B5EF4-FFF2-40B4-BE49-F238E27FC236}">
                  <a16:creationId xmlns:a16="http://schemas.microsoft.com/office/drawing/2014/main" id="{B0244A83-1EA8-0D3C-DDCC-C69EA2D269E6}"/>
                </a:ext>
              </a:extLst>
            </p:cNvPr>
            <p:cNvSpPr/>
            <p:nvPr/>
          </p:nvSpPr>
          <p:spPr>
            <a:xfrm>
              <a:off x="3873863" y="1200034"/>
              <a:ext cx="360000" cy="360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9" name="Rettangolo 138">
              <a:extLst>
                <a:ext uri="{FF2B5EF4-FFF2-40B4-BE49-F238E27FC236}">
                  <a16:creationId xmlns:a16="http://schemas.microsoft.com/office/drawing/2014/main" id="{C2B91AB2-5FCF-665F-86F4-31393B420274}"/>
                </a:ext>
              </a:extLst>
            </p:cNvPr>
            <p:cNvSpPr/>
            <p:nvPr/>
          </p:nvSpPr>
          <p:spPr>
            <a:xfrm>
              <a:off x="4231615" y="1198899"/>
              <a:ext cx="360000" cy="360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0" name="Rettangolo 139">
              <a:extLst>
                <a:ext uri="{FF2B5EF4-FFF2-40B4-BE49-F238E27FC236}">
                  <a16:creationId xmlns:a16="http://schemas.microsoft.com/office/drawing/2014/main" id="{D4E47812-8C1E-46E7-C780-A8EBB1793521}"/>
                </a:ext>
              </a:extLst>
            </p:cNvPr>
            <p:cNvSpPr/>
            <p:nvPr/>
          </p:nvSpPr>
          <p:spPr>
            <a:xfrm>
              <a:off x="3513306" y="1558899"/>
              <a:ext cx="360000" cy="360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1" name="Rettangolo 140">
              <a:extLst>
                <a:ext uri="{FF2B5EF4-FFF2-40B4-BE49-F238E27FC236}">
                  <a16:creationId xmlns:a16="http://schemas.microsoft.com/office/drawing/2014/main" id="{0E37CD85-943D-E154-3FFC-9B3444A5A6A2}"/>
                </a:ext>
              </a:extLst>
            </p:cNvPr>
            <p:cNvSpPr/>
            <p:nvPr/>
          </p:nvSpPr>
          <p:spPr>
            <a:xfrm>
              <a:off x="3879600" y="1558899"/>
              <a:ext cx="360000" cy="360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42" name="Rettangolo 141">
              <a:extLst>
                <a:ext uri="{FF2B5EF4-FFF2-40B4-BE49-F238E27FC236}">
                  <a16:creationId xmlns:a16="http://schemas.microsoft.com/office/drawing/2014/main" id="{33EBAAE6-1915-0C09-F81C-1A5C4CAAAFDB}"/>
                </a:ext>
              </a:extLst>
            </p:cNvPr>
            <p:cNvSpPr/>
            <p:nvPr/>
          </p:nvSpPr>
          <p:spPr>
            <a:xfrm>
              <a:off x="4237180" y="1558899"/>
              <a:ext cx="360000" cy="360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grpSp>
        <p:nvGrpSpPr>
          <p:cNvPr id="143" name="Gruppo 142">
            <a:extLst>
              <a:ext uri="{FF2B5EF4-FFF2-40B4-BE49-F238E27FC236}">
                <a16:creationId xmlns:a16="http://schemas.microsoft.com/office/drawing/2014/main" id="{45A9C7EB-5A56-AF2A-B0BA-84745DDE2021}"/>
              </a:ext>
            </a:extLst>
          </p:cNvPr>
          <p:cNvGrpSpPr>
            <a:grpSpLocks noChangeAspect="1"/>
          </p:cNvGrpSpPr>
          <p:nvPr/>
        </p:nvGrpSpPr>
        <p:grpSpPr>
          <a:xfrm>
            <a:off x="1109796" y="1594474"/>
            <a:ext cx="898593" cy="900000"/>
            <a:chOff x="4786380" y="883723"/>
            <a:chExt cx="1078309" cy="1080000"/>
          </a:xfrm>
        </p:grpSpPr>
        <p:sp>
          <p:nvSpPr>
            <p:cNvPr id="144" name="Rettangolo 143">
              <a:extLst>
                <a:ext uri="{FF2B5EF4-FFF2-40B4-BE49-F238E27FC236}">
                  <a16:creationId xmlns:a16="http://schemas.microsoft.com/office/drawing/2014/main" id="{08BB63E6-E0FB-1497-2FEA-EBEF25808DDC}"/>
                </a:ext>
              </a:extLst>
            </p:cNvPr>
            <p:cNvSpPr/>
            <p:nvPr/>
          </p:nvSpPr>
          <p:spPr>
            <a:xfrm>
              <a:off x="5504689" y="1243723"/>
              <a:ext cx="360000" cy="360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5" name="Rettangolo 144">
              <a:extLst>
                <a:ext uri="{FF2B5EF4-FFF2-40B4-BE49-F238E27FC236}">
                  <a16:creationId xmlns:a16="http://schemas.microsoft.com/office/drawing/2014/main" id="{FAF235B7-47AA-CE9D-A7C4-F4888F5C0C5F}"/>
                </a:ext>
              </a:extLst>
            </p:cNvPr>
            <p:cNvSpPr/>
            <p:nvPr/>
          </p:nvSpPr>
          <p:spPr>
            <a:xfrm>
              <a:off x="4788061" y="883723"/>
              <a:ext cx="360000" cy="36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6" name="Rettangolo 145">
              <a:extLst>
                <a:ext uri="{FF2B5EF4-FFF2-40B4-BE49-F238E27FC236}">
                  <a16:creationId xmlns:a16="http://schemas.microsoft.com/office/drawing/2014/main" id="{8C701DFB-2A84-C39C-ED70-B129A9E4D795}"/>
                </a:ext>
              </a:extLst>
            </p:cNvPr>
            <p:cNvSpPr/>
            <p:nvPr/>
          </p:nvSpPr>
          <p:spPr>
            <a:xfrm>
              <a:off x="5142461" y="883723"/>
              <a:ext cx="360000" cy="360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7" name="Rettangolo 146">
              <a:extLst>
                <a:ext uri="{FF2B5EF4-FFF2-40B4-BE49-F238E27FC236}">
                  <a16:creationId xmlns:a16="http://schemas.microsoft.com/office/drawing/2014/main" id="{C0A7D29B-A6FB-B673-B33F-7C1536841BEE}"/>
                </a:ext>
              </a:extLst>
            </p:cNvPr>
            <p:cNvSpPr/>
            <p:nvPr/>
          </p:nvSpPr>
          <p:spPr>
            <a:xfrm>
              <a:off x="5504284" y="883723"/>
              <a:ext cx="360000" cy="36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8" name="Rettangolo 147">
              <a:extLst>
                <a:ext uri="{FF2B5EF4-FFF2-40B4-BE49-F238E27FC236}">
                  <a16:creationId xmlns:a16="http://schemas.microsoft.com/office/drawing/2014/main" id="{60523562-B338-25EE-65BF-B95E6A6FFFE6}"/>
                </a:ext>
              </a:extLst>
            </p:cNvPr>
            <p:cNvSpPr/>
            <p:nvPr/>
          </p:nvSpPr>
          <p:spPr>
            <a:xfrm>
              <a:off x="4786937" y="1243723"/>
              <a:ext cx="360000" cy="360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9" name="Rettangolo 148">
              <a:extLst>
                <a:ext uri="{FF2B5EF4-FFF2-40B4-BE49-F238E27FC236}">
                  <a16:creationId xmlns:a16="http://schemas.microsoft.com/office/drawing/2014/main" id="{5B592D7F-3FAC-1106-0BF2-9F7A313B6196}"/>
                </a:ext>
              </a:extLst>
            </p:cNvPr>
            <p:cNvSpPr/>
            <p:nvPr/>
          </p:nvSpPr>
          <p:spPr>
            <a:xfrm>
              <a:off x="4786380" y="1603723"/>
              <a:ext cx="360000" cy="36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0" name="Rettangolo 149">
              <a:extLst>
                <a:ext uri="{FF2B5EF4-FFF2-40B4-BE49-F238E27FC236}">
                  <a16:creationId xmlns:a16="http://schemas.microsoft.com/office/drawing/2014/main" id="{13027D5A-4D84-90D8-CD7B-0869823C0F75}"/>
                </a:ext>
              </a:extLst>
            </p:cNvPr>
            <p:cNvSpPr/>
            <p:nvPr/>
          </p:nvSpPr>
          <p:spPr>
            <a:xfrm>
              <a:off x="5145054" y="1603723"/>
              <a:ext cx="360000" cy="360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1" name="Rettangolo 150">
              <a:extLst>
                <a:ext uri="{FF2B5EF4-FFF2-40B4-BE49-F238E27FC236}">
                  <a16:creationId xmlns:a16="http://schemas.microsoft.com/office/drawing/2014/main" id="{1D44B2EE-ABBE-FCC1-EE4A-53FAE8F7081C}"/>
                </a:ext>
              </a:extLst>
            </p:cNvPr>
            <p:cNvSpPr/>
            <p:nvPr/>
          </p:nvSpPr>
          <p:spPr>
            <a:xfrm>
              <a:off x="5501682" y="1603723"/>
              <a:ext cx="360000" cy="36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2" name="Rettangolo 151">
              <a:extLst>
                <a:ext uri="{FF2B5EF4-FFF2-40B4-BE49-F238E27FC236}">
                  <a16:creationId xmlns:a16="http://schemas.microsoft.com/office/drawing/2014/main" id="{0BFEB7E0-F217-42C0-C37C-26BF966F1B24}"/>
                </a:ext>
              </a:extLst>
            </p:cNvPr>
            <p:cNvSpPr/>
            <p:nvPr/>
          </p:nvSpPr>
          <p:spPr>
            <a:xfrm>
              <a:off x="5148254" y="1243723"/>
              <a:ext cx="360000" cy="360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155" name="Connettore diritto 154">
            <a:extLst>
              <a:ext uri="{FF2B5EF4-FFF2-40B4-BE49-F238E27FC236}">
                <a16:creationId xmlns:a16="http://schemas.microsoft.com/office/drawing/2014/main" id="{AB211DD8-C1D4-49E1-DAA6-CEC52D404851}"/>
              </a:ext>
            </a:extLst>
          </p:cNvPr>
          <p:cNvCxnSpPr>
            <a:cxnSpLocks/>
          </p:cNvCxnSpPr>
          <p:nvPr/>
        </p:nvCxnSpPr>
        <p:spPr>
          <a:xfrm>
            <a:off x="1712063" y="2504202"/>
            <a:ext cx="19051" cy="16992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nettore diritto 155">
            <a:extLst>
              <a:ext uri="{FF2B5EF4-FFF2-40B4-BE49-F238E27FC236}">
                <a16:creationId xmlns:a16="http://schemas.microsoft.com/office/drawing/2014/main" id="{A59C377B-EFED-74DB-8073-35520F42558C}"/>
              </a:ext>
            </a:extLst>
          </p:cNvPr>
          <p:cNvCxnSpPr>
            <a:cxnSpLocks/>
          </p:cNvCxnSpPr>
          <p:nvPr/>
        </p:nvCxnSpPr>
        <p:spPr>
          <a:xfrm flipH="1">
            <a:off x="1102354" y="2448626"/>
            <a:ext cx="3256" cy="17464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Connettore diritto 160">
            <a:extLst>
              <a:ext uri="{FF2B5EF4-FFF2-40B4-BE49-F238E27FC236}">
                <a16:creationId xmlns:a16="http://schemas.microsoft.com/office/drawing/2014/main" id="{44519F81-F400-4B7C-2AE4-74A3C6A24984}"/>
              </a:ext>
            </a:extLst>
          </p:cNvPr>
          <p:cNvCxnSpPr/>
          <p:nvPr/>
        </p:nvCxnSpPr>
        <p:spPr>
          <a:xfrm>
            <a:off x="995774" y="2044474"/>
            <a:ext cx="11161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2" name="Gruppo 171">
            <a:extLst>
              <a:ext uri="{FF2B5EF4-FFF2-40B4-BE49-F238E27FC236}">
                <a16:creationId xmlns:a16="http://schemas.microsoft.com/office/drawing/2014/main" id="{08019D6B-885B-44B0-F419-12515F261F0D}"/>
              </a:ext>
            </a:extLst>
          </p:cNvPr>
          <p:cNvGrpSpPr>
            <a:grpSpLocks/>
          </p:cNvGrpSpPr>
          <p:nvPr/>
        </p:nvGrpSpPr>
        <p:grpSpPr>
          <a:xfrm>
            <a:off x="4453886" y="615148"/>
            <a:ext cx="900000" cy="900000"/>
            <a:chOff x="4007562" y="1095675"/>
            <a:chExt cx="542201" cy="543553"/>
          </a:xfrm>
        </p:grpSpPr>
        <p:grpSp>
          <p:nvGrpSpPr>
            <p:cNvPr id="173" name="Gruppo 172">
              <a:extLst>
                <a:ext uri="{FF2B5EF4-FFF2-40B4-BE49-F238E27FC236}">
                  <a16:creationId xmlns:a16="http://schemas.microsoft.com/office/drawing/2014/main" id="{EF82DF14-EC59-6263-7B2F-30BFE8622A1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07562" y="1098380"/>
              <a:ext cx="540000" cy="540848"/>
              <a:chOff x="3513306" y="838899"/>
              <a:chExt cx="1078309" cy="1080000"/>
            </a:xfrm>
          </p:grpSpPr>
          <p:sp>
            <p:nvSpPr>
              <p:cNvPr id="180" name="Ovale 179">
                <a:extLst>
                  <a:ext uri="{FF2B5EF4-FFF2-40B4-BE49-F238E27FC236}">
                    <a16:creationId xmlns:a16="http://schemas.microsoft.com/office/drawing/2014/main" id="{44062498-B919-13FB-58AF-1B584354465E}"/>
                  </a:ext>
                </a:extLst>
              </p:cNvPr>
              <p:cNvSpPr/>
              <p:nvPr/>
            </p:nvSpPr>
            <p:spPr>
              <a:xfrm>
                <a:off x="3597090" y="945231"/>
                <a:ext cx="914400" cy="897015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1" name="Rettangolo 180">
                <a:extLst>
                  <a:ext uri="{FF2B5EF4-FFF2-40B4-BE49-F238E27FC236}">
                    <a16:creationId xmlns:a16="http://schemas.microsoft.com/office/drawing/2014/main" id="{0988DC17-3520-D44B-1BB7-773D7B493BEF}"/>
                  </a:ext>
                </a:extLst>
              </p:cNvPr>
              <p:cNvSpPr/>
              <p:nvPr/>
            </p:nvSpPr>
            <p:spPr>
              <a:xfrm>
                <a:off x="3514987" y="838899"/>
                <a:ext cx="360000" cy="360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2" name="Rettangolo 181">
                <a:extLst>
                  <a:ext uri="{FF2B5EF4-FFF2-40B4-BE49-F238E27FC236}">
                    <a16:creationId xmlns:a16="http://schemas.microsoft.com/office/drawing/2014/main" id="{87C32FD1-5D38-6246-E310-0C27CA4996E3}"/>
                  </a:ext>
                </a:extLst>
              </p:cNvPr>
              <p:cNvSpPr/>
              <p:nvPr/>
            </p:nvSpPr>
            <p:spPr>
              <a:xfrm>
                <a:off x="3872749" y="838899"/>
                <a:ext cx="360000" cy="360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3" name="Rettangolo 182">
                <a:extLst>
                  <a:ext uri="{FF2B5EF4-FFF2-40B4-BE49-F238E27FC236}">
                    <a16:creationId xmlns:a16="http://schemas.microsoft.com/office/drawing/2014/main" id="{2590E2EF-1230-D2B9-271B-BC201247E835}"/>
                  </a:ext>
                </a:extLst>
              </p:cNvPr>
              <p:cNvSpPr/>
              <p:nvPr/>
            </p:nvSpPr>
            <p:spPr>
              <a:xfrm>
                <a:off x="4231210" y="838899"/>
                <a:ext cx="360000" cy="360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4" name="Rettangolo 183">
                <a:extLst>
                  <a:ext uri="{FF2B5EF4-FFF2-40B4-BE49-F238E27FC236}">
                    <a16:creationId xmlns:a16="http://schemas.microsoft.com/office/drawing/2014/main" id="{A7939AD7-CF18-EE41-9288-75B6E73FD128}"/>
                  </a:ext>
                </a:extLst>
              </p:cNvPr>
              <p:cNvSpPr/>
              <p:nvPr/>
            </p:nvSpPr>
            <p:spPr>
              <a:xfrm>
                <a:off x="3513863" y="1198899"/>
                <a:ext cx="360000" cy="360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5" name="Rettangolo 184">
                <a:extLst>
                  <a:ext uri="{FF2B5EF4-FFF2-40B4-BE49-F238E27FC236}">
                    <a16:creationId xmlns:a16="http://schemas.microsoft.com/office/drawing/2014/main" id="{0EDCB0C0-0ACA-1D8A-70CB-02C5553F0649}"/>
                  </a:ext>
                </a:extLst>
              </p:cNvPr>
              <p:cNvSpPr/>
              <p:nvPr/>
            </p:nvSpPr>
            <p:spPr>
              <a:xfrm>
                <a:off x="3873863" y="1200034"/>
                <a:ext cx="360000" cy="360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6" name="Rettangolo 185">
                <a:extLst>
                  <a:ext uri="{FF2B5EF4-FFF2-40B4-BE49-F238E27FC236}">
                    <a16:creationId xmlns:a16="http://schemas.microsoft.com/office/drawing/2014/main" id="{454EF73B-969B-980D-9C12-E58796E84642}"/>
                  </a:ext>
                </a:extLst>
              </p:cNvPr>
              <p:cNvSpPr/>
              <p:nvPr/>
            </p:nvSpPr>
            <p:spPr>
              <a:xfrm>
                <a:off x="4231615" y="1198899"/>
                <a:ext cx="360000" cy="360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7" name="Rettangolo 186">
                <a:extLst>
                  <a:ext uri="{FF2B5EF4-FFF2-40B4-BE49-F238E27FC236}">
                    <a16:creationId xmlns:a16="http://schemas.microsoft.com/office/drawing/2014/main" id="{7C403813-3232-E1C5-F4EE-86521882332C}"/>
                  </a:ext>
                </a:extLst>
              </p:cNvPr>
              <p:cNvSpPr/>
              <p:nvPr/>
            </p:nvSpPr>
            <p:spPr>
              <a:xfrm>
                <a:off x="3513306" y="1558899"/>
                <a:ext cx="360000" cy="360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8" name="Rettangolo 187">
                <a:extLst>
                  <a:ext uri="{FF2B5EF4-FFF2-40B4-BE49-F238E27FC236}">
                    <a16:creationId xmlns:a16="http://schemas.microsoft.com/office/drawing/2014/main" id="{2EF6D552-0515-BCA3-7594-107673AC1224}"/>
                  </a:ext>
                </a:extLst>
              </p:cNvPr>
              <p:cNvSpPr/>
              <p:nvPr/>
            </p:nvSpPr>
            <p:spPr>
              <a:xfrm>
                <a:off x="3871980" y="1558899"/>
                <a:ext cx="360000" cy="360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9" name="Rettangolo 188">
                <a:extLst>
                  <a:ext uri="{FF2B5EF4-FFF2-40B4-BE49-F238E27FC236}">
                    <a16:creationId xmlns:a16="http://schemas.microsoft.com/office/drawing/2014/main" id="{BF4BB74F-1BA7-6C7C-5675-1BE670ACDF0A}"/>
                  </a:ext>
                </a:extLst>
              </p:cNvPr>
              <p:cNvSpPr/>
              <p:nvPr/>
            </p:nvSpPr>
            <p:spPr>
              <a:xfrm>
                <a:off x="4228608" y="1558899"/>
                <a:ext cx="360000" cy="360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174" name="Connettore diritto 173">
              <a:extLst>
                <a:ext uri="{FF2B5EF4-FFF2-40B4-BE49-F238E27FC236}">
                  <a16:creationId xmlns:a16="http://schemas.microsoft.com/office/drawing/2014/main" id="{87245B38-04ED-949C-DB5A-8E7491360C27}"/>
                </a:ext>
              </a:extLst>
            </p:cNvPr>
            <p:cNvCxnSpPr>
              <a:stCxn id="181" idx="0"/>
              <a:endCxn id="187" idx="2"/>
            </p:cNvCxnSpPr>
            <p:nvPr/>
          </p:nvCxnSpPr>
          <p:spPr>
            <a:xfrm flipH="1">
              <a:off x="4097703" y="1098380"/>
              <a:ext cx="842" cy="54084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ttore diritto 174">
              <a:extLst>
                <a:ext uri="{FF2B5EF4-FFF2-40B4-BE49-F238E27FC236}">
                  <a16:creationId xmlns:a16="http://schemas.microsoft.com/office/drawing/2014/main" id="{F088779E-D00B-9AA4-64BF-792FD5D230C3}"/>
                </a:ext>
              </a:extLst>
            </p:cNvPr>
            <p:cNvCxnSpPr/>
            <p:nvPr/>
          </p:nvCxnSpPr>
          <p:spPr>
            <a:xfrm flipH="1">
              <a:off x="4275775" y="1098380"/>
              <a:ext cx="842" cy="54084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ttore diritto 175">
              <a:extLst>
                <a:ext uri="{FF2B5EF4-FFF2-40B4-BE49-F238E27FC236}">
                  <a16:creationId xmlns:a16="http://schemas.microsoft.com/office/drawing/2014/main" id="{1A888C26-CA7F-E193-3B4B-0608C3EACC8C}"/>
                </a:ext>
              </a:extLst>
            </p:cNvPr>
            <p:cNvCxnSpPr/>
            <p:nvPr/>
          </p:nvCxnSpPr>
          <p:spPr>
            <a:xfrm flipH="1">
              <a:off x="4462345" y="1095675"/>
              <a:ext cx="842" cy="54084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ttore diritto 176">
              <a:extLst>
                <a:ext uri="{FF2B5EF4-FFF2-40B4-BE49-F238E27FC236}">
                  <a16:creationId xmlns:a16="http://schemas.microsoft.com/office/drawing/2014/main" id="{6F06932C-71D0-3585-F397-D6B077F4D2A0}"/>
                </a:ext>
              </a:extLst>
            </p:cNvPr>
            <p:cNvCxnSpPr>
              <a:stCxn id="181" idx="1"/>
              <a:endCxn id="183" idx="3"/>
            </p:cNvCxnSpPr>
            <p:nvPr/>
          </p:nvCxnSpPr>
          <p:spPr>
            <a:xfrm>
              <a:off x="4008404" y="1188522"/>
              <a:ext cx="538955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ttore diritto 177">
              <a:extLst>
                <a:ext uri="{FF2B5EF4-FFF2-40B4-BE49-F238E27FC236}">
                  <a16:creationId xmlns:a16="http://schemas.microsoft.com/office/drawing/2014/main" id="{9A5AD5F1-A537-54C9-BF2B-19CEF5E90264}"/>
                </a:ext>
              </a:extLst>
            </p:cNvPr>
            <p:cNvCxnSpPr/>
            <p:nvPr/>
          </p:nvCxnSpPr>
          <p:spPr>
            <a:xfrm>
              <a:off x="4010808" y="1376235"/>
              <a:ext cx="538955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ttore diritto 178">
              <a:extLst>
                <a:ext uri="{FF2B5EF4-FFF2-40B4-BE49-F238E27FC236}">
                  <a16:creationId xmlns:a16="http://schemas.microsoft.com/office/drawing/2014/main" id="{70D9844D-E40D-721B-D787-5D8E111989F1}"/>
                </a:ext>
              </a:extLst>
            </p:cNvPr>
            <p:cNvCxnSpPr/>
            <p:nvPr/>
          </p:nvCxnSpPr>
          <p:spPr>
            <a:xfrm>
              <a:off x="4007562" y="1561134"/>
              <a:ext cx="538955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0" name="Connettore diritto 189">
            <a:extLst>
              <a:ext uri="{FF2B5EF4-FFF2-40B4-BE49-F238E27FC236}">
                <a16:creationId xmlns:a16="http://schemas.microsoft.com/office/drawing/2014/main" id="{02A1D221-4F0A-5CDC-9979-54B9CD9F85C6}"/>
              </a:ext>
            </a:extLst>
          </p:cNvPr>
          <p:cNvCxnSpPr>
            <a:cxnSpLocks/>
          </p:cNvCxnSpPr>
          <p:nvPr/>
        </p:nvCxnSpPr>
        <p:spPr>
          <a:xfrm flipH="1">
            <a:off x="1409708" y="2486943"/>
            <a:ext cx="563" cy="16930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Connettore diritto 190">
            <a:extLst>
              <a:ext uri="{FF2B5EF4-FFF2-40B4-BE49-F238E27FC236}">
                <a16:creationId xmlns:a16="http://schemas.microsoft.com/office/drawing/2014/main" id="{F69A00E6-23E1-42B1-87E7-E688405ED6D2}"/>
              </a:ext>
            </a:extLst>
          </p:cNvPr>
          <p:cNvCxnSpPr>
            <a:cxnSpLocks/>
          </p:cNvCxnSpPr>
          <p:nvPr/>
        </p:nvCxnSpPr>
        <p:spPr>
          <a:xfrm flipH="1">
            <a:off x="1993302" y="2513382"/>
            <a:ext cx="17566" cy="16816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4" name="Gruppo 193">
            <a:extLst>
              <a:ext uri="{FF2B5EF4-FFF2-40B4-BE49-F238E27FC236}">
                <a16:creationId xmlns:a16="http://schemas.microsoft.com/office/drawing/2014/main" id="{6DE44B47-7CC8-9F63-FDB1-E4DB7877848C}"/>
              </a:ext>
            </a:extLst>
          </p:cNvPr>
          <p:cNvGrpSpPr>
            <a:grpSpLocks noChangeAspect="1"/>
          </p:cNvGrpSpPr>
          <p:nvPr/>
        </p:nvGrpSpPr>
        <p:grpSpPr>
          <a:xfrm>
            <a:off x="4452404" y="1714883"/>
            <a:ext cx="898762" cy="885023"/>
            <a:chOff x="4435895" y="1785075"/>
            <a:chExt cx="544560" cy="536235"/>
          </a:xfrm>
        </p:grpSpPr>
        <p:sp>
          <p:nvSpPr>
            <p:cNvPr id="195" name="Rettangolo 194">
              <a:extLst>
                <a:ext uri="{FF2B5EF4-FFF2-40B4-BE49-F238E27FC236}">
                  <a16:creationId xmlns:a16="http://schemas.microsoft.com/office/drawing/2014/main" id="{3C426F84-8467-265B-0399-8BA340910A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07744" y="1786330"/>
              <a:ext cx="89999" cy="9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6" name="Rettangolo 195">
              <a:extLst>
                <a:ext uri="{FF2B5EF4-FFF2-40B4-BE49-F238E27FC236}">
                  <a16:creationId xmlns:a16="http://schemas.microsoft.com/office/drawing/2014/main" id="{3C95F313-D4A8-C7FD-5A17-88F15A995E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97743" y="1786330"/>
              <a:ext cx="89999" cy="9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7" name="Rettangolo 196">
              <a:extLst>
                <a:ext uri="{FF2B5EF4-FFF2-40B4-BE49-F238E27FC236}">
                  <a16:creationId xmlns:a16="http://schemas.microsoft.com/office/drawing/2014/main" id="{DADA16B3-CB9C-1F40-AFCC-BBADDE6DB2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85612" y="1785771"/>
              <a:ext cx="92129" cy="9213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8" name="Rettangolo 197">
              <a:extLst>
                <a:ext uri="{FF2B5EF4-FFF2-40B4-BE49-F238E27FC236}">
                  <a16:creationId xmlns:a16="http://schemas.microsoft.com/office/drawing/2014/main" id="{53D92043-497A-326B-EE09-ACAE86B577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07744" y="1785913"/>
              <a:ext cx="89999" cy="9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9" name="Rettangolo 198">
              <a:extLst>
                <a:ext uri="{FF2B5EF4-FFF2-40B4-BE49-F238E27FC236}">
                  <a16:creationId xmlns:a16="http://schemas.microsoft.com/office/drawing/2014/main" id="{90C77A9B-F5AF-4134-FF3A-E505B0B3A6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18239" y="1785496"/>
              <a:ext cx="92186" cy="8476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0" name="Rettangolo 199">
              <a:extLst>
                <a:ext uri="{FF2B5EF4-FFF2-40B4-BE49-F238E27FC236}">
                  <a16:creationId xmlns:a16="http://schemas.microsoft.com/office/drawing/2014/main" id="{176A85BB-9941-9DB1-A606-AB7A0D98FE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99537" y="1871503"/>
              <a:ext cx="89999" cy="9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1" name="Rettangolo 200">
              <a:extLst>
                <a:ext uri="{FF2B5EF4-FFF2-40B4-BE49-F238E27FC236}">
                  <a16:creationId xmlns:a16="http://schemas.microsoft.com/office/drawing/2014/main" id="{305E1D69-FF89-428B-73BB-418B01F276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87406" y="1870944"/>
              <a:ext cx="89999" cy="9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2" name="Rettangolo 201">
              <a:extLst>
                <a:ext uri="{FF2B5EF4-FFF2-40B4-BE49-F238E27FC236}">
                  <a16:creationId xmlns:a16="http://schemas.microsoft.com/office/drawing/2014/main" id="{F3014133-1AA1-833D-EB11-237E50B777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09538" y="1871086"/>
              <a:ext cx="89999" cy="90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3" name="Rettangolo 202">
              <a:extLst>
                <a:ext uri="{FF2B5EF4-FFF2-40B4-BE49-F238E27FC236}">
                  <a16:creationId xmlns:a16="http://schemas.microsoft.com/office/drawing/2014/main" id="{C746EAB2-9429-3139-5D04-0BBC6D326D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16995" y="1869430"/>
              <a:ext cx="92129" cy="921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4" name="Rettangolo 203">
              <a:extLst>
                <a:ext uri="{FF2B5EF4-FFF2-40B4-BE49-F238E27FC236}">
                  <a16:creationId xmlns:a16="http://schemas.microsoft.com/office/drawing/2014/main" id="{4EC81DD4-2FEB-B658-2F50-72F39795FF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09537" y="1960243"/>
              <a:ext cx="89999" cy="9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5" name="Rettangolo 204">
              <a:extLst>
                <a:ext uri="{FF2B5EF4-FFF2-40B4-BE49-F238E27FC236}">
                  <a16:creationId xmlns:a16="http://schemas.microsoft.com/office/drawing/2014/main" id="{7CAF004C-E897-19E4-7442-9F05959D34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99536" y="1960243"/>
              <a:ext cx="89999" cy="90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6" name="Rettangolo 205">
              <a:extLst>
                <a:ext uri="{FF2B5EF4-FFF2-40B4-BE49-F238E27FC236}">
                  <a16:creationId xmlns:a16="http://schemas.microsoft.com/office/drawing/2014/main" id="{7DA903DC-1525-68F3-C6F2-24D6D6B1BA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86724" y="1959684"/>
              <a:ext cx="92129" cy="9213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07" name="Rettangolo 206">
              <a:extLst>
                <a:ext uri="{FF2B5EF4-FFF2-40B4-BE49-F238E27FC236}">
                  <a16:creationId xmlns:a16="http://schemas.microsoft.com/office/drawing/2014/main" id="{C701B44D-69E2-4ECB-D963-659F7C86EE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09537" y="1959826"/>
              <a:ext cx="89999" cy="9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8" name="Rettangolo 207">
              <a:extLst>
                <a:ext uri="{FF2B5EF4-FFF2-40B4-BE49-F238E27FC236}">
                  <a16:creationId xmlns:a16="http://schemas.microsoft.com/office/drawing/2014/main" id="{CF7BD2CD-26F7-CD2E-BEB7-02C9EA3772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20032" y="1959409"/>
              <a:ext cx="92186" cy="8476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9" name="Rettangolo 208">
              <a:extLst>
                <a:ext uri="{FF2B5EF4-FFF2-40B4-BE49-F238E27FC236}">
                  <a16:creationId xmlns:a16="http://schemas.microsoft.com/office/drawing/2014/main" id="{62620608-DCC3-E7F1-751D-7A78E81200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1330" y="2045416"/>
              <a:ext cx="89999" cy="90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0" name="Rettangolo 209">
              <a:extLst>
                <a:ext uri="{FF2B5EF4-FFF2-40B4-BE49-F238E27FC236}">
                  <a16:creationId xmlns:a16="http://schemas.microsoft.com/office/drawing/2014/main" id="{C5CFE481-384F-A639-44BF-F5199A60E1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89199" y="2044857"/>
              <a:ext cx="89999" cy="9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1" name="Rettangolo 210">
              <a:extLst>
                <a:ext uri="{FF2B5EF4-FFF2-40B4-BE49-F238E27FC236}">
                  <a16:creationId xmlns:a16="http://schemas.microsoft.com/office/drawing/2014/main" id="{C50AC1ED-BC8D-B3DE-A748-5F7E7E2894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11331" y="2044999"/>
              <a:ext cx="89999" cy="90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2" name="Rettangolo 211">
              <a:extLst>
                <a:ext uri="{FF2B5EF4-FFF2-40B4-BE49-F238E27FC236}">
                  <a16:creationId xmlns:a16="http://schemas.microsoft.com/office/drawing/2014/main" id="{8EA620F6-782E-B1EB-B1F4-5E0B87A1AF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18788" y="2043343"/>
              <a:ext cx="92129" cy="921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3" name="Rettangolo 212">
              <a:extLst>
                <a:ext uri="{FF2B5EF4-FFF2-40B4-BE49-F238E27FC236}">
                  <a16:creationId xmlns:a16="http://schemas.microsoft.com/office/drawing/2014/main" id="{15C793B2-3047-F2E0-CF7A-A031D0F0B6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10433" y="1957554"/>
              <a:ext cx="89999" cy="90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4" name="Rettangolo 213">
              <a:extLst>
                <a:ext uri="{FF2B5EF4-FFF2-40B4-BE49-F238E27FC236}">
                  <a16:creationId xmlns:a16="http://schemas.microsoft.com/office/drawing/2014/main" id="{F7DD6F4D-C607-4492-1E9D-C4BF66875A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18239" y="1959826"/>
              <a:ext cx="92186" cy="8476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5" name="Rettangolo 214">
              <a:extLst>
                <a:ext uri="{FF2B5EF4-FFF2-40B4-BE49-F238E27FC236}">
                  <a16:creationId xmlns:a16="http://schemas.microsoft.com/office/drawing/2014/main" id="{B39F90B5-4E7B-11BF-C599-76E4AA2324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16446" y="1959115"/>
              <a:ext cx="92186" cy="8476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6" name="Rettangolo 215">
              <a:extLst>
                <a:ext uri="{FF2B5EF4-FFF2-40B4-BE49-F238E27FC236}">
                  <a16:creationId xmlns:a16="http://schemas.microsoft.com/office/drawing/2014/main" id="{D2F8C9D9-6B6A-F233-F2A7-C4B3F18596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05374" y="1785194"/>
              <a:ext cx="89999" cy="9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7" name="Rettangolo 216">
              <a:extLst>
                <a:ext uri="{FF2B5EF4-FFF2-40B4-BE49-F238E27FC236}">
                  <a16:creationId xmlns:a16="http://schemas.microsoft.com/office/drawing/2014/main" id="{9B514352-DFC5-B2B0-31CF-14DE0918CE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15869" y="1786623"/>
              <a:ext cx="92186" cy="9132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8" name="Rettangolo 217">
              <a:extLst>
                <a:ext uri="{FF2B5EF4-FFF2-40B4-BE49-F238E27FC236}">
                  <a16:creationId xmlns:a16="http://schemas.microsoft.com/office/drawing/2014/main" id="{0A98D5D7-F6AD-3749-8F63-557D2A5CA0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28722" y="1871384"/>
              <a:ext cx="89999" cy="9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9" name="Rettangolo 218">
              <a:extLst>
                <a:ext uri="{FF2B5EF4-FFF2-40B4-BE49-F238E27FC236}">
                  <a16:creationId xmlns:a16="http://schemas.microsoft.com/office/drawing/2014/main" id="{844D150A-3C8A-3432-A7AF-FD4E7566C1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36179" y="1869728"/>
              <a:ext cx="92129" cy="9213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20" name="Rettangolo 219">
              <a:extLst>
                <a:ext uri="{FF2B5EF4-FFF2-40B4-BE49-F238E27FC236}">
                  <a16:creationId xmlns:a16="http://schemas.microsoft.com/office/drawing/2014/main" id="{FEFB8A89-E626-5A02-882A-0D14012CC3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29686" y="1785492"/>
              <a:ext cx="87560" cy="8756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1" name="Rettangolo 220">
              <a:extLst>
                <a:ext uri="{FF2B5EF4-FFF2-40B4-BE49-F238E27FC236}">
                  <a16:creationId xmlns:a16="http://schemas.microsoft.com/office/drawing/2014/main" id="{679EF72B-F7C6-0AE8-FA08-529E7A2B03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36900" y="1785075"/>
              <a:ext cx="92186" cy="8476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22" name="Rettangolo 221">
              <a:extLst>
                <a:ext uri="{FF2B5EF4-FFF2-40B4-BE49-F238E27FC236}">
                  <a16:creationId xmlns:a16="http://schemas.microsoft.com/office/drawing/2014/main" id="{53246395-2665-34B6-5432-1A9C99030D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27557" y="2044383"/>
              <a:ext cx="89999" cy="90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3" name="Rettangolo 222">
              <a:extLst>
                <a:ext uri="{FF2B5EF4-FFF2-40B4-BE49-F238E27FC236}">
                  <a16:creationId xmlns:a16="http://schemas.microsoft.com/office/drawing/2014/main" id="{5386234D-D2C2-79D9-AD86-BDC13A95F3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37021" y="2042727"/>
              <a:ext cx="92129" cy="9213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4" name="Rettangolo 223">
              <a:extLst>
                <a:ext uri="{FF2B5EF4-FFF2-40B4-BE49-F238E27FC236}">
                  <a16:creationId xmlns:a16="http://schemas.microsoft.com/office/drawing/2014/main" id="{E7DD9967-A0BF-A0B7-5C7E-9C74F13BB6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26082" y="1955802"/>
              <a:ext cx="89999" cy="90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25" name="Rettangolo 224">
              <a:extLst>
                <a:ext uri="{FF2B5EF4-FFF2-40B4-BE49-F238E27FC236}">
                  <a16:creationId xmlns:a16="http://schemas.microsoft.com/office/drawing/2014/main" id="{D34DD0A5-8196-BF2B-63E1-118DC24064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35895" y="1958074"/>
              <a:ext cx="92186" cy="8476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6" name="Rettangolo 225">
              <a:extLst>
                <a:ext uri="{FF2B5EF4-FFF2-40B4-BE49-F238E27FC236}">
                  <a16:creationId xmlns:a16="http://schemas.microsoft.com/office/drawing/2014/main" id="{8F3B4853-654B-CAC8-F731-9056ECE765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0771" y="2139156"/>
              <a:ext cx="89999" cy="9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7" name="Rettangolo 226">
              <a:extLst>
                <a:ext uri="{FF2B5EF4-FFF2-40B4-BE49-F238E27FC236}">
                  <a16:creationId xmlns:a16="http://schemas.microsoft.com/office/drawing/2014/main" id="{FABCFBE6-74DC-F080-5C57-9BA592488A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88640" y="2138597"/>
              <a:ext cx="89999" cy="9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8" name="Rettangolo 227">
              <a:extLst>
                <a:ext uri="{FF2B5EF4-FFF2-40B4-BE49-F238E27FC236}">
                  <a16:creationId xmlns:a16="http://schemas.microsoft.com/office/drawing/2014/main" id="{A2A16DCF-ADDA-DF24-CB81-014F2D41EA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10772" y="2138739"/>
              <a:ext cx="89999" cy="9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9" name="Rettangolo 228">
              <a:extLst>
                <a:ext uri="{FF2B5EF4-FFF2-40B4-BE49-F238E27FC236}">
                  <a16:creationId xmlns:a16="http://schemas.microsoft.com/office/drawing/2014/main" id="{0505C17B-3307-21EE-69A5-F46B8AA17C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18229" y="2137083"/>
              <a:ext cx="92129" cy="9213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0" name="Rettangolo 229">
              <a:extLst>
                <a:ext uri="{FF2B5EF4-FFF2-40B4-BE49-F238E27FC236}">
                  <a16:creationId xmlns:a16="http://schemas.microsoft.com/office/drawing/2014/main" id="{62085B45-DC30-BBE7-D061-2EC730C721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26998" y="2135598"/>
              <a:ext cx="89999" cy="9460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1" name="Rettangolo 230">
              <a:extLst>
                <a:ext uri="{FF2B5EF4-FFF2-40B4-BE49-F238E27FC236}">
                  <a16:creationId xmlns:a16="http://schemas.microsoft.com/office/drawing/2014/main" id="{0BA95865-F953-4FBB-2ACE-41D3E5EF11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36463" y="2134460"/>
              <a:ext cx="92129" cy="9213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32" name="Rettangolo 231">
              <a:extLst>
                <a:ext uri="{FF2B5EF4-FFF2-40B4-BE49-F238E27FC236}">
                  <a16:creationId xmlns:a16="http://schemas.microsoft.com/office/drawing/2014/main" id="{66026328-6E43-0C76-21FA-F4498D67CF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1330" y="2138739"/>
              <a:ext cx="89999" cy="9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3" name="Rettangolo 232">
              <a:extLst>
                <a:ext uri="{FF2B5EF4-FFF2-40B4-BE49-F238E27FC236}">
                  <a16:creationId xmlns:a16="http://schemas.microsoft.com/office/drawing/2014/main" id="{028A634B-831A-C75A-CDA3-6E60F9FE54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89199" y="2138180"/>
              <a:ext cx="89999" cy="9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4" name="Rettangolo 233">
              <a:extLst>
                <a:ext uri="{FF2B5EF4-FFF2-40B4-BE49-F238E27FC236}">
                  <a16:creationId xmlns:a16="http://schemas.microsoft.com/office/drawing/2014/main" id="{42C863CC-6BF4-795D-7BDD-F4B85FC353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09986" y="2138226"/>
              <a:ext cx="89999" cy="90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5" name="Rettangolo 234">
              <a:extLst>
                <a:ext uri="{FF2B5EF4-FFF2-40B4-BE49-F238E27FC236}">
                  <a16:creationId xmlns:a16="http://schemas.microsoft.com/office/drawing/2014/main" id="{82311C0A-8A65-78A2-717A-16338C2113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17443" y="2136570"/>
              <a:ext cx="92129" cy="921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6" name="Rettangolo 235">
              <a:extLst>
                <a:ext uri="{FF2B5EF4-FFF2-40B4-BE49-F238E27FC236}">
                  <a16:creationId xmlns:a16="http://schemas.microsoft.com/office/drawing/2014/main" id="{882A7D43-C4BC-A5D5-805F-5DF99CC633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0544" y="2138226"/>
              <a:ext cx="89999" cy="9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7" name="Rettangolo 236">
              <a:extLst>
                <a:ext uri="{FF2B5EF4-FFF2-40B4-BE49-F238E27FC236}">
                  <a16:creationId xmlns:a16="http://schemas.microsoft.com/office/drawing/2014/main" id="{A85F2D36-C1B8-0454-E512-C0F32EF6F7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88413" y="2137667"/>
              <a:ext cx="89999" cy="9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1" name="Rettangolo 240">
              <a:extLst>
                <a:ext uri="{FF2B5EF4-FFF2-40B4-BE49-F238E27FC236}">
                  <a16:creationId xmlns:a16="http://schemas.microsoft.com/office/drawing/2014/main" id="{E83BF9F2-DF7D-55FF-6D11-CFF60D6EEF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99620" y="2136379"/>
              <a:ext cx="89999" cy="9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3" name="Rettangolo 242">
              <a:extLst>
                <a:ext uri="{FF2B5EF4-FFF2-40B4-BE49-F238E27FC236}">
                  <a16:creationId xmlns:a16="http://schemas.microsoft.com/office/drawing/2014/main" id="{C11BBF98-6AD5-68B0-A0EB-8FB021503F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37833" y="2228300"/>
              <a:ext cx="92129" cy="9213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44" name="Rettangolo 243">
              <a:extLst>
                <a:ext uri="{FF2B5EF4-FFF2-40B4-BE49-F238E27FC236}">
                  <a16:creationId xmlns:a16="http://schemas.microsoft.com/office/drawing/2014/main" id="{207F3091-69CA-9ECB-4D16-CC0968670A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27225" y="2225424"/>
              <a:ext cx="89999" cy="9460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5" name="Rettangolo 244">
              <a:extLst>
                <a:ext uri="{FF2B5EF4-FFF2-40B4-BE49-F238E27FC236}">
                  <a16:creationId xmlns:a16="http://schemas.microsoft.com/office/drawing/2014/main" id="{AF70FFA9-E131-1C36-AFFB-BA9F2CF29F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10213" y="2230060"/>
              <a:ext cx="89999" cy="9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6" name="Rettangolo 245">
              <a:extLst>
                <a:ext uri="{FF2B5EF4-FFF2-40B4-BE49-F238E27FC236}">
                  <a16:creationId xmlns:a16="http://schemas.microsoft.com/office/drawing/2014/main" id="{B1464005-D4DA-F8AA-4299-993114A8B4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17670" y="2228403"/>
              <a:ext cx="92129" cy="9213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7" name="Rettangolo 246">
              <a:extLst>
                <a:ext uri="{FF2B5EF4-FFF2-40B4-BE49-F238E27FC236}">
                  <a16:creationId xmlns:a16="http://schemas.microsoft.com/office/drawing/2014/main" id="{7D084374-FA5D-00A4-48CA-570561EF8F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0771" y="2230059"/>
              <a:ext cx="89999" cy="9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8" name="Rettangolo 247">
              <a:extLst>
                <a:ext uri="{FF2B5EF4-FFF2-40B4-BE49-F238E27FC236}">
                  <a16:creationId xmlns:a16="http://schemas.microsoft.com/office/drawing/2014/main" id="{CAD9B4C2-43B9-B031-8B33-CF16082E23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90456" y="2226552"/>
              <a:ext cx="89999" cy="9475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091B457E-BCF0-921A-C8A7-616A556BC96B}"/>
              </a:ext>
            </a:extLst>
          </p:cNvPr>
          <p:cNvGrpSpPr/>
          <p:nvPr/>
        </p:nvGrpSpPr>
        <p:grpSpPr>
          <a:xfrm>
            <a:off x="4446729" y="2455567"/>
            <a:ext cx="912841" cy="2015574"/>
            <a:chOff x="4446729" y="2455567"/>
            <a:chExt cx="912841" cy="2015574"/>
          </a:xfrm>
        </p:grpSpPr>
        <p:cxnSp>
          <p:nvCxnSpPr>
            <p:cNvPr id="257" name="Connettore diritto 256">
              <a:extLst>
                <a:ext uri="{FF2B5EF4-FFF2-40B4-BE49-F238E27FC236}">
                  <a16:creationId xmlns:a16="http://schemas.microsoft.com/office/drawing/2014/main" id="{238F196F-5AFD-9BF0-0C50-142225F6E4ED}"/>
                </a:ext>
              </a:extLst>
            </p:cNvPr>
            <p:cNvCxnSpPr>
              <a:cxnSpLocks/>
            </p:cNvCxnSpPr>
            <p:nvPr/>
          </p:nvCxnSpPr>
          <p:spPr>
            <a:xfrm>
              <a:off x="5050197" y="2483470"/>
              <a:ext cx="0" cy="18543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Connettore diritto 257">
              <a:extLst>
                <a:ext uri="{FF2B5EF4-FFF2-40B4-BE49-F238E27FC236}">
                  <a16:creationId xmlns:a16="http://schemas.microsoft.com/office/drawing/2014/main" id="{07BFE396-04B6-E034-ABBF-F92CCE81A0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46729" y="2455567"/>
              <a:ext cx="6359" cy="20155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Connettore diritto 260">
              <a:extLst>
                <a:ext uri="{FF2B5EF4-FFF2-40B4-BE49-F238E27FC236}">
                  <a16:creationId xmlns:a16="http://schemas.microsoft.com/office/drawing/2014/main" id="{9009064E-4CF0-DD66-94C4-620FA93FDBDD}"/>
                </a:ext>
              </a:extLst>
            </p:cNvPr>
            <p:cNvCxnSpPr>
              <a:cxnSpLocks/>
            </p:cNvCxnSpPr>
            <p:nvPr/>
          </p:nvCxnSpPr>
          <p:spPr>
            <a:xfrm>
              <a:off x="4747589" y="2493884"/>
              <a:ext cx="0" cy="17314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Connettore diritto 261">
              <a:extLst>
                <a:ext uri="{FF2B5EF4-FFF2-40B4-BE49-F238E27FC236}">
                  <a16:creationId xmlns:a16="http://schemas.microsoft.com/office/drawing/2014/main" id="{D250408D-3172-9074-763F-86D7FC1D16D0}"/>
                </a:ext>
              </a:extLst>
            </p:cNvPr>
            <p:cNvCxnSpPr>
              <a:cxnSpLocks/>
            </p:cNvCxnSpPr>
            <p:nvPr/>
          </p:nvCxnSpPr>
          <p:spPr>
            <a:xfrm>
              <a:off x="5359570" y="2522427"/>
              <a:ext cx="0" cy="166538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Connettore diritto 1">
              <a:extLst>
                <a:ext uri="{FF2B5EF4-FFF2-40B4-BE49-F238E27FC236}">
                  <a16:creationId xmlns:a16="http://schemas.microsoft.com/office/drawing/2014/main" id="{252E7D10-A3C6-9348-A811-6EA738B42935}"/>
                </a:ext>
              </a:extLst>
            </p:cNvPr>
            <p:cNvCxnSpPr>
              <a:cxnSpLocks/>
            </p:cNvCxnSpPr>
            <p:nvPr/>
          </p:nvCxnSpPr>
          <p:spPr>
            <a:xfrm>
              <a:off x="4600890" y="2547194"/>
              <a:ext cx="13917" cy="16478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Connettore diritto 2">
              <a:extLst>
                <a:ext uri="{FF2B5EF4-FFF2-40B4-BE49-F238E27FC236}">
                  <a16:creationId xmlns:a16="http://schemas.microsoft.com/office/drawing/2014/main" id="{9C9D197F-ED3C-5F15-DC6D-54532BB061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97157" y="2608297"/>
              <a:ext cx="6423" cy="15795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Connettore diritto 3">
              <a:extLst>
                <a:ext uri="{FF2B5EF4-FFF2-40B4-BE49-F238E27FC236}">
                  <a16:creationId xmlns:a16="http://schemas.microsoft.com/office/drawing/2014/main" id="{01B3F51F-06E4-EF71-4541-57566FC3B213}"/>
                </a:ext>
              </a:extLst>
            </p:cNvPr>
            <p:cNvCxnSpPr>
              <a:cxnSpLocks/>
            </p:cNvCxnSpPr>
            <p:nvPr/>
          </p:nvCxnSpPr>
          <p:spPr>
            <a:xfrm>
              <a:off x="5201088" y="2608297"/>
              <a:ext cx="7693" cy="15795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4233EE4B-4D5C-DCC8-0DFD-A110A675C4A7}"/>
              </a:ext>
            </a:extLst>
          </p:cNvPr>
          <p:cNvCxnSpPr>
            <a:cxnSpLocks/>
          </p:cNvCxnSpPr>
          <p:nvPr/>
        </p:nvCxnSpPr>
        <p:spPr>
          <a:xfrm>
            <a:off x="4139952" y="2140123"/>
            <a:ext cx="14401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5" name="Gruppo 274">
            <a:extLst>
              <a:ext uri="{FF2B5EF4-FFF2-40B4-BE49-F238E27FC236}">
                <a16:creationId xmlns:a16="http://schemas.microsoft.com/office/drawing/2014/main" id="{193EF83C-8977-460B-8C7A-4E9CE2DC87F8}"/>
              </a:ext>
            </a:extLst>
          </p:cNvPr>
          <p:cNvGrpSpPr/>
          <p:nvPr/>
        </p:nvGrpSpPr>
        <p:grpSpPr>
          <a:xfrm>
            <a:off x="623753" y="2504202"/>
            <a:ext cx="3117105" cy="2156212"/>
            <a:chOff x="623753" y="2504202"/>
            <a:chExt cx="3117105" cy="2156212"/>
          </a:xfrm>
        </p:grpSpPr>
        <p:grpSp>
          <p:nvGrpSpPr>
            <p:cNvPr id="27" name="Gruppo 26">
              <a:extLst>
                <a:ext uri="{FF2B5EF4-FFF2-40B4-BE49-F238E27FC236}">
                  <a16:creationId xmlns:a16="http://schemas.microsoft.com/office/drawing/2014/main" id="{8A29D54D-0DE8-6064-B2D9-DB840619AE41}"/>
                </a:ext>
              </a:extLst>
            </p:cNvPr>
            <p:cNvGrpSpPr/>
            <p:nvPr/>
          </p:nvGrpSpPr>
          <p:grpSpPr>
            <a:xfrm>
              <a:off x="623753" y="2504202"/>
              <a:ext cx="3117105" cy="2156212"/>
              <a:chOff x="623753" y="2504202"/>
              <a:chExt cx="3117105" cy="2156212"/>
            </a:xfrm>
          </p:grpSpPr>
          <p:cxnSp>
            <p:nvCxnSpPr>
              <p:cNvPr id="153" name="Connettore 2 152">
                <a:extLst>
                  <a:ext uri="{FF2B5EF4-FFF2-40B4-BE49-F238E27FC236}">
                    <a16:creationId xmlns:a16="http://schemas.microsoft.com/office/drawing/2014/main" id="{E7214923-3275-83D2-B234-1FAF40C5934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1600" y="2601356"/>
                <a:ext cx="0" cy="190761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nettore 2 153">
                <a:extLst>
                  <a:ext uri="{FF2B5EF4-FFF2-40B4-BE49-F238E27FC236}">
                    <a16:creationId xmlns:a16="http://schemas.microsoft.com/office/drawing/2014/main" id="{2F12F53B-9129-9C59-50FF-72687A8D49EE}"/>
                  </a:ext>
                </a:extLst>
              </p:cNvPr>
              <p:cNvCxnSpPr/>
              <p:nvPr/>
            </p:nvCxnSpPr>
            <p:spPr>
              <a:xfrm>
                <a:off x="1353497" y="4508102"/>
                <a:ext cx="1904104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9" name="Rettangolo 158">
                <a:extLst>
                  <a:ext uri="{FF2B5EF4-FFF2-40B4-BE49-F238E27FC236}">
                    <a16:creationId xmlns:a16="http://schemas.microsoft.com/office/drawing/2014/main" id="{0D51BC14-62DE-B2FA-DFDC-E28BDC5D4BCD}"/>
                  </a:ext>
                </a:extLst>
              </p:cNvPr>
              <p:cNvSpPr/>
              <p:nvPr/>
            </p:nvSpPr>
            <p:spPr>
              <a:xfrm>
                <a:off x="971600" y="4180867"/>
                <a:ext cx="1281889" cy="32723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2295D84E-206F-5AE0-1986-0B95724FC256}"/>
                  </a:ext>
                </a:extLst>
              </p:cNvPr>
              <p:cNvSpPr txBox="1"/>
              <p:nvPr/>
            </p:nvSpPr>
            <p:spPr>
              <a:xfrm>
                <a:off x="623753" y="2504202"/>
                <a:ext cx="536286" cy="3407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ko-KR"/>
                </a:defPPr>
                <a:lvl1pPr defTabSz="457200" latinLnBrk="0">
                  <a:defRPr sz="1400">
                    <a:solidFill>
                      <a:schemeClr val="accent1">
                        <a:lumMod val="50000"/>
                      </a:schemeClr>
                    </a:solidFill>
                  </a:defRPr>
                </a:lvl1pPr>
                <a:lvl2pPr defTabSz="457200" latinLnBrk="0"/>
                <a:lvl3pPr defTabSz="457200" latinLnBrk="0"/>
                <a:lvl4pPr defTabSz="457200" latinLnBrk="0"/>
                <a:lvl5pPr defTabSz="457200" latinLnBrk="0"/>
                <a:lvl6pPr defTabSz="457200" latinLnBrk="0"/>
                <a:lvl7pPr defTabSz="457200" latinLnBrk="0"/>
                <a:lvl8pPr defTabSz="457200" latinLnBrk="0"/>
                <a:lvl9pPr defTabSz="457200" latinLnBrk="0"/>
              </a:lstStyle>
              <a:p>
                <a:pPr>
                  <a:lnSpc>
                    <a:spcPct val="150000"/>
                  </a:lnSpc>
                </a:pPr>
                <a:r>
                  <a:rPr lang="it-IT" sz="1200" dirty="0">
                    <a:solidFill>
                      <a:schemeClr val="accent5">
                        <a:lumMod val="75000"/>
                      </a:schemeClr>
                    </a:solidFill>
                  </a:rPr>
                  <a:t>(e-)</a:t>
                </a:r>
              </a:p>
            </p:txBody>
          </p:sp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5012DB22-1592-56C1-E09B-BEAB1271AE99}"/>
                  </a:ext>
                </a:extLst>
              </p:cNvPr>
              <p:cNvSpPr txBox="1"/>
              <p:nvPr/>
            </p:nvSpPr>
            <p:spPr>
              <a:xfrm>
                <a:off x="3204572" y="4319680"/>
                <a:ext cx="536286" cy="3407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ko-KR"/>
                </a:defPPr>
                <a:lvl1pPr defTabSz="457200" latinLnBrk="0">
                  <a:defRPr sz="1400">
                    <a:solidFill>
                      <a:schemeClr val="accent1">
                        <a:lumMod val="50000"/>
                      </a:schemeClr>
                    </a:solidFill>
                  </a:defRPr>
                </a:lvl1pPr>
                <a:lvl2pPr defTabSz="457200" latinLnBrk="0"/>
                <a:lvl3pPr defTabSz="457200" latinLnBrk="0"/>
                <a:lvl4pPr defTabSz="457200" latinLnBrk="0"/>
                <a:lvl5pPr defTabSz="457200" latinLnBrk="0"/>
                <a:lvl6pPr defTabSz="457200" latinLnBrk="0"/>
                <a:lvl7pPr defTabSz="457200" latinLnBrk="0"/>
                <a:lvl8pPr defTabSz="457200" latinLnBrk="0"/>
                <a:lvl9pPr defTabSz="457200" latinLnBrk="0"/>
              </a:lstStyle>
              <a:p>
                <a:pPr>
                  <a:lnSpc>
                    <a:spcPct val="150000"/>
                  </a:lnSpc>
                </a:pPr>
                <a:r>
                  <a:rPr lang="it-IT" sz="1200" dirty="0">
                    <a:solidFill>
                      <a:schemeClr val="accent5">
                        <a:lumMod val="75000"/>
                      </a:schemeClr>
                    </a:solidFill>
                  </a:rPr>
                  <a:t>(</a:t>
                </a:r>
                <a:r>
                  <a:rPr lang="it-IT" sz="1200" dirty="0" err="1">
                    <a:solidFill>
                      <a:schemeClr val="accent5">
                        <a:lumMod val="75000"/>
                      </a:schemeClr>
                    </a:solidFill>
                  </a:rPr>
                  <a:t>ph</a:t>
                </a:r>
                <a:r>
                  <a:rPr lang="it-IT" sz="1200" dirty="0">
                    <a:solidFill>
                      <a:schemeClr val="accent5">
                        <a:lumMod val="75000"/>
                      </a:schemeClr>
                    </a:solidFill>
                  </a:rPr>
                  <a:t>)</a:t>
                </a:r>
              </a:p>
            </p:txBody>
          </p:sp>
        </p:grp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D05D3C09-26AF-0C0B-3AA9-E97A446BA38D}"/>
                </a:ext>
              </a:extLst>
            </p:cNvPr>
            <p:cNvSpPr txBox="1"/>
            <p:nvPr/>
          </p:nvSpPr>
          <p:spPr>
            <a:xfrm>
              <a:off x="1024730" y="4204335"/>
              <a:ext cx="11521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i="1" dirty="0" err="1">
                  <a:solidFill>
                    <a:srgbClr val="FF0000"/>
                  </a:solidFill>
                </a:rPr>
                <a:t>Noise</a:t>
              </a:r>
              <a:endParaRPr lang="it-IT" sz="1400" b="1" i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D91C819C-12C1-E803-4A4B-D43909391D9A}"/>
              </a:ext>
            </a:extLst>
          </p:cNvPr>
          <p:cNvGrpSpPr/>
          <p:nvPr/>
        </p:nvGrpSpPr>
        <p:grpSpPr>
          <a:xfrm>
            <a:off x="3935480" y="2464251"/>
            <a:ext cx="3185438" cy="2204488"/>
            <a:chOff x="3935480" y="2464251"/>
            <a:chExt cx="3185438" cy="2204488"/>
          </a:xfrm>
        </p:grpSpPr>
        <p:cxnSp>
          <p:nvCxnSpPr>
            <p:cNvPr id="255" name="Connettore 2 254">
              <a:extLst>
                <a:ext uri="{FF2B5EF4-FFF2-40B4-BE49-F238E27FC236}">
                  <a16:creationId xmlns:a16="http://schemas.microsoft.com/office/drawing/2014/main" id="{69F4CA10-1CCF-0303-C77A-4E889DE6D1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08918" y="2608297"/>
              <a:ext cx="0" cy="190761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Connettore 2 255">
              <a:extLst>
                <a:ext uri="{FF2B5EF4-FFF2-40B4-BE49-F238E27FC236}">
                  <a16:creationId xmlns:a16="http://schemas.microsoft.com/office/drawing/2014/main" id="{EAB47183-23AB-6664-D815-7369D0736380}"/>
                </a:ext>
              </a:extLst>
            </p:cNvPr>
            <p:cNvCxnSpPr/>
            <p:nvPr/>
          </p:nvCxnSpPr>
          <p:spPr>
            <a:xfrm>
              <a:off x="4690815" y="4515043"/>
              <a:ext cx="190410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9" name="Rettangolo 258">
              <a:extLst>
                <a:ext uri="{FF2B5EF4-FFF2-40B4-BE49-F238E27FC236}">
                  <a16:creationId xmlns:a16="http://schemas.microsoft.com/office/drawing/2014/main" id="{6AD38CE5-49BC-8EF9-68B5-9D1F31364B82}"/>
                </a:ext>
              </a:extLst>
            </p:cNvPr>
            <p:cNvSpPr/>
            <p:nvPr/>
          </p:nvSpPr>
          <p:spPr>
            <a:xfrm>
              <a:off x="4308918" y="4187808"/>
              <a:ext cx="1577483" cy="32723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668D07B6-6E3F-1FB5-386D-2CC792827396}"/>
                </a:ext>
              </a:extLst>
            </p:cNvPr>
            <p:cNvSpPr txBox="1"/>
            <p:nvPr/>
          </p:nvSpPr>
          <p:spPr>
            <a:xfrm>
              <a:off x="4469631" y="4192392"/>
              <a:ext cx="11521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i="1" dirty="0" err="1">
                  <a:solidFill>
                    <a:srgbClr val="FF0000"/>
                  </a:solidFill>
                </a:rPr>
                <a:t>Noise</a:t>
              </a:r>
              <a:endParaRPr lang="it-IT" sz="14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6A0060DC-06B5-BCE8-19B1-ADEB6571A32F}"/>
                </a:ext>
              </a:extLst>
            </p:cNvPr>
            <p:cNvSpPr txBox="1"/>
            <p:nvPr/>
          </p:nvSpPr>
          <p:spPr>
            <a:xfrm>
              <a:off x="3935480" y="2464251"/>
              <a:ext cx="536286" cy="340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pPr>
                <a:lnSpc>
                  <a:spcPct val="150000"/>
                </a:lnSpc>
              </a:pPr>
              <a:r>
                <a:rPr lang="it-IT" sz="1200" dirty="0">
                  <a:solidFill>
                    <a:schemeClr val="accent5">
                      <a:lumMod val="75000"/>
                    </a:schemeClr>
                  </a:solidFill>
                </a:rPr>
                <a:t>(e-)</a:t>
              </a: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5D2DA059-86B9-99B8-5E4F-E4D2FD524BF6}"/>
                </a:ext>
              </a:extLst>
            </p:cNvPr>
            <p:cNvSpPr txBox="1"/>
            <p:nvPr/>
          </p:nvSpPr>
          <p:spPr>
            <a:xfrm>
              <a:off x="6584632" y="4328005"/>
              <a:ext cx="536286" cy="340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pPr>
                <a:lnSpc>
                  <a:spcPct val="150000"/>
                </a:lnSpc>
              </a:pPr>
              <a:r>
                <a:rPr lang="it-IT" sz="1200" dirty="0">
                  <a:solidFill>
                    <a:schemeClr val="accent5">
                      <a:lumMod val="75000"/>
                    </a:schemeClr>
                  </a:solidFill>
                </a:rPr>
                <a:t>(</a:t>
              </a:r>
              <a:r>
                <a:rPr lang="it-IT" sz="1200" dirty="0" err="1">
                  <a:solidFill>
                    <a:schemeClr val="accent5">
                      <a:lumMod val="75000"/>
                    </a:schemeClr>
                  </a:solidFill>
                </a:rPr>
                <a:t>ph</a:t>
              </a:r>
              <a:r>
                <a:rPr lang="it-IT" sz="1200" dirty="0">
                  <a:solidFill>
                    <a:schemeClr val="accent5">
                      <a:lumMod val="75000"/>
                    </a:schemeClr>
                  </a:solidFill>
                </a:rPr>
                <a:t>)</a:t>
              </a:r>
            </a:p>
          </p:txBody>
        </p:sp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id="{0F6B2AD5-18F6-99AD-77C9-7D555D84FD49}"/>
              </a:ext>
            </a:extLst>
          </p:cNvPr>
          <p:cNvGrpSpPr/>
          <p:nvPr/>
        </p:nvGrpSpPr>
        <p:grpSpPr>
          <a:xfrm>
            <a:off x="1109796" y="3230405"/>
            <a:ext cx="906400" cy="949589"/>
            <a:chOff x="1109796" y="3230405"/>
            <a:chExt cx="906400" cy="949589"/>
          </a:xfrm>
        </p:grpSpPr>
        <p:sp>
          <p:nvSpPr>
            <p:cNvPr id="164" name="Rettangolo 163">
              <a:extLst>
                <a:ext uri="{FF2B5EF4-FFF2-40B4-BE49-F238E27FC236}">
                  <a16:creationId xmlns:a16="http://schemas.microsoft.com/office/drawing/2014/main" id="{25E72A81-6D12-A4FA-1D0A-6282B2C61D7F}"/>
                </a:ext>
              </a:extLst>
            </p:cNvPr>
            <p:cNvSpPr/>
            <p:nvPr/>
          </p:nvSpPr>
          <p:spPr>
            <a:xfrm>
              <a:off x="1109796" y="3638859"/>
              <a:ext cx="296334" cy="5369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5" name="Rettangolo 164">
              <a:extLst>
                <a:ext uri="{FF2B5EF4-FFF2-40B4-BE49-F238E27FC236}">
                  <a16:creationId xmlns:a16="http://schemas.microsoft.com/office/drawing/2014/main" id="{58E9F1E7-81FA-CBCC-EC34-947CC24D1E03}"/>
                </a:ext>
              </a:extLst>
            </p:cNvPr>
            <p:cNvSpPr/>
            <p:nvPr/>
          </p:nvSpPr>
          <p:spPr>
            <a:xfrm>
              <a:off x="1412967" y="3230405"/>
              <a:ext cx="318147" cy="9495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7" name="Rettangolo 166">
              <a:extLst>
                <a:ext uri="{FF2B5EF4-FFF2-40B4-BE49-F238E27FC236}">
                  <a16:creationId xmlns:a16="http://schemas.microsoft.com/office/drawing/2014/main" id="{997981A6-CA29-D876-AD50-72726E1348B6}"/>
                </a:ext>
              </a:extLst>
            </p:cNvPr>
            <p:cNvSpPr/>
            <p:nvPr/>
          </p:nvSpPr>
          <p:spPr>
            <a:xfrm>
              <a:off x="1719862" y="3638859"/>
              <a:ext cx="296334" cy="5369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0B1AD7C4-06B5-A3F4-E9B6-8F510D9833CA}"/>
              </a:ext>
            </a:extLst>
          </p:cNvPr>
          <p:cNvGrpSpPr/>
          <p:nvPr/>
        </p:nvGrpSpPr>
        <p:grpSpPr>
          <a:xfrm>
            <a:off x="4443336" y="3819629"/>
            <a:ext cx="922850" cy="373784"/>
            <a:chOff x="4443336" y="3819629"/>
            <a:chExt cx="922850" cy="373784"/>
          </a:xfrm>
        </p:grpSpPr>
        <p:sp>
          <p:nvSpPr>
            <p:cNvPr id="168" name="Rettangolo 167">
              <a:extLst>
                <a:ext uri="{FF2B5EF4-FFF2-40B4-BE49-F238E27FC236}">
                  <a16:creationId xmlns:a16="http://schemas.microsoft.com/office/drawing/2014/main" id="{50D54694-4F45-E871-8111-7B257AF057F4}"/>
                </a:ext>
              </a:extLst>
            </p:cNvPr>
            <p:cNvSpPr/>
            <p:nvPr/>
          </p:nvSpPr>
          <p:spPr>
            <a:xfrm>
              <a:off x="4443336" y="4092883"/>
              <a:ext cx="166119" cy="8889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9" name="Rettangolo 168">
              <a:extLst>
                <a:ext uri="{FF2B5EF4-FFF2-40B4-BE49-F238E27FC236}">
                  <a16:creationId xmlns:a16="http://schemas.microsoft.com/office/drawing/2014/main" id="{2EF85405-6B7E-8368-7540-AACD0C086428}"/>
                </a:ext>
              </a:extLst>
            </p:cNvPr>
            <p:cNvSpPr/>
            <p:nvPr/>
          </p:nvSpPr>
          <p:spPr>
            <a:xfrm>
              <a:off x="5214134" y="4083919"/>
              <a:ext cx="152052" cy="1081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0" name="Rettangolo 169">
              <a:extLst>
                <a:ext uri="{FF2B5EF4-FFF2-40B4-BE49-F238E27FC236}">
                  <a16:creationId xmlns:a16="http://schemas.microsoft.com/office/drawing/2014/main" id="{8DEEDC5C-9646-22B9-5232-F25905BFA609}"/>
                </a:ext>
              </a:extLst>
            </p:cNvPr>
            <p:cNvSpPr/>
            <p:nvPr/>
          </p:nvSpPr>
          <p:spPr>
            <a:xfrm>
              <a:off x="4753876" y="3819629"/>
              <a:ext cx="146615" cy="3737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1" name="Rettangolo 170">
              <a:extLst>
                <a:ext uri="{FF2B5EF4-FFF2-40B4-BE49-F238E27FC236}">
                  <a16:creationId xmlns:a16="http://schemas.microsoft.com/office/drawing/2014/main" id="{8A0D458B-2CDE-61D4-5BF7-220053772B3A}"/>
                </a:ext>
              </a:extLst>
            </p:cNvPr>
            <p:cNvSpPr/>
            <p:nvPr/>
          </p:nvSpPr>
          <p:spPr>
            <a:xfrm>
              <a:off x="4906276" y="3819634"/>
              <a:ext cx="146615" cy="3737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8" name="Rettangolo 287">
              <a:extLst>
                <a:ext uri="{FF2B5EF4-FFF2-40B4-BE49-F238E27FC236}">
                  <a16:creationId xmlns:a16="http://schemas.microsoft.com/office/drawing/2014/main" id="{B327E683-26EE-16C9-24CD-E5A9F37FAD30}"/>
                </a:ext>
              </a:extLst>
            </p:cNvPr>
            <p:cNvSpPr/>
            <p:nvPr/>
          </p:nvSpPr>
          <p:spPr>
            <a:xfrm>
              <a:off x="4614808" y="4011910"/>
              <a:ext cx="143920" cy="1750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9" name="Rettangolo 288">
              <a:extLst>
                <a:ext uri="{FF2B5EF4-FFF2-40B4-BE49-F238E27FC236}">
                  <a16:creationId xmlns:a16="http://schemas.microsoft.com/office/drawing/2014/main" id="{DA645350-E09D-14E4-DFD1-C1AB9FD0185B}"/>
                </a:ext>
              </a:extLst>
            </p:cNvPr>
            <p:cNvSpPr/>
            <p:nvPr/>
          </p:nvSpPr>
          <p:spPr>
            <a:xfrm>
              <a:off x="5057527" y="4011910"/>
              <a:ext cx="151254" cy="1750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1F8F52B-0F26-C98F-83E5-760E8F3E859A}"/>
              </a:ext>
            </a:extLst>
          </p:cNvPr>
          <p:cNvSpPr txBox="1"/>
          <p:nvPr/>
        </p:nvSpPr>
        <p:spPr>
          <a:xfrm>
            <a:off x="5796136" y="2507984"/>
            <a:ext cx="3078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Il </a:t>
            </a:r>
            <a:r>
              <a:rPr lang="it-IT" sz="1600" dirty="0" err="1">
                <a:solidFill>
                  <a:schemeClr val="accent5">
                    <a:lumMod val="75000"/>
                  </a:schemeClr>
                </a:solidFill>
              </a:rPr>
              <a:t>sovracampionamento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 peggiora il rapporto segnale/rumore</a:t>
            </a:r>
          </a:p>
        </p:txBody>
      </p:sp>
    </p:spTree>
    <p:extLst>
      <p:ext uri="{BB962C8B-B14F-4D97-AF65-F5344CB8AC3E}">
        <p14:creationId xmlns:p14="http://schemas.microsoft.com/office/powerpoint/2010/main" val="243303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Ricapitolando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graphicFrame>
        <p:nvGraphicFramePr>
          <p:cNvPr id="14" name="Oggetto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5429880"/>
              </p:ext>
            </p:extLst>
          </p:nvPr>
        </p:nvGraphicFramePr>
        <p:xfrm>
          <a:off x="2573908" y="953835"/>
          <a:ext cx="2070100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3" imgW="1130040" imgH="393480" progId="Equation.3">
                  <p:embed/>
                </p:oleObj>
              </mc:Choice>
              <mc:Fallback>
                <p:oleObj name="Equazione" r:id="rId3" imgW="113004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73908" y="953835"/>
                        <a:ext cx="2070100" cy="719138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CasellaDiTesto 14"/>
          <p:cNvSpPr txBox="1"/>
          <p:nvPr/>
        </p:nvSpPr>
        <p:spPr>
          <a:xfrm>
            <a:off x="329854" y="997530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Campionamento ottimale</a:t>
            </a:r>
            <a:endParaRPr lang="it-IT" sz="1600" i="1" dirty="0">
              <a:solidFill>
                <a:schemeClr val="accent4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ggetto 15"/>
              <p:cNvSpPr txBox="1"/>
              <p:nvPr/>
            </p:nvSpPr>
            <p:spPr>
              <a:xfrm>
                <a:off x="2573338" y="1908175"/>
                <a:ext cx="3273425" cy="719138"/>
              </a:xfrm>
              <a:prstGeom prst="rect">
                <a:avLst/>
              </a:prstGeom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num>
                        <m:den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⋅1000</m:t>
                          </m:r>
                        </m:den>
                      </m:f>
                      <m:r>
                        <a:rPr 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⋅206265</m:t>
                      </m:r>
                      <m:r>
                        <a:rPr lang="it-IT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["/</m:t>
                      </m:r>
                      <m:r>
                        <a:rPr 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6" name="Ogget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3338" y="1908175"/>
                <a:ext cx="3273425" cy="7191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asellaDiTesto 17"/>
          <p:cNvSpPr txBox="1"/>
          <p:nvPr/>
        </p:nvSpPr>
        <p:spPr>
          <a:xfrm>
            <a:off x="611560" y="1908340"/>
            <a:ext cx="1762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Campionamento </a:t>
            </a:r>
          </a:p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della camera</a:t>
            </a:r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Freccia a destra con strisce 2"/>
          <p:cNvSpPr/>
          <p:nvPr/>
        </p:nvSpPr>
        <p:spPr>
          <a:xfrm>
            <a:off x="5652120" y="1419622"/>
            <a:ext cx="432048" cy="36004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CasellaDiTesto 25"/>
          <p:cNvSpPr txBox="1"/>
          <p:nvPr/>
        </p:nvSpPr>
        <p:spPr>
          <a:xfrm>
            <a:off x="6228184" y="1184143"/>
            <a:ext cx="2520280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I calcoli non considerano le condizioni atmosferiche del luogo di ripresa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329854" y="2902250"/>
            <a:ext cx="2729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>
              <a:lnSpc>
                <a:spcPct val="150000"/>
              </a:lnSpc>
            </a:pP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Condizioni reali della ripresa: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Gradienti termici in quota;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Jet </a:t>
            </a:r>
            <a:r>
              <a:rPr lang="it-IT" sz="1600" dirty="0" err="1">
                <a:solidFill>
                  <a:schemeClr val="accent5">
                    <a:lumMod val="75000"/>
                  </a:schemeClr>
                </a:solidFill>
              </a:rPr>
              <a:t>stream</a:t>
            </a:r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" name="Freccia in giù 27"/>
          <p:cNvSpPr/>
          <p:nvPr/>
        </p:nvSpPr>
        <p:spPr>
          <a:xfrm rot="16200000">
            <a:off x="3428938" y="3298564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CasellaDiTesto 28"/>
          <p:cNvSpPr txBox="1"/>
          <p:nvPr/>
        </p:nvSpPr>
        <p:spPr>
          <a:xfrm>
            <a:off x="4139952" y="2914422"/>
            <a:ext cx="4536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>
              <a:lnSpc>
                <a:spcPct val="150000"/>
              </a:lnSpc>
            </a:pP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Il campionamento ottimale nella realtà deve considerare il </a:t>
            </a:r>
            <a:r>
              <a:rPr lang="it-IT" sz="1600" dirty="0" err="1">
                <a:solidFill>
                  <a:schemeClr val="accent5">
                    <a:lumMod val="75000"/>
                  </a:schemeClr>
                </a:solidFill>
              </a:rPr>
              <a:t>seeing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 della località dove viene effettuata la ripresa</a:t>
            </a:r>
          </a:p>
        </p:txBody>
      </p:sp>
    </p:spTree>
    <p:extLst>
      <p:ext uri="{BB962C8B-B14F-4D97-AF65-F5344CB8AC3E}">
        <p14:creationId xmlns:p14="http://schemas.microsoft.com/office/powerpoint/2010/main" val="140566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err="1">
                <a:solidFill>
                  <a:srgbClr val="C00000"/>
                </a:solidFill>
              </a:rPr>
              <a:t>Seeing</a:t>
            </a:r>
            <a:endParaRPr lang="it-IT" sz="2400" b="1" i="1" dirty="0">
              <a:solidFill>
                <a:srgbClr val="C0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grpSp>
        <p:nvGrpSpPr>
          <p:cNvPr id="2" name="Gruppo 1"/>
          <p:cNvGrpSpPr/>
          <p:nvPr/>
        </p:nvGrpSpPr>
        <p:grpSpPr>
          <a:xfrm>
            <a:off x="329854" y="2902250"/>
            <a:ext cx="8346602" cy="1212501"/>
            <a:chOff x="329854" y="2902250"/>
            <a:chExt cx="8346602" cy="1212501"/>
          </a:xfrm>
        </p:grpSpPr>
        <p:sp>
          <p:nvSpPr>
            <p:cNvPr id="27" name="CasellaDiTesto 26"/>
            <p:cNvSpPr txBox="1"/>
            <p:nvPr/>
          </p:nvSpPr>
          <p:spPr>
            <a:xfrm>
              <a:off x="329854" y="2902250"/>
              <a:ext cx="27299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pPr>
                <a:lnSpc>
                  <a:spcPct val="150000"/>
                </a:lnSpc>
              </a:pPr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Condizioni reali della ripresa: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Gradienti termici in quota;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Jet </a:t>
              </a:r>
              <a:r>
                <a:rPr lang="it-IT" sz="1600" dirty="0" err="1">
                  <a:solidFill>
                    <a:schemeClr val="accent5">
                      <a:lumMod val="75000"/>
                    </a:schemeClr>
                  </a:solidFill>
                </a:rPr>
                <a:t>stream</a:t>
              </a:r>
              <a:endParaRPr lang="it-IT" sz="16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8" name="Freccia in giù 27"/>
            <p:cNvSpPr/>
            <p:nvPr/>
          </p:nvSpPr>
          <p:spPr>
            <a:xfrm rot="16200000">
              <a:off x="3428938" y="3298564"/>
              <a:ext cx="360040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CasellaDiTesto 28"/>
            <p:cNvSpPr txBox="1"/>
            <p:nvPr/>
          </p:nvSpPr>
          <p:spPr>
            <a:xfrm>
              <a:off x="4139952" y="2914422"/>
              <a:ext cx="453650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pPr>
                <a:lnSpc>
                  <a:spcPct val="150000"/>
                </a:lnSpc>
              </a:pPr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Il campionamento ottimale nella realtà deve considerare il </a:t>
              </a:r>
              <a:r>
                <a:rPr lang="it-IT" sz="1600" dirty="0" err="1">
                  <a:solidFill>
                    <a:schemeClr val="accent5">
                      <a:lumMod val="75000"/>
                    </a:schemeClr>
                  </a:solidFill>
                </a:rPr>
                <a:t>seeing</a:t>
              </a:r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 della località dove viene effettuata la ripresa</a:t>
              </a:r>
            </a:p>
          </p:txBody>
        </p:sp>
      </p:grpSp>
      <p:sp>
        <p:nvSpPr>
          <p:cNvPr id="17" name="CasellaDiTesto 16"/>
          <p:cNvSpPr txBox="1"/>
          <p:nvPr/>
        </p:nvSpPr>
        <p:spPr>
          <a:xfrm>
            <a:off x="302775" y="1923678"/>
            <a:ext cx="8568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i="1" dirty="0" err="1">
                <a:solidFill>
                  <a:schemeClr val="accent4">
                    <a:lumMod val="75000"/>
                  </a:schemeClr>
                </a:solidFill>
              </a:rPr>
              <a:t>Seeing</a:t>
            </a:r>
            <a:r>
              <a:rPr lang="it-IT" sz="1600" i="1" dirty="0">
                <a:solidFill>
                  <a:schemeClr val="accent4">
                    <a:lumMod val="75000"/>
                  </a:schemeClr>
                </a:solidFill>
              </a:rPr>
              <a:t>: </a:t>
            </a:r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l’effetto della distorsione degli oggetti astronomici causati dalla turbolenza 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1115616" y="2291378"/>
            <a:ext cx="6457296" cy="2677569"/>
            <a:chOff x="683568" y="2249264"/>
            <a:chExt cx="6457296" cy="2677569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6168" y="2249264"/>
              <a:ext cx="6264696" cy="2135522"/>
            </a:xfrm>
            <a:prstGeom prst="rect">
              <a:avLst/>
            </a:prstGeom>
          </p:spPr>
        </p:pic>
        <p:sp>
          <p:nvSpPr>
            <p:cNvPr id="11" name="CasellaDiTesto 10"/>
            <p:cNvSpPr txBox="1"/>
            <p:nvPr/>
          </p:nvSpPr>
          <p:spPr>
            <a:xfrm>
              <a:off x="683568" y="4349752"/>
              <a:ext cx="645729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en-US" sz="1050" dirty="0" err="1"/>
                <a:t>Immagine</a:t>
              </a:r>
              <a:r>
                <a:rPr lang="en-US" sz="1050" dirty="0"/>
                <a:t> di </a:t>
              </a:r>
              <a:r>
                <a:rPr lang="en-US" sz="1050" dirty="0" err="1"/>
                <a:t>Giove</a:t>
              </a:r>
              <a:r>
                <a:rPr lang="en-US" sz="1050" dirty="0"/>
                <a:t> </a:t>
              </a:r>
              <a:r>
                <a:rPr lang="en-US" sz="1050" dirty="0" err="1"/>
                <a:t>simulato</a:t>
              </a:r>
              <a:r>
                <a:rPr lang="en-US" sz="1050" dirty="0"/>
                <a:t> con </a:t>
              </a:r>
              <a:r>
                <a:rPr lang="en-US" sz="1050" dirty="0" err="1"/>
                <a:t>telescopio</a:t>
              </a:r>
              <a:r>
                <a:rPr lang="en-US" sz="1050" dirty="0"/>
                <a:t> da 25 cm. </a:t>
              </a:r>
            </a:p>
            <a:p>
              <a:pPr algn="ctr" defTabSz="457200" latinLnBrk="0"/>
              <a:r>
                <a:rPr lang="en-US" sz="1050" dirty="0" err="1"/>
                <a:t>Sinistra</a:t>
              </a:r>
              <a:r>
                <a:rPr lang="en-US" sz="1050" dirty="0"/>
                <a:t>: seeing </a:t>
              </a:r>
              <a:r>
                <a:rPr lang="en-US" sz="1050" dirty="0" err="1"/>
                <a:t>eccellente</a:t>
              </a:r>
              <a:r>
                <a:rPr lang="en-US" sz="1050" dirty="0"/>
                <a:t>; </a:t>
              </a:r>
              <a:r>
                <a:rPr lang="en-US" sz="1050" dirty="0" err="1"/>
                <a:t>centro</a:t>
              </a:r>
              <a:r>
                <a:rPr lang="en-US" sz="1050" dirty="0"/>
                <a:t>: seeing </a:t>
              </a:r>
              <a:r>
                <a:rPr lang="en-US" sz="1050" dirty="0" err="1"/>
                <a:t>medio</a:t>
              </a:r>
              <a:r>
                <a:rPr lang="en-US" sz="1050" dirty="0"/>
                <a:t>; </a:t>
              </a:r>
              <a:r>
                <a:rPr lang="en-US" sz="1050" dirty="0" err="1"/>
                <a:t>destra</a:t>
              </a:r>
              <a:r>
                <a:rPr lang="en-US" sz="1050" dirty="0"/>
                <a:t>: seeing </a:t>
              </a:r>
              <a:r>
                <a:rPr lang="en-US" sz="1050" dirty="0" err="1"/>
                <a:t>scarso</a:t>
              </a:r>
              <a:r>
                <a:rPr lang="en-US" sz="1050" dirty="0"/>
                <a:t>.</a:t>
              </a:r>
            </a:p>
            <a:p>
              <a:pPr algn="ctr" defTabSz="457200" latinLnBrk="0"/>
              <a:r>
                <a:rPr lang="en-US" sz="1050" dirty="0"/>
                <a:t>Credit: Damian Peach (http://www.damianpeach.com/seeing1.htm)</a:t>
              </a:r>
              <a:endParaRPr lang="it-IT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303912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23457E-6 L -0.00017 -0.420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2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err="1">
                <a:solidFill>
                  <a:srgbClr val="C00000"/>
                </a:solidFill>
              </a:rPr>
              <a:t>Seeing</a:t>
            </a:r>
            <a:endParaRPr lang="it-IT" sz="2400" b="1" i="1" dirty="0">
              <a:solidFill>
                <a:srgbClr val="C0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251520" y="624615"/>
            <a:ext cx="8568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i="1" dirty="0" err="1">
                <a:solidFill>
                  <a:schemeClr val="accent4">
                    <a:lumMod val="75000"/>
                  </a:schemeClr>
                </a:solidFill>
              </a:rPr>
              <a:t>Seeing</a:t>
            </a:r>
            <a:r>
              <a:rPr lang="it-IT" sz="1600" i="1" dirty="0">
                <a:solidFill>
                  <a:schemeClr val="accent4">
                    <a:lumMod val="75000"/>
                  </a:schemeClr>
                </a:solidFill>
              </a:rPr>
              <a:t>: </a:t>
            </a:r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l’effetto della distorsione degli oggetti astronomici causati dalla turbolenza 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245018" y="1131590"/>
            <a:ext cx="8568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Da cosa dipende il </a:t>
            </a:r>
            <a:r>
              <a:rPr lang="it-IT" sz="1600" i="1" dirty="0" err="1">
                <a:solidFill>
                  <a:schemeClr val="accent5">
                    <a:lumMod val="75000"/>
                  </a:schemeClr>
                </a:solidFill>
              </a:rPr>
              <a:t>seeing</a:t>
            </a:r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Luogo osservativo;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Stagione osservativa;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Distanza dai centri abitati;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Agitazione dell’aria</a:t>
            </a:r>
          </a:p>
          <a:p>
            <a:endParaRPr lang="it-IT" sz="1600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7320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err="1">
                <a:solidFill>
                  <a:srgbClr val="C00000"/>
                </a:solidFill>
              </a:rPr>
              <a:t>Seeing</a:t>
            </a:r>
            <a:r>
              <a:rPr lang="it-IT" sz="2400" b="1" i="1" dirty="0">
                <a:solidFill>
                  <a:srgbClr val="C00000"/>
                </a:solidFill>
              </a:rPr>
              <a:t>: atmosfera terrestre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140625" y="615148"/>
            <a:ext cx="439248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i="1" dirty="0">
                <a:solidFill>
                  <a:schemeClr val="accent4">
                    <a:lumMod val="75000"/>
                  </a:schemeClr>
                </a:solidFill>
              </a:rPr>
              <a:t>Troposfera: </a:t>
            </a: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sede dei comuni fenomeni meteorologici e contiene il 90% dell’atmosfera. Gli scambi termici sono determinati con la superficie terrestre. La temperatura scende da 17°C a -52°C</a:t>
            </a:r>
          </a:p>
          <a:p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it-IT" i="1" dirty="0">
                <a:solidFill>
                  <a:schemeClr val="accent4">
                    <a:lumMod val="75000"/>
                  </a:schemeClr>
                </a:solidFill>
              </a:rPr>
              <a:t>Stratosfera: </a:t>
            </a: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presenza di uno strato di Ozono (O3) che ci protegge dai raggi ultravioletti (&lt; 300 nm). La temperatura cresce fino a -3°C</a:t>
            </a:r>
          </a:p>
          <a:p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it-IT" i="1" dirty="0">
                <a:solidFill>
                  <a:schemeClr val="accent4">
                    <a:lumMod val="75000"/>
                  </a:schemeClr>
                </a:solidFill>
              </a:rPr>
              <a:t>Mesosfera: </a:t>
            </a: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gli elementi chimici sono in continua eccitazione assorbendo energia solare. In questa zona passa solo la lunghezza d’onda visibile e le onde radio. La temperatura raggiunta è di -93°C</a:t>
            </a:r>
          </a:p>
          <a:p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it-IT" i="1" dirty="0">
                <a:solidFill>
                  <a:schemeClr val="accent4">
                    <a:lumMod val="75000"/>
                  </a:schemeClr>
                </a:solidFill>
              </a:rPr>
              <a:t>Termosfera: </a:t>
            </a: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il maggiore flusso di energia solare provoca l’incremento di temperatura di 1727°C. Le reazioni chimiche avvengono più velocemente rispetto sulla superficie terrestre.</a:t>
            </a:r>
          </a:p>
          <a:p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it-IT" i="1" dirty="0">
                <a:solidFill>
                  <a:schemeClr val="accent4">
                    <a:lumMod val="75000"/>
                  </a:schemeClr>
                </a:solidFill>
              </a:rPr>
              <a:t>Esosfera: </a:t>
            </a: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componenti principale idrogeno ed elio</a:t>
            </a:r>
          </a:p>
          <a:p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4283969" y="1463754"/>
            <a:ext cx="381693" cy="2215991"/>
            <a:chOff x="8536080" y="936096"/>
            <a:chExt cx="381693" cy="2215991"/>
          </a:xfrm>
        </p:grpSpPr>
        <p:sp>
          <p:nvSpPr>
            <p:cNvPr id="4" name="Parentesi graffa chiusa 3"/>
            <p:cNvSpPr/>
            <p:nvPr/>
          </p:nvSpPr>
          <p:spPr>
            <a:xfrm>
              <a:off x="8536080" y="1107988"/>
              <a:ext cx="144016" cy="1872208"/>
            </a:xfrm>
            <a:prstGeom prst="rightBrace">
              <a:avLst>
                <a:gd name="adj1" fmla="val 8333"/>
                <a:gd name="adj2" fmla="val 50455"/>
              </a:avLst>
            </a:prstGeom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8629741" y="936096"/>
              <a:ext cx="288032" cy="2215991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r>
                <a:rPr lang="it-IT" sz="1600" dirty="0">
                  <a:solidFill>
                    <a:schemeClr val="accent4">
                      <a:lumMod val="75000"/>
                    </a:schemeClr>
                  </a:solidFill>
                </a:rPr>
                <a:t>Atmosfera</a:t>
              </a:r>
            </a:p>
          </p:txBody>
        </p:sp>
      </p:grpSp>
      <p:grpSp>
        <p:nvGrpSpPr>
          <p:cNvPr id="10" name="Gruppo 9"/>
          <p:cNvGrpSpPr/>
          <p:nvPr/>
        </p:nvGrpSpPr>
        <p:grpSpPr>
          <a:xfrm>
            <a:off x="4720653" y="1059582"/>
            <a:ext cx="4399082" cy="3566284"/>
            <a:chOff x="4720653" y="1059582"/>
            <a:chExt cx="4399082" cy="3566284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0653" y="1059582"/>
              <a:ext cx="4393069" cy="33123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CasellaDiTesto 11"/>
            <p:cNvSpPr txBox="1"/>
            <p:nvPr/>
          </p:nvSpPr>
          <p:spPr>
            <a:xfrm>
              <a:off x="4726666" y="4371950"/>
              <a:ext cx="439306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en-US" sz="1050" dirty="0" err="1"/>
                <a:t>Atmosfera</a:t>
              </a:r>
              <a:r>
                <a:rPr lang="en-US" sz="1050" dirty="0"/>
                <a:t> </a:t>
              </a:r>
              <a:r>
                <a:rPr lang="en-US" sz="1050" dirty="0" err="1"/>
                <a:t>terrestre</a:t>
              </a:r>
              <a:r>
                <a:rPr lang="en-US" sz="1050" dirty="0"/>
                <a:t>. Credit: </a:t>
              </a:r>
              <a:r>
                <a:rPr lang="en-US" sz="1050" dirty="0" err="1"/>
                <a:t>Treccani</a:t>
              </a:r>
              <a:endParaRPr lang="it-IT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117085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err="1">
                <a:solidFill>
                  <a:srgbClr val="C00000"/>
                </a:solidFill>
              </a:rPr>
              <a:t>Seeing</a:t>
            </a:r>
            <a:r>
              <a:rPr lang="it-IT" sz="2400" b="1" i="1" dirty="0">
                <a:solidFill>
                  <a:srgbClr val="C00000"/>
                </a:solidFill>
              </a:rPr>
              <a:t>: atmosfera terrestre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86589"/>
            <a:ext cx="3816424" cy="19724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680108"/>
            <a:ext cx="3600400" cy="19789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CasellaDiTesto 11"/>
          <p:cNvSpPr txBox="1"/>
          <p:nvPr/>
        </p:nvSpPr>
        <p:spPr>
          <a:xfrm>
            <a:off x="395536" y="2859782"/>
            <a:ext cx="38164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A causa della turbolenza atmosferica l’immagine della stella tende ad essere una macchia. In astronomia si usa il termine PSF (Point Spread </a:t>
            </a:r>
            <a:r>
              <a:rPr lang="it-IT" i="1" dirty="0" err="1">
                <a:solidFill>
                  <a:schemeClr val="accent5">
                    <a:lumMod val="75000"/>
                  </a:schemeClr>
                </a:solidFill>
              </a:rPr>
              <a:t>Function</a:t>
            </a: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5076056" y="2859782"/>
            <a:ext cx="360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In condizioni di ottimo </a:t>
            </a:r>
            <a:r>
              <a:rPr lang="it-IT" i="1" dirty="0" err="1">
                <a:solidFill>
                  <a:schemeClr val="accent5">
                    <a:lumMod val="75000"/>
                  </a:schemeClr>
                </a:solidFill>
              </a:rPr>
              <a:t>seeing</a:t>
            </a: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 la stella non viene rappresentata come un punto anche per i limiti degli strumenti.</a:t>
            </a:r>
          </a:p>
        </p:txBody>
      </p:sp>
    </p:spTree>
    <p:extLst>
      <p:ext uri="{BB962C8B-B14F-4D97-AF65-F5344CB8AC3E}">
        <p14:creationId xmlns:p14="http://schemas.microsoft.com/office/powerpoint/2010/main" val="32469032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Misurazione </a:t>
            </a:r>
            <a:r>
              <a:rPr lang="it-IT" sz="2400" b="1" i="1" dirty="0" err="1">
                <a:solidFill>
                  <a:srgbClr val="C00000"/>
                </a:solidFill>
              </a:rPr>
              <a:t>seeing</a:t>
            </a:r>
            <a:r>
              <a:rPr lang="it-IT" sz="2400" b="1" i="1" dirty="0">
                <a:solidFill>
                  <a:srgbClr val="C00000"/>
                </a:solidFill>
              </a:rPr>
              <a:t>: scala di </a:t>
            </a:r>
            <a:r>
              <a:rPr lang="it-IT" sz="2400" b="1" i="1" dirty="0" err="1">
                <a:solidFill>
                  <a:srgbClr val="C00000"/>
                </a:solidFill>
              </a:rPr>
              <a:t>Antoniadi</a:t>
            </a:r>
            <a:endParaRPr lang="it-IT" sz="2400" b="1" i="1" dirty="0">
              <a:solidFill>
                <a:srgbClr val="C0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409670" y="1635646"/>
            <a:ext cx="738096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fontAlgn="base"/>
            <a:r>
              <a:rPr lang="it-IT" b="1" dirty="0" err="1">
                <a:solidFill>
                  <a:schemeClr val="accent4">
                    <a:lumMod val="75000"/>
                  </a:schemeClr>
                </a:solidFill>
              </a:rPr>
              <a:t>Seeing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 I:</a:t>
            </a:r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it-IT" dirty="0"/>
              <a:t>Immagine perfetta e immobile. Tollerate lievi e rare ondulazioni che non pregiudicano la definizione anche dei particolari </a:t>
            </a:r>
            <a:r>
              <a:rPr lang="it-IT" dirty="0" err="1"/>
              <a:t>piu'</a:t>
            </a:r>
            <a:r>
              <a:rPr lang="it-IT" dirty="0"/>
              <a:t> minuti.  </a:t>
            </a:r>
          </a:p>
          <a:p>
            <a:pPr fontAlgn="base"/>
            <a:r>
              <a:rPr lang="it-IT" dirty="0"/>
              <a:t> </a:t>
            </a:r>
          </a:p>
          <a:p>
            <a:pPr fontAlgn="base"/>
            <a:r>
              <a:rPr lang="it-IT" b="1" dirty="0" err="1">
                <a:solidFill>
                  <a:schemeClr val="accent4">
                    <a:lumMod val="75000"/>
                  </a:schemeClr>
                </a:solidFill>
              </a:rPr>
              <a:t>Seeing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 II:</a:t>
            </a:r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it-IT" dirty="0"/>
              <a:t>Lunghi intervalli con immagine ferma, alternati con brevi momenti di leggero tremolio.</a:t>
            </a:r>
          </a:p>
          <a:p>
            <a:pPr fontAlgn="base"/>
            <a:r>
              <a:rPr lang="it-IT" dirty="0"/>
              <a:t> </a:t>
            </a:r>
          </a:p>
          <a:p>
            <a:pPr fontAlgn="base"/>
            <a:r>
              <a:rPr lang="it-IT" b="1" dirty="0" err="1">
                <a:solidFill>
                  <a:schemeClr val="accent4">
                    <a:lumMod val="75000"/>
                  </a:schemeClr>
                </a:solidFill>
              </a:rPr>
              <a:t>Seeing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 III:</a:t>
            </a:r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it-IT" dirty="0"/>
              <a:t>Immagine disturbata da tremolii, con alcuni momenti di calma.</a:t>
            </a:r>
          </a:p>
          <a:p>
            <a:pPr fontAlgn="base"/>
            <a:r>
              <a:rPr lang="it-IT" dirty="0"/>
              <a:t> </a:t>
            </a:r>
          </a:p>
          <a:p>
            <a:pPr fontAlgn="base"/>
            <a:r>
              <a:rPr lang="it-IT" b="1" dirty="0" err="1">
                <a:solidFill>
                  <a:schemeClr val="accent4">
                    <a:lumMod val="75000"/>
                  </a:schemeClr>
                </a:solidFill>
              </a:rPr>
              <a:t>Seeing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 IV:</a:t>
            </a:r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it-IT" dirty="0"/>
              <a:t>Immagine costantemente perturbata da persistenti tremolii.</a:t>
            </a:r>
          </a:p>
          <a:p>
            <a:pPr fontAlgn="base"/>
            <a:r>
              <a:rPr lang="it-IT" dirty="0"/>
              <a:t> </a:t>
            </a:r>
          </a:p>
          <a:p>
            <a:pPr fontAlgn="base"/>
            <a:r>
              <a:rPr lang="it-IT" b="1" dirty="0" err="1">
                <a:solidFill>
                  <a:schemeClr val="accent4">
                    <a:lumMod val="75000"/>
                  </a:schemeClr>
                </a:solidFill>
              </a:rPr>
              <a:t>Seeing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 V:</a:t>
            </a:r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it-IT" dirty="0"/>
              <a:t>Immagine molto perturbata che a stento permette di eseguire uno schizzo approssimativo.</a:t>
            </a:r>
          </a:p>
        </p:txBody>
      </p:sp>
      <p:sp>
        <p:nvSpPr>
          <p:cNvPr id="33" name="CasellaDiTesto 32"/>
          <p:cNvSpPr txBox="1"/>
          <p:nvPr/>
        </p:nvSpPr>
        <p:spPr>
          <a:xfrm>
            <a:off x="399176" y="767463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Scala Di </a:t>
            </a:r>
            <a:r>
              <a:rPr lang="it-IT" dirty="0" err="1">
                <a:solidFill>
                  <a:schemeClr val="accent4">
                    <a:lumMod val="75000"/>
                  </a:schemeClr>
                </a:solidFill>
              </a:rPr>
              <a:t>Antoniadi</a:t>
            </a:r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: </a:t>
            </a:r>
            <a:r>
              <a:rPr lang="it-IT" dirty="0"/>
              <a:t>descrive la turbolenza per le immagini planetarie</a:t>
            </a:r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6910105" y="2852377"/>
            <a:ext cx="2163756" cy="1545889"/>
            <a:chOff x="6910105" y="2852377"/>
            <a:chExt cx="2163756" cy="1545889"/>
          </a:xfrm>
        </p:grpSpPr>
        <p:grpSp>
          <p:nvGrpSpPr>
            <p:cNvPr id="10" name="Gruppo 9"/>
            <p:cNvGrpSpPr/>
            <p:nvPr/>
          </p:nvGrpSpPr>
          <p:grpSpPr>
            <a:xfrm>
              <a:off x="6910105" y="2852377"/>
              <a:ext cx="2163756" cy="1545889"/>
              <a:chOff x="7359091" y="1219097"/>
              <a:chExt cx="2163756" cy="1545889"/>
            </a:xfrm>
          </p:grpSpPr>
          <p:pic>
            <p:nvPicPr>
              <p:cNvPr id="3" name="Immagine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80848" y="1219097"/>
                <a:ext cx="1520242" cy="1136630"/>
              </a:xfrm>
              <a:prstGeom prst="rect">
                <a:avLst/>
              </a:prstGeom>
            </p:spPr>
          </p:pic>
          <p:sp>
            <p:nvSpPr>
              <p:cNvPr id="34" name="CasellaDiTesto 33"/>
              <p:cNvSpPr txBox="1"/>
              <p:nvPr/>
            </p:nvSpPr>
            <p:spPr>
              <a:xfrm>
                <a:off x="7359091" y="2303321"/>
                <a:ext cx="21637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/>
                  <a:t>Eugène Michel </a:t>
                </a:r>
                <a:r>
                  <a:rPr lang="it-IT" sz="1200" dirty="0" err="1"/>
                  <a:t>Antoniadi</a:t>
                </a:r>
                <a:endParaRPr lang="it-IT" sz="1200" dirty="0"/>
              </a:p>
              <a:p>
                <a:pPr algn="ctr"/>
                <a:r>
                  <a:rPr lang="it-IT" sz="1200" dirty="0"/>
                  <a:t>(01/03/1870-10/02/1944)</a:t>
                </a:r>
              </a:p>
            </p:txBody>
          </p:sp>
        </p:grpSp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25321" y="2856483"/>
              <a:ext cx="223245" cy="1473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91848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Valutare il </a:t>
            </a:r>
            <a:r>
              <a:rPr lang="it-IT" sz="2400" b="1" i="1" dirty="0" err="1">
                <a:solidFill>
                  <a:srgbClr val="C00000"/>
                </a:solidFill>
              </a:rPr>
              <a:t>seeing</a:t>
            </a:r>
            <a:endParaRPr lang="it-IT" sz="2400" b="1" i="1" dirty="0">
              <a:solidFill>
                <a:srgbClr val="C0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1187624" y="2139702"/>
            <a:ext cx="6028477" cy="2909312"/>
            <a:chOff x="899592" y="1986439"/>
            <a:chExt cx="6028477" cy="2909312"/>
          </a:xfrm>
        </p:grpSpPr>
        <p:sp>
          <p:nvSpPr>
            <p:cNvPr id="19" name="CasellaDiTesto 18"/>
            <p:cNvSpPr txBox="1"/>
            <p:nvPr/>
          </p:nvSpPr>
          <p:spPr>
            <a:xfrm>
              <a:off x="2483768" y="4587974"/>
              <a:ext cx="25564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/>
                <a:t>https://www.meteoblue.com/it</a:t>
              </a:r>
              <a:endParaRPr lang="it-IT" i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pic>
          <p:nvPicPr>
            <p:cNvPr id="2" name="Immagine 1"/>
            <p:cNvPicPr>
              <a:picLocks noChangeAspect="1"/>
            </p:cNvPicPr>
            <p:nvPr/>
          </p:nvPicPr>
          <p:blipFill rotWithShape="1">
            <a:blip r:embed="rId3"/>
            <a:srcRect b="29302"/>
            <a:stretch/>
          </p:blipFill>
          <p:spPr>
            <a:xfrm>
              <a:off x="899592" y="1986439"/>
              <a:ext cx="6028477" cy="2592288"/>
            </a:xfrm>
            <a:prstGeom prst="rect">
              <a:avLst/>
            </a:prstGeom>
          </p:spPr>
        </p:pic>
      </p:grpSp>
      <p:grpSp>
        <p:nvGrpSpPr>
          <p:cNvPr id="40" name="Gruppo 39"/>
          <p:cNvGrpSpPr/>
          <p:nvPr/>
        </p:nvGrpSpPr>
        <p:grpSpPr>
          <a:xfrm>
            <a:off x="539552" y="896403"/>
            <a:ext cx="2520280" cy="2107395"/>
            <a:chOff x="539552" y="896403"/>
            <a:chExt cx="2520280" cy="2107395"/>
          </a:xfrm>
        </p:grpSpPr>
        <p:sp>
          <p:nvSpPr>
            <p:cNvPr id="6" name="Rettangolo arrotondato 5"/>
            <p:cNvSpPr/>
            <p:nvPr/>
          </p:nvSpPr>
          <p:spPr>
            <a:xfrm>
              <a:off x="1907704" y="1923678"/>
              <a:ext cx="1152128" cy="1080120"/>
            </a:xfrm>
            <a:prstGeom prst="roundRect">
              <a:avLst/>
            </a:prstGeom>
            <a:noFill/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CasellaDiTesto 33"/>
            <p:cNvSpPr txBox="1"/>
            <p:nvPr/>
          </p:nvSpPr>
          <p:spPr>
            <a:xfrm>
              <a:off x="539552" y="896403"/>
              <a:ext cx="1746194" cy="523220"/>
            </a:xfrm>
            <a:prstGeom prst="rect">
              <a:avLst/>
            </a:prstGeom>
            <a:noFill/>
            <a:ln w="12700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/>
                <a:t>% nuvolosità a bassa, media ed alta quota</a:t>
              </a:r>
              <a:endParaRPr lang="it-IT" i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cxnSp>
          <p:nvCxnSpPr>
            <p:cNvPr id="10" name="Connettore 1 9"/>
            <p:cNvCxnSpPr>
              <a:stCxn id="6" idx="0"/>
              <a:endCxn id="34" idx="2"/>
            </p:cNvCxnSpPr>
            <p:nvPr/>
          </p:nvCxnSpPr>
          <p:spPr>
            <a:xfrm flipH="1" flipV="1">
              <a:off x="1412649" y="1419623"/>
              <a:ext cx="1071119" cy="504055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uppo 40"/>
          <p:cNvGrpSpPr/>
          <p:nvPr/>
        </p:nvGrpSpPr>
        <p:grpSpPr>
          <a:xfrm>
            <a:off x="2704189" y="1193726"/>
            <a:ext cx="963314" cy="1810072"/>
            <a:chOff x="2704189" y="1193726"/>
            <a:chExt cx="963314" cy="1810072"/>
          </a:xfrm>
        </p:grpSpPr>
        <p:sp>
          <p:nvSpPr>
            <p:cNvPr id="31" name="Rettangolo arrotondato 30"/>
            <p:cNvSpPr/>
            <p:nvPr/>
          </p:nvSpPr>
          <p:spPr>
            <a:xfrm>
              <a:off x="2987824" y="1923678"/>
              <a:ext cx="396044" cy="1080120"/>
            </a:xfrm>
            <a:prstGeom prst="roundRect">
              <a:avLst/>
            </a:prstGeom>
            <a:noFill/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CasellaDiTesto 34"/>
            <p:cNvSpPr txBox="1"/>
            <p:nvPr/>
          </p:nvSpPr>
          <p:spPr>
            <a:xfrm>
              <a:off x="2704189" y="1193726"/>
              <a:ext cx="963314" cy="307777"/>
            </a:xfrm>
            <a:prstGeom prst="rect">
              <a:avLst/>
            </a:prstGeom>
            <a:noFill/>
            <a:ln w="12700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 err="1"/>
                <a:t>Seeing</a:t>
              </a:r>
              <a:r>
                <a:rPr lang="it-IT" dirty="0"/>
                <a:t> [‘’]</a:t>
              </a:r>
              <a:endParaRPr lang="it-IT" i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cxnSp>
          <p:nvCxnSpPr>
            <p:cNvPr id="12" name="Connettore 1 11"/>
            <p:cNvCxnSpPr>
              <a:stCxn id="31" idx="0"/>
              <a:endCxn id="35" idx="2"/>
            </p:cNvCxnSpPr>
            <p:nvPr/>
          </p:nvCxnSpPr>
          <p:spPr>
            <a:xfrm flipV="1">
              <a:off x="3185846" y="1501503"/>
              <a:ext cx="0" cy="422175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uppo 41"/>
          <p:cNvGrpSpPr/>
          <p:nvPr/>
        </p:nvGrpSpPr>
        <p:grpSpPr>
          <a:xfrm>
            <a:off x="3626895" y="742514"/>
            <a:ext cx="1377153" cy="2261284"/>
            <a:chOff x="3626895" y="742514"/>
            <a:chExt cx="1377153" cy="2261284"/>
          </a:xfrm>
        </p:grpSpPr>
        <p:sp>
          <p:nvSpPr>
            <p:cNvPr id="32" name="Rettangolo arrotondato 31"/>
            <p:cNvSpPr/>
            <p:nvPr/>
          </p:nvSpPr>
          <p:spPr>
            <a:xfrm>
              <a:off x="3923928" y="1923678"/>
              <a:ext cx="648072" cy="1080120"/>
            </a:xfrm>
            <a:prstGeom prst="roundRect">
              <a:avLst/>
            </a:prstGeom>
            <a:noFill/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CasellaDiTesto 35"/>
            <p:cNvSpPr txBox="1"/>
            <p:nvPr/>
          </p:nvSpPr>
          <p:spPr>
            <a:xfrm>
              <a:off x="3626895" y="742514"/>
              <a:ext cx="1377153" cy="307777"/>
            </a:xfrm>
            <a:prstGeom prst="rect">
              <a:avLst/>
            </a:prstGeom>
            <a:noFill/>
            <a:ln w="12700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/>
                <a:t>Jet </a:t>
              </a:r>
              <a:r>
                <a:rPr lang="it-IT" dirty="0" err="1"/>
                <a:t>stream</a:t>
              </a:r>
              <a:r>
                <a:rPr lang="it-IT" dirty="0"/>
                <a:t> [m/s]</a:t>
              </a:r>
              <a:endParaRPr lang="it-IT" i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cxnSp>
          <p:nvCxnSpPr>
            <p:cNvPr id="14" name="Connettore 1 13"/>
            <p:cNvCxnSpPr>
              <a:stCxn id="32" idx="0"/>
              <a:endCxn id="36" idx="2"/>
            </p:cNvCxnSpPr>
            <p:nvPr/>
          </p:nvCxnSpPr>
          <p:spPr>
            <a:xfrm flipV="1">
              <a:off x="4247964" y="1050291"/>
              <a:ext cx="67508" cy="87338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uppo 42"/>
          <p:cNvGrpSpPr/>
          <p:nvPr/>
        </p:nvGrpSpPr>
        <p:grpSpPr>
          <a:xfrm>
            <a:off x="5004048" y="1225374"/>
            <a:ext cx="1449161" cy="1778424"/>
            <a:chOff x="5004048" y="1225374"/>
            <a:chExt cx="1449161" cy="1778424"/>
          </a:xfrm>
        </p:grpSpPr>
        <p:sp>
          <p:nvSpPr>
            <p:cNvPr id="33" name="Rettangolo arrotondato 32"/>
            <p:cNvSpPr/>
            <p:nvPr/>
          </p:nvSpPr>
          <p:spPr>
            <a:xfrm>
              <a:off x="5004048" y="1923678"/>
              <a:ext cx="648072" cy="1080120"/>
            </a:xfrm>
            <a:prstGeom prst="roundRect">
              <a:avLst/>
            </a:prstGeom>
            <a:noFill/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7" name="CasellaDiTesto 36"/>
            <p:cNvSpPr txBox="1"/>
            <p:nvPr/>
          </p:nvSpPr>
          <p:spPr>
            <a:xfrm>
              <a:off x="5004048" y="1225374"/>
              <a:ext cx="1449161" cy="523220"/>
            </a:xfrm>
            <a:prstGeom prst="rect">
              <a:avLst/>
            </a:prstGeom>
            <a:noFill/>
            <a:ln w="12700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/>
                <a:t>Gradienti termici [K/100 km]</a:t>
              </a:r>
              <a:endParaRPr lang="it-IT" i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cxnSp>
          <p:nvCxnSpPr>
            <p:cNvPr id="39" name="Connettore 1 38"/>
            <p:cNvCxnSpPr>
              <a:stCxn id="33" idx="0"/>
              <a:endCxn id="37" idx="2"/>
            </p:cNvCxnSpPr>
            <p:nvPr/>
          </p:nvCxnSpPr>
          <p:spPr>
            <a:xfrm flipV="1">
              <a:off x="5328084" y="1748594"/>
              <a:ext cx="400545" cy="175084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8073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216"/>
            <a:ext cx="7596336" cy="8572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US" altLang="ko-KR" sz="4000" i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Imaging </a:t>
            </a:r>
            <a:r>
              <a:rPr lang="en-US" altLang="ko-KR" sz="4000" i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planetario</a:t>
            </a:r>
            <a:endParaRPr lang="en-US" altLang="ko-KR" sz="4000" i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맑은 고딕" pitchFamily="50" charset="-127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63688" y="916026"/>
            <a:ext cx="6707088" cy="3884140"/>
          </a:xfrm>
          <a:noFill/>
        </p:spPr>
        <p:txBody>
          <a:bodyPr wrap="square" rtlCol="0">
            <a:spAutoFit/>
          </a:bodyPr>
          <a:lstStyle/>
          <a:p>
            <a:pPr defTabSz="457200" latinLnBrk="0">
              <a:buFont typeface="Wingdings" panose="05000000000000000000" pitchFamily="2" charset="2"/>
              <a:buChar char="Ø"/>
            </a:pPr>
            <a:r>
              <a:rPr lang="it-IT" altLang="ko-KR" sz="1600" i="1" dirty="0">
                <a:solidFill>
                  <a:schemeClr val="accent1">
                    <a:lumMod val="50000"/>
                  </a:schemeClr>
                </a:solidFill>
              </a:rPr>
              <a:t>Esercizio: verifica del campionamento</a:t>
            </a:r>
          </a:p>
          <a:p>
            <a:pPr defTabSz="457200" latinLnBrk="0">
              <a:buFont typeface="Wingdings" panose="05000000000000000000" pitchFamily="2" charset="2"/>
              <a:buChar char="Ø"/>
            </a:pPr>
            <a:r>
              <a:rPr lang="it-IT" altLang="ko-KR" sz="1600" i="1" dirty="0" err="1">
                <a:solidFill>
                  <a:schemeClr val="accent1">
                    <a:lumMod val="50000"/>
                  </a:schemeClr>
                </a:solidFill>
              </a:rPr>
              <a:t>Seeing</a:t>
            </a:r>
            <a:endParaRPr lang="it-IT" altLang="ko-KR" sz="1600" i="1" dirty="0">
              <a:solidFill>
                <a:schemeClr val="accent1">
                  <a:lumMod val="50000"/>
                </a:schemeClr>
              </a:solidFill>
            </a:endParaRP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Atmosfera terrestre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Scala </a:t>
            </a:r>
            <a:r>
              <a:rPr lang="it-IT" altLang="ko-KR" sz="1600" dirty="0" err="1">
                <a:solidFill>
                  <a:schemeClr val="accent1">
                    <a:lumMod val="50000"/>
                  </a:schemeClr>
                </a:solidFill>
              </a:rPr>
              <a:t>Antoniadi</a:t>
            </a:r>
            <a:endParaRPr lang="it-IT" altLang="ko-KR" sz="1600" dirty="0">
              <a:solidFill>
                <a:schemeClr val="accent1">
                  <a:lumMod val="50000"/>
                </a:schemeClr>
              </a:solidFill>
            </a:endParaRP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Valutare il </a:t>
            </a:r>
            <a:r>
              <a:rPr lang="it-IT" altLang="ko-KR" sz="1600" dirty="0" err="1">
                <a:solidFill>
                  <a:schemeClr val="accent1">
                    <a:lumMod val="50000"/>
                  </a:schemeClr>
                </a:solidFill>
              </a:rPr>
              <a:t>seeing</a:t>
            </a:r>
            <a:endParaRPr lang="it-IT" altLang="ko-KR" sz="1600" dirty="0">
              <a:solidFill>
                <a:schemeClr val="accent1">
                  <a:lumMod val="50000"/>
                </a:schemeClr>
              </a:solidFill>
            </a:endParaRP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Considerazioni finali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Durata dell’acquisizione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FPS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Rolling </a:t>
            </a:r>
            <a:r>
              <a:rPr lang="it-IT" altLang="ko-KR" sz="1600" dirty="0" err="1">
                <a:solidFill>
                  <a:schemeClr val="accent1">
                    <a:lumMod val="50000"/>
                  </a:schemeClr>
                </a:solidFill>
              </a:rPr>
              <a:t>shutter</a:t>
            </a: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 vs global </a:t>
            </a:r>
            <a:r>
              <a:rPr lang="it-IT" altLang="ko-KR" sz="1600" dirty="0" err="1">
                <a:solidFill>
                  <a:schemeClr val="accent1">
                    <a:lumMod val="50000"/>
                  </a:schemeClr>
                </a:solidFill>
              </a:rPr>
              <a:t>shutter</a:t>
            </a:r>
            <a:endParaRPr lang="it-IT" altLang="ko-KR" sz="1600" dirty="0">
              <a:solidFill>
                <a:schemeClr val="accent1">
                  <a:lumMod val="50000"/>
                </a:schemeClr>
              </a:solidFill>
            </a:endParaRP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Caratteristiche sensori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Montaggio e configurazioni</a:t>
            </a:r>
          </a:p>
          <a:p>
            <a:pPr defTabSz="457200" latinLnBrk="0">
              <a:buFont typeface="+mj-lt"/>
              <a:buAutoNum type="arabicPeriod"/>
            </a:pPr>
            <a:endParaRPr lang="it-IT" altLang="ko-KR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defTabSz="457200" latinLnBrk="0">
              <a:buNone/>
            </a:pPr>
            <a:endParaRPr lang="it-IT" altLang="ko-KR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Freccia a destra 4">
            <a:hlinkClick r:id="rId2" action="ppaction://hlinksldjump"/>
          </p:cNvPr>
          <p:cNvSpPr/>
          <p:nvPr/>
        </p:nvSpPr>
        <p:spPr>
          <a:xfrm>
            <a:off x="7233766" y="931875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a destra 5">
            <a:hlinkClick r:id="rId3" action="ppaction://hlinksldjump"/>
          </p:cNvPr>
          <p:cNvSpPr/>
          <p:nvPr/>
        </p:nvSpPr>
        <p:spPr>
          <a:xfrm>
            <a:off x="7233766" y="1236817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a destra 6">
            <a:hlinkClick r:id="rId4" action="ppaction://hlinksldjump"/>
          </p:cNvPr>
          <p:cNvSpPr/>
          <p:nvPr/>
        </p:nvSpPr>
        <p:spPr>
          <a:xfrm>
            <a:off x="7234912" y="1524288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 destra 7">
            <a:hlinkClick r:id="rId5" action="ppaction://hlinksldjump"/>
          </p:cNvPr>
          <p:cNvSpPr/>
          <p:nvPr/>
        </p:nvSpPr>
        <p:spPr>
          <a:xfrm>
            <a:off x="7233766" y="1817918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a destra 10">
            <a:hlinkClick r:id="rId6" action="ppaction://hlinksldjump"/>
          </p:cNvPr>
          <p:cNvSpPr/>
          <p:nvPr/>
        </p:nvSpPr>
        <p:spPr>
          <a:xfrm>
            <a:off x="7233766" y="2102069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a destra 11">
            <a:hlinkClick r:id="rId7" action="ppaction://hlinksldjump"/>
          </p:cNvPr>
          <p:cNvSpPr/>
          <p:nvPr/>
        </p:nvSpPr>
        <p:spPr>
          <a:xfrm>
            <a:off x="7234911" y="2399381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65215"/>
            <a:ext cx="504060" cy="540000"/>
          </a:xfrm>
          <a:prstGeom prst="rect">
            <a:avLst/>
          </a:prstGeom>
        </p:spPr>
      </p:pic>
      <p:sp>
        <p:nvSpPr>
          <p:cNvPr id="13" name="Freccia a destra 12">
            <a:hlinkClick r:id="rId9" action="ppaction://hlinksldjump"/>
          </p:cNvPr>
          <p:cNvSpPr/>
          <p:nvPr/>
        </p:nvSpPr>
        <p:spPr>
          <a:xfrm>
            <a:off x="7232621" y="2698900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ccia a destra 13">
            <a:hlinkClick r:id="rId10" action="ppaction://hlinksldjump"/>
          </p:cNvPr>
          <p:cNvSpPr/>
          <p:nvPr/>
        </p:nvSpPr>
        <p:spPr>
          <a:xfrm>
            <a:off x="7233766" y="3002562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Freccia a destra 2">
            <a:hlinkClick r:id="rId11" action="ppaction://hlinksldjump"/>
            <a:extLst>
              <a:ext uri="{FF2B5EF4-FFF2-40B4-BE49-F238E27FC236}">
                <a16:creationId xmlns:a16="http://schemas.microsoft.com/office/drawing/2014/main" id="{D977E4A8-4F4D-32C7-89C3-55997BFEDB41}"/>
              </a:ext>
            </a:extLst>
          </p:cNvPr>
          <p:cNvSpPr/>
          <p:nvPr/>
        </p:nvSpPr>
        <p:spPr>
          <a:xfrm>
            <a:off x="7235151" y="3294230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a destra 8">
            <a:hlinkClick r:id="rId12" action="ppaction://hlinksldjump"/>
            <a:extLst>
              <a:ext uri="{FF2B5EF4-FFF2-40B4-BE49-F238E27FC236}">
                <a16:creationId xmlns:a16="http://schemas.microsoft.com/office/drawing/2014/main" id="{8E45719F-71F1-C0CB-DBE6-FEEC7B7C8A71}"/>
              </a:ext>
            </a:extLst>
          </p:cNvPr>
          <p:cNvSpPr/>
          <p:nvPr/>
        </p:nvSpPr>
        <p:spPr>
          <a:xfrm>
            <a:off x="7232621" y="3582357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a destra 9">
            <a:hlinkClick r:id="rId13" action="ppaction://hlinksldjump"/>
            <a:extLst>
              <a:ext uri="{FF2B5EF4-FFF2-40B4-BE49-F238E27FC236}">
                <a16:creationId xmlns:a16="http://schemas.microsoft.com/office/drawing/2014/main" id="{71E5705A-24F2-F72E-837E-1D32C31D2B81}"/>
              </a:ext>
            </a:extLst>
          </p:cNvPr>
          <p:cNvSpPr/>
          <p:nvPr/>
        </p:nvSpPr>
        <p:spPr>
          <a:xfrm>
            <a:off x="7232621" y="3874916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43713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b="29302"/>
          <a:stretch/>
        </p:blipFill>
        <p:spPr>
          <a:xfrm>
            <a:off x="1187624" y="2139702"/>
            <a:ext cx="6028477" cy="2592288"/>
          </a:xfrm>
          <a:prstGeom prst="rect">
            <a:avLst/>
          </a:prstGeom>
        </p:spPr>
      </p:pic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Valutare il </a:t>
            </a:r>
            <a:r>
              <a:rPr lang="it-IT" sz="2400" b="1" i="1" dirty="0" err="1">
                <a:solidFill>
                  <a:srgbClr val="C00000"/>
                </a:solidFill>
              </a:rPr>
              <a:t>seeing</a:t>
            </a:r>
            <a:endParaRPr lang="it-IT" sz="2400" b="1" i="1" dirty="0">
              <a:solidFill>
                <a:srgbClr val="C0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grpSp>
        <p:nvGrpSpPr>
          <p:cNvPr id="40" name="Gruppo 39"/>
          <p:cNvGrpSpPr/>
          <p:nvPr/>
        </p:nvGrpSpPr>
        <p:grpSpPr>
          <a:xfrm>
            <a:off x="539552" y="896403"/>
            <a:ext cx="2520280" cy="2107395"/>
            <a:chOff x="539552" y="896403"/>
            <a:chExt cx="2520280" cy="2107395"/>
          </a:xfrm>
        </p:grpSpPr>
        <p:sp>
          <p:nvSpPr>
            <p:cNvPr id="6" name="Rettangolo arrotondato 5"/>
            <p:cNvSpPr/>
            <p:nvPr/>
          </p:nvSpPr>
          <p:spPr>
            <a:xfrm>
              <a:off x="1907704" y="1923678"/>
              <a:ext cx="1152128" cy="1080120"/>
            </a:xfrm>
            <a:prstGeom prst="roundRect">
              <a:avLst/>
            </a:prstGeom>
            <a:noFill/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CasellaDiTesto 33"/>
            <p:cNvSpPr txBox="1"/>
            <p:nvPr/>
          </p:nvSpPr>
          <p:spPr>
            <a:xfrm>
              <a:off x="539552" y="896403"/>
              <a:ext cx="1746194" cy="523220"/>
            </a:xfrm>
            <a:prstGeom prst="rect">
              <a:avLst/>
            </a:prstGeom>
            <a:noFill/>
            <a:ln w="12700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/>
                <a:t>% nuvolosità a bassa, media ed alta quota</a:t>
              </a:r>
              <a:endParaRPr lang="it-IT" i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cxnSp>
          <p:nvCxnSpPr>
            <p:cNvPr id="10" name="Connettore 1 9"/>
            <p:cNvCxnSpPr>
              <a:stCxn id="6" idx="0"/>
              <a:endCxn id="34" idx="2"/>
            </p:cNvCxnSpPr>
            <p:nvPr/>
          </p:nvCxnSpPr>
          <p:spPr>
            <a:xfrm flipH="1" flipV="1">
              <a:off x="1412649" y="1419623"/>
              <a:ext cx="1071119" cy="504055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uppo 41"/>
          <p:cNvGrpSpPr/>
          <p:nvPr/>
        </p:nvGrpSpPr>
        <p:grpSpPr>
          <a:xfrm>
            <a:off x="3626895" y="742514"/>
            <a:ext cx="1377153" cy="2261284"/>
            <a:chOff x="3626895" y="742514"/>
            <a:chExt cx="1377153" cy="2261284"/>
          </a:xfrm>
        </p:grpSpPr>
        <p:sp>
          <p:nvSpPr>
            <p:cNvPr id="32" name="Rettangolo arrotondato 31"/>
            <p:cNvSpPr/>
            <p:nvPr/>
          </p:nvSpPr>
          <p:spPr>
            <a:xfrm>
              <a:off x="3923928" y="1923678"/>
              <a:ext cx="648072" cy="1080120"/>
            </a:xfrm>
            <a:prstGeom prst="roundRect">
              <a:avLst/>
            </a:prstGeom>
            <a:noFill/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CasellaDiTesto 35"/>
            <p:cNvSpPr txBox="1"/>
            <p:nvPr/>
          </p:nvSpPr>
          <p:spPr>
            <a:xfrm>
              <a:off x="3626895" y="742514"/>
              <a:ext cx="1377153" cy="307777"/>
            </a:xfrm>
            <a:prstGeom prst="rect">
              <a:avLst/>
            </a:prstGeom>
            <a:noFill/>
            <a:ln w="12700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/>
                <a:t>Jet </a:t>
              </a:r>
              <a:r>
                <a:rPr lang="it-IT" dirty="0" err="1"/>
                <a:t>stream</a:t>
              </a:r>
              <a:r>
                <a:rPr lang="it-IT" dirty="0"/>
                <a:t> [m/s]</a:t>
              </a:r>
              <a:endParaRPr lang="it-IT" i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cxnSp>
          <p:nvCxnSpPr>
            <p:cNvPr id="14" name="Connettore 1 13"/>
            <p:cNvCxnSpPr>
              <a:stCxn id="32" idx="0"/>
              <a:endCxn id="36" idx="2"/>
            </p:cNvCxnSpPr>
            <p:nvPr/>
          </p:nvCxnSpPr>
          <p:spPr>
            <a:xfrm flipV="1">
              <a:off x="4247964" y="1050291"/>
              <a:ext cx="67508" cy="87338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uppo 42"/>
          <p:cNvGrpSpPr/>
          <p:nvPr/>
        </p:nvGrpSpPr>
        <p:grpSpPr>
          <a:xfrm>
            <a:off x="5004048" y="1225374"/>
            <a:ext cx="1449161" cy="1778424"/>
            <a:chOff x="5004048" y="1225374"/>
            <a:chExt cx="1449161" cy="1778424"/>
          </a:xfrm>
        </p:grpSpPr>
        <p:sp>
          <p:nvSpPr>
            <p:cNvPr id="33" name="Rettangolo arrotondato 32"/>
            <p:cNvSpPr/>
            <p:nvPr/>
          </p:nvSpPr>
          <p:spPr>
            <a:xfrm>
              <a:off x="5004048" y="1923678"/>
              <a:ext cx="648072" cy="1080120"/>
            </a:xfrm>
            <a:prstGeom prst="roundRect">
              <a:avLst/>
            </a:prstGeom>
            <a:noFill/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7" name="CasellaDiTesto 36"/>
            <p:cNvSpPr txBox="1"/>
            <p:nvPr/>
          </p:nvSpPr>
          <p:spPr>
            <a:xfrm>
              <a:off x="5004048" y="1225374"/>
              <a:ext cx="1449161" cy="523220"/>
            </a:xfrm>
            <a:prstGeom prst="rect">
              <a:avLst/>
            </a:prstGeom>
            <a:noFill/>
            <a:ln w="12700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/>
                <a:t>Gradienti termici [K/100 km]</a:t>
              </a:r>
              <a:endParaRPr lang="it-IT" i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cxnSp>
          <p:nvCxnSpPr>
            <p:cNvPr id="39" name="Connettore 1 38"/>
            <p:cNvCxnSpPr>
              <a:stCxn id="33" idx="0"/>
              <a:endCxn id="37" idx="2"/>
            </p:cNvCxnSpPr>
            <p:nvPr/>
          </p:nvCxnSpPr>
          <p:spPr>
            <a:xfrm flipV="1">
              <a:off x="5328084" y="1748594"/>
              <a:ext cx="400545" cy="175084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6874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Considerazioni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 rotWithShape="1">
          <a:blip r:embed="rId3"/>
          <a:srcRect l="29891" r="65330" b="29302"/>
          <a:stretch/>
        </p:blipFill>
        <p:spPr>
          <a:xfrm>
            <a:off x="8398406" y="1635646"/>
            <a:ext cx="288032" cy="2592288"/>
          </a:xfrm>
          <a:prstGeom prst="rect">
            <a:avLst/>
          </a:prstGeom>
        </p:spPr>
      </p:pic>
      <p:grpSp>
        <p:nvGrpSpPr>
          <p:cNvPr id="41" name="Gruppo 40"/>
          <p:cNvGrpSpPr/>
          <p:nvPr/>
        </p:nvGrpSpPr>
        <p:grpSpPr>
          <a:xfrm>
            <a:off x="8060765" y="721363"/>
            <a:ext cx="963314" cy="1810072"/>
            <a:chOff x="2704189" y="1193726"/>
            <a:chExt cx="963314" cy="1810072"/>
          </a:xfrm>
        </p:grpSpPr>
        <p:sp>
          <p:nvSpPr>
            <p:cNvPr id="31" name="Rettangolo arrotondato 30"/>
            <p:cNvSpPr/>
            <p:nvPr/>
          </p:nvSpPr>
          <p:spPr>
            <a:xfrm>
              <a:off x="2987824" y="1923678"/>
              <a:ext cx="396044" cy="1080120"/>
            </a:xfrm>
            <a:prstGeom prst="roundRect">
              <a:avLst/>
            </a:prstGeom>
            <a:noFill/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CasellaDiTesto 34"/>
            <p:cNvSpPr txBox="1"/>
            <p:nvPr/>
          </p:nvSpPr>
          <p:spPr>
            <a:xfrm>
              <a:off x="2704189" y="1193726"/>
              <a:ext cx="963314" cy="307777"/>
            </a:xfrm>
            <a:prstGeom prst="rect">
              <a:avLst/>
            </a:prstGeom>
            <a:noFill/>
            <a:ln w="12700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 err="1"/>
                <a:t>Seeing</a:t>
              </a:r>
              <a:r>
                <a:rPr lang="it-IT" dirty="0"/>
                <a:t> [‘’]</a:t>
              </a:r>
              <a:endParaRPr lang="it-IT" i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cxnSp>
          <p:nvCxnSpPr>
            <p:cNvPr id="12" name="Connettore 1 11"/>
            <p:cNvCxnSpPr>
              <a:stCxn id="31" idx="0"/>
              <a:endCxn id="35" idx="2"/>
            </p:cNvCxnSpPr>
            <p:nvPr/>
          </p:nvCxnSpPr>
          <p:spPr>
            <a:xfrm flipV="1">
              <a:off x="3185846" y="1501503"/>
              <a:ext cx="0" cy="422175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uppo 1"/>
          <p:cNvGrpSpPr/>
          <p:nvPr/>
        </p:nvGrpSpPr>
        <p:grpSpPr>
          <a:xfrm>
            <a:off x="486909" y="615148"/>
            <a:ext cx="2160240" cy="1313246"/>
            <a:chOff x="486909" y="615148"/>
            <a:chExt cx="2160240" cy="1313246"/>
          </a:xfrm>
        </p:grpSpPr>
        <p:sp>
          <p:nvSpPr>
            <p:cNvPr id="24" name="CasellaDiTesto 23"/>
            <p:cNvSpPr txBox="1"/>
            <p:nvPr/>
          </p:nvSpPr>
          <p:spPr>
            <a:xfrm>
              <a:off x="486909" y="615148"/>
              <a:ext cx="21602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pPr algn="ctr"/>
              <a:r>
                <a:rPr lang="it-IT" sz="1600" dirty="0">
                  <a:solidFill>
                    <a:schemeClr val="accent4">
                      <a:lumMod val="75000"/>
                    </a:schemeClr>
                  </a:solidFill>
                </a:rPr>
                <a:t>Campionamento ottimale</a:t>
              </a:r>
              <a:endParaRPr lang="it-IT" sz="1600" i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graphicFrame>
          <p:nvGraphicFramePr>
            <p:cNvPr id="25" name="Oggetto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22062794"/>
                </p:ext>
              </p:extLst>
            </p:nvPr>
          </p:nvGraphicFramePr>
          <p:xfrm>
            <a:off x="973346" y="1209257"/>
            <a:ext cx="1116013" cy="719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zione" r:id="rId4" imgW="609480" imgH="393480" progId="Equation.3">
                    <p:embed/>
                  </p:oleObj>
                </mc:Choice>
                <mc:Fallback>
                  <p:oleObj name="Equazione" r:id="rId4" imgW="609480" imgH="393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973346" y="1209257"/>
                          <a:ext cx="1116013" cy="719137"/>
                        </a:xfrm>
                        <a:prstGeom prst="rect">
                          <a:avLst/>
                        </a:prstGeom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8" name="CasellaDiTesto 27"/>
          <p:cNvSpPr txBox="1"/>
          <p:nvPr/>
        </p:nvSpPr>
        <p:spPr>
          <a:xfrm>
            <a:off x="395536" y="4257361"/>
            <a:ext cx="7948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dirty="0"/>
              <a:t>Per abbassare il tremolio spesso si usano i filtri in infrarosso</a:t>
            </a:r>
            <a:endParaRPr lang="it-IT" sz="1000" dirty="0"/>
          </a:p>
        </p:txBody>
      </p:sp>
      <p:sp>
        <p:nvSpPr>
          <p:cNvPr id="29" name="Freccia in giù 28"/>
          <p:cNvSpPr/>
          <p:nvPr/>
        </p:nvSpPr>
        <p:spPr>
          <a:xfrm>
            <a:off x="4175956" y="2870045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CasellaDiTesto 29"/>
          <p:cNvSpPr txBox="1"/>
          <p:nvPr/>
        </p:nvSpPr>
        <p:spPr>
          <a:xfrm>
            <a:off x="539552" y="2461680"/>
            <a:ext cx="7247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Il campionamento è legato alla condizione atmosferica -&gt; </a:t>
            </a:r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Jet stream, gradienti termici</a:t>
            </a:r>
            <a:endParaRPr lang="it-IT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3923928" y="580571"/>
            <a:ext cx="1762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Campionamento </a:t>
            </a:r>
          </a:p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della camera</a:t>
            </a:r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381544" y="3368077"/>
            <a:ext cx="7948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/>
              <a:t>In caso di seeing non favorevole si possono fare dei tentativi riducendo la lunghezza focale equivalente </a:t>
            </a:r>
            <a:r>
              <a:rPr lang="it-IT" dirty="0" err="1"/>
              <a:t>F</a:t>
            </a:r>
            <a:r>
              <a:rPr lang="it-IT" sz="800" dirty="0" err="1"/>
              <a:t>eq</a:t>
            </a:r>
            <a:endParaRPr lang="it-IT" sz="800" dirty="0"/>
          </a:p>
        </p:txBody>
      </p:sp>
      <p:sp>
        <p:nvSpPr>
          <p:cNvPr id="20" name="Freccia in giù 19"/>
          <p:cNvSpPr/>
          <p:nvPr/>
        </p:nvSpPr>
        <p:spPr>
          <a:xfrm>
            <a:off x="4188341" y="3869472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21" name="Oggetto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7702117"/>
              </p:ext>
            </p:extLst>
          </p:nvPr>
        </p:nvGraphicFramePr>
        <p:xfrm>
          <a:off x="3201988" y="1209675"/>
          <a:ext cx="3179762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6" imgW="1739880" imgH="393480" progId="Equation.3">
                  <p:embed/>
                </p:oleObj>
              </mc:Choice>
              <mc:Fallback>
                <p:oleObj name="Equazione" r:id="rId6" imgW="173988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01988" y="1209675"/>
                        <a:ext cx="3179762" cy="719138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166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0" grpId="0"/>
      <p:bldP spid="16" grpId="0"/>
      <p:bldP spid="19" grpId="0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Durata dell’acquisizione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30" name="CasellaDiTesto 29"/>
          <p:cNvSpPr txBox="1"/>
          <p:nvPr/>
        </p:nvSpPr>
        <p:spPr>
          <a:xfrm>
            <a:off x="2771800" y="790496"/>
            <a:ext cx="72478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K=7,72*10</a:t>
            </a:r>
            <a:r>
              <a:rPr lang="it-IT" baseline="30000" dirty="0"/>
              <a:t>-7</a:t>
            </a:r>
            <a:r>
              <a:rPr lang="it-IT" dirty="0"/>
              <a:t> (‘’)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i="1" dirty="0"/>
              <a:t>d: distanza pianeta – Terra [km]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i="1" dirty="0"/>
              <a:t>R: risoluzione dello strumento (criterio di </a:t>
            </a:r>
            <a:r>
              <a:rPr lang="it-IT" i="1" dirty="0" err="1"/>
              <a:t>Dawes</a:t>
            </a:r>
            <a:r>
              <a:rPr lang="it-IT" i="1" dirty="0"/>
              <a:t>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i="1" dirty="0"/>
              <a:t>P: periodo di rotazione del pianeta [s];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i="1" dirty="0"/>
              <a:t>r: raggio del pianeta [km]</a:t>
            </a:r>
          </a:p>
        </p:txBody>
      </p:sp>
      <p:graphicFrame>
        <p:nvGraphicFramePr>
          <p:cNvPr id="44" name="Oggetto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9415966"/>
              </p:ext>
            </p:extLst>
          </p:nvPr>
        </p:nvGraphicFramePr>
        <p:xfrm>
          <a:off x="587375" y="1012825"/>
          <a:ext cx="1925638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3" imgW="1054080" imgH="393480" progId="Equation.3">
                  <p:embed/>
                </p:oleObj>
              </mc:Choice>
              <mc:Fallback>
                <p:oleObj name="Equazione" r:id="rId3" imgW="105408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7375" y="1012825"/>
                        <a:ext cx="1925638" cy="719138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ggetto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0947356"/>
              </p:ext>
            </p:extLst>
          </p:nvPr>
        </p:nvGraphicFramePr>
        <p:xfrm>
          <a:off x="6755705" y="1047502"/>
          <a:ext cx="2136775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5" imgW="1168200" imgH="393480" progId="Equation.3">
                  <p:embed/>
                </p:oleObj>
              </mc:Choice>
              <mc:Fallback>
                <p:oleObj name="Equazione" r:id="rId5" imgW="116820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55705" y="1047502"/>
                        <a:ext cx="2136775" cy="719138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7"/>
          <a:srcRect b="9631"/>
          <a:stretch/>
        </p:blipFill>
        <p:spPr>
          <a:xfrm>
            <a:off x="1792715" y="2001609"/>
            <a:ext cx="5486561" cy="289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9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FPS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970" y="699542"/>
            <a:ext cx="7865227" cy="3600400"/>
          </a:xfrm>
          <a:prstGeom prst="rect">
            <a:avLst/>
          </a:prstGeom>
        </p:spPr>
      </p:pic>
      <p:sp>
        <p:nvSpPr>
          <p:cNvPr id="3" name="Rettangolo arrotondato 2"/>
          <p:cNvSpPr/>
          <p:nvPr/>
        </p:nvSpPr>
        <p:spPr>
          <a:xfrm>
            <a:off x="395536" y="2211710"/>
            <a:ext cx="7776864" cy="2160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539552" y="4301803"/>
            <a:ext cx="7247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000" dirty="0"/>
              <a:t>Nell’</a:t>
            </a:r>
            <a:r>
              <a:rPr lang="it-IT" sz="2000" dirty="0" err="1"/>
              <a:t>imaging</a:t>
            </a:r>
            <a:r>
              <a:rPr lang="it-IT" sz="2000" dirty="0"/>
              <a:t> planetario, la velocità è tutto!</a:t>
            </a:r>
            <a:endParaRPr lang="it-IT" sz="2000" i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63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Rolling </a:t>
            </a:r>
            <a:r>
              <a:rPr lang="it-IT" sz="2400" b="1" i="1" dirty="0" err="1">
                <a:solidFill>
                  <a:srgbClr val="C00000"/>
                </a:solidFill>
              </a:rPr>
              <a:t>shutter</a:t>
            </a:r>
            <a:r>
              <a:rPr lang="it-IT" sz="2400" b="1" i="1" dirty="0">
                <a:solidFill>
                  <a:srgbClr val="C00000"/>
                </a:solidFill>
              </a:rPr>
              <a:t> vs global </a:t>
            </a:r>
            <a:r>
              <a:rPr lang="it-IT" sz="2400" b="1" i="1" dirty="0" err="1">
                <a:solidFill>
                  <a:srgbClr val="C00000"/>
                </a:solidFill>
              </a:rPr>
              <a:t>shutter</a:t>
            </a:r>
            <a:endParaRPr lang="it-IT" sz="2400" b="1" i="1" dirty="0">
              <a:solidFill>
                <a:srgbClr val="C0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6"/>
          <a:srcRect t="1" b="82123"/>
          <a:stretch/>
        </p:blipFill>
        <p:spPr>
          <a:xfrm>
            <a:off x="400970" y="699542"/>
            <a:ext cx="7865227" cy="643610"/>
          </a:xfrm>
          <a:prstGeom prst="rect">
            <a:avLst/>
          </a:prstGeom>
        </p:spPr>
      </p:pic>
      <p:pic>
        <p:nvPicPr>
          <p:cNvPr id="6" name="Immagine 5" descr="Immagine che contiene cerchio, schermata, Rettangolo, ovale&#10;&#10;Descrizione generata automaticamente">
            <a:extLst>
              <a:ext uri="{FF2B5EF4-FFF2-40B4-BE49-F238E27FC236}">
                <a16:creationId xmlns:a16="http://schemas.microsoft.com/office/drawing/2014/main" id="{B94FCA67-DBEC-458E-20FC-27AC8549B3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39" y="1992752"/>
            <a:ext cx="1080000" cy="1080000"/>
          </a:xfrm>
          <a:prstGeom prst="rect">
            <a:avLst/>
          </a:prstGeom>
        </p:spPr>
      </p:pic>
      <p:pic>
        <p:nvPicPr>
          <p:cNvPr id="10" name="Immagine 9" descr="Immagine che contiene cerchio, Rettangolo, quadrato, design&#10;&#10;Descrizione generata automaticamente">
            <a:extLst>
              <a:ext uri="{FF2B5EF4-FFF2-40B4-BE49-F238E27FC236}">
                <a16:creationId xmlns:a16="http://schemas.microsoft.com/office/drawing/2014/main" id="{85683860-9770-474F-AC54-B8BB695DA3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32" y="3568613"/>
            <a:ext cx="1080000" cy="10800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0076D98-F15E-412B-FFE8-40A3A6FD99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7812" b="44000"/>
          <a:stretch/>
        </p:blipFill>
        <p:spPr>
          <a:xfrm>
            <a:off x="395536" y="1356464"/>
            <a:ext cx="7865227" cy="294803"/>
          </a:xfrm>
          <a:prstGeom prst="rect">
            <a:avLst/>
          </a:prstGeom>
        </p:spPr>
      </p:pic>
      <p:sp>
        <p:nvSpPr>
          <p:cNvPr id="3" name="Rettangolo arrotondato 2"/>
          <p:cNvSpPr/>
          <p:nvPr/>
        </p:nvSpPr>
        <p:spPr>
          <a:xfrm>
            <a:off x="395536" y="1383037"/>
            <a:ext cx="7776864" cy="2160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C1E39A2-B976-CEDC-499F-BABBD3947079}"/>
              </a:ext>
            </a:extLst>
          </p:cNvPr>
          <p:cNvSpPr txBox="1"/>
          <p:nvPr/>
        </p:nvSpPr>
        <p:spPr>
          <a:xfrm>
            <a:off x="633160" y="3184457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Rolling </a:t>
            </a:r>
            <a:r>
              <a:rPr lang="it-IT" dirty="0" err="1">
                <a:solidFill>
                  <a:schemeClr val="accent4">
                    <a:lumMod val="75000"/>
                  </a:schemeClr>
                </a:solidFill>
              </a:rPr>
              <a:t>shutter</a:t>
            </a:r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:</a:t>
            </a:r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28870E6-8EC7-62AF-5705-6C9577BD547C}"/>
              </a:ext>
            </a:extLst>
          </p:cNvPr>
          <p:cNvSpPr txBox="1"/>
          <p:nvPr/>
        </p:nvSpPr>
        <p:spPr>
          <a:xfrm>
            <a:off x="663067" y="1661970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Global </a:t>
            </a:r>
            <a:r>
              <a:rPr lang="it-IT" dirty="0" err="1">
                <a:solidFill>
                  <a:schemeClr val="accent4">
                    <a:lumMod val="75000"/>
                  </a:schemeClr>
                </a:solidFill>
              </a:rPr>
              <a:t>shutter</a:t>
            </a:r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:</a:t>
            </a:r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5" name="Global Shutter vs. Rolling Shutter">
            <a:hlinkClick r:id="" action="ppaction://media"/>
            <a:extLst>
              <a:ext uri="{FF2B5EF4-FFF2-40B4-BE49-F238E27FC236}">
                <a16:creationId xmlns:a16="http://schemas.microsoft.com/office/drawing/2014/main" id="{5895F9B6-5579-A05C-7750-2E7768FBE5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94835" y="1838229"/>
            <a:ext cx="5400492" cy="3037777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873CBC7-2728-2D2E-E296-5C52E5C463B1}"/>
              </a:ext>
            </a:extLst>
          </p:cNvPr>
          <p:cNvSpPr txBox="1"/>
          <p:nvPr/>
        </p:nvSpPr>
        <p:spPr>
          <a:xfrm>
            <a:off x="2051720" y="1993964"/>
            <a:ext cx="72478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Fotogramma acquisito in maniera globale;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Tecnologia di tipo FSI;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Buffer veloce che permetta di acquisire i pixel contemporaneamente;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A15B5E7-893B-5712-C1F2-822BA729FA37}"/>
              </a:ext>
            </a:extLst>
          </p:cNvPr>
          <p:cNvSpPr txBox="1"/>
          <p:nvPr/>
        </p:nvSpPr>
        <p:spPr>
          <a:xfrm>
            <a:off x="2051720" y="3795886"/>
            <a:ext cx="7247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Fotogramma acquisito in maniera progressivo;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Tecnologia di tipo BSI;</a:t>
            </a:r>
          </a:p>
        </p:txBody>
      </p:sp>
    </p:spTree>
    <p:extLst>
      <p:ext uri="{BB962C8B-B14F-4D97-AF65-F5344CB8AC3E}">
        <p14:creationId xmlns:p14="http://schemas.microsoft.com/office/powerpoint/2010/main" val="228048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3" grpId="0"/>
      <p:bldP spid="14" grpId="0"/>
      <p:bldP spid="16" grpId="0"/>
      <p:bldP spid="16" grpId="1"/>
      <p:bldP spid="17" grpId="0"/>
      <p:bldP spid="17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Caratteristiche sensori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pic>
        <p:nvPicPr>
          <p:cNvPr id="6" name="Immagine 5" descr="Immagine che contiene testo, diagramma, linea, Parallelo&#10;&#10;Descrizione generata automaticamente">
            <a:extLst>
              <a:ext uri="{FF2B5EF4-FFF2-40B4-BE49-F238E27FC236}">
                <a16:creationId xmlns:a16="http://schemas.microsoft.com/office/drawing/2014/main" id="{615662ED-BE91-C304-4C9E-5D81D4BA4F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90"/>
          <a:stretch/>
        </p:blipFill>
        <p:spPr>
          <a:xfrm>
            <a:off x="366142" y="595789"/>
            <a:ext cx="2909714" cy="449445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B2F0D47-1155-5B3D-54DC-5D4CF4D697A5}"/>
              </a:ext>
            </a:extLst>
          </p:cNvPr>
          <p:cNvSpPr txBox="1"/>
          <p:nvPr/>
        </p:nvSpPr>
        <p:spPr>
          <a:xfrm>
            <a:off x="4355976" y="915566"/>
            <a:ext cx="270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Il rumore diminuisce all’aumentare del Gain</a:t>
            </a:r>
          </a:p>
        </p:txBody>
      </p:sp>
      <p:sp>
        <p:nvSpPr>
          <p:cNvPr id="10" name="Freccia in giù 9">
            <a:extLst>
              <a:ext uri="{FF2B5EF4-FFF2-40B4-BE49-F238E27FC236}">
                <a16:creationId xmlns:a16="http://schemas.microsoft.com/office/drawing/2014/main" id="{F58B207A-1747-933D-09B8-71C14A9F7E3F}"/>
              </a:ext>
            </a:extLst>
          </p:cNvPr>
          <p:cNvSpPr/>
          <p:nvPr/>
        </p:nvSpPr>
        <p:spPr>
          <a:xfrm rot="16200000">
            <a:off x="3736964" y="1059751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in giù 11">
            <a:extLst>
              <a:ext uri="{FF2B5EF4-FFF2-40B4-BE49-F238E27FC236}">
                <a16:creationId xmlns:a16="http://schemas.microsoft.com/office/drawing/2014/main" id="{B6136F0A-BFF8-EEA8-DBE3-D81ABB70AC59}"/>
              </a:ext>
            </a:extLst>
          </p:cNvPr>
          <p:cNvSpPr/>
          <p:nvPr/>
        </p:nvSpPr>
        <p:spPr>
          <a:xfrm rot="16200000">
            <a:off x="3735336" y="2432090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C18E621-F1DC-1731-5298-AE83A87A2E30}"/>
              </a:ext>
            </a:extLst>
          </p:cNvPr>
          <p:cNvSpPr txBox="1"/>
          <p:nvPr/>
        </p:nvSpPr>
        <p:spPr>
          <a:xfrm>
            <a:off x="4355976" y="2355726"/>
            <a:ext cx="270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La FWC diminuisce all’aumentare del Gain</a:t>
            </a:r>
          </a:p>
        </p:txBody>
      </p:sp>
      <p:sp>
        <p:nvSpPr>
          <p:cNvPr id="14" name="Freccia in giù 13">
            <a:extLst>
              <a:ext uri="{FF2B5EF4-FFF2-40B4-BE49-F238E27FC236}">
                <a16:creationId xmlns:a16="http://schemas.microsoft.com/office/drawing/2014/main" id="{790AC4B2-8772-4F0A-6954-278FE20DAC68}"/>
              </a:ext>
            </a:extLst>
          </p:cNvPr>
          <p:cNvSpPr/>
          <p:nvPr/>
        </p:nvSpPr>
        <p:spPr>
          <a:xfrm rot="16200000">
            <a:off x="3735336" y="3883387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32ED8A9-AAF0-4A1A-FA4C-0DB6E3419B52}"/>
              </a:ext>
            </a:extLst>
          </p:cNvPr>
          <p:cNvSpPr txBox="1"/>
          <p:nvPr/>
        </p:nvSpPr>
        <p:spPr>
          <a:xfrm>
            <a:off x="4355976" y="3807023"/>
            <a:ext cx="270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Il range dinamico diminuisce all’aumentare del Gain</a:t>
            </a: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9F6C8617-6D38-B81F-1504-58D0650D4635}"/>
              </a:ext>
            </a:extLst>
          </p:cNvPr>
          <p:cNvGrpSpPr/>
          <p:nvPr/>
        </p:nvGrpSpPr>
        <p:grpSpPr>
          <a:xfrm>
            <a:off x="467544" y="627534"/>
            <a:ext cx="360040" cy="4473800"/>
            <a:chOff x="467544" y="627534"/>
            <a:chExt cx="360040" cy="4473800"/>
          </a:xfrm>
        </p:grpSpPr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F4E5B240-0FF0-2667-1895-1BE0B3AAF6DB}"/>
                </a:ext>
              </a:extLst>
            </p:cNvPr>
            <p:cNvSpPr/>
            <p:nvPr/>
          </p:nvSpPr>
          <p:spPr>
            <a:xfrm>
              <a:off x="467544" y="627534"/>
              <a:ext cx="360040" cy="417646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Freccia in giù 18">
              <a:extLst>
                <a:ext uri="{FF2B5EF4-FFF2-40B4-BE49-F238E27FC236}">
                  <a16:creationId xmlns:a16="http://schemas.microsoft.com/office/drawing/2014/main" id="{6A15F1AE-A45D-190D-5D52-6F149C3C8443}"/>
                </a:ext>
              </a:extLst>
            </p:cNvPr>
            <p:cNvSpPr/>
            <p:nvPr/>
          </p:nvSpPr>
          <p:spPr>
            <a:xfrm rot="10800000">
              <a:off x="550191" y="4913743"/>
              <a:ext cx="126766" cy="187591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D3F0E64B-93D2-0ACB-6CDB-DB38B99AD261}"/>
              </a:ext>
            </a:extLst>
          </p:cNvPr>
          <p:cNvGrpSpPr/>
          <p:nvPr/>
        </p:nvGrpSpPr>
        <p:grpSpPr>
          <a:xfrm>
            <a:off x="1340024" y="641441"/>
            <a:ext cx="360040" cy="4455865"/>
            <a:chOff x="1340024" y="641441"/>
            <a:chExt cx="360040" cy="4455865"/>
          </a:xfrm>
        </p:grpSpPr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5A77ADB3-1323-A4C6-79C2-1138B62F7FDD}"/>
                </a:ext>
              </a:extLst>
            </p:cNvPr>
            <p:cNvSpPr/>
            <p:nvPr/>
          </p:nvSpPr>
          <p:spPr>
            <a:xfrm>
              <a:off x="1340024" y="641441"/>
              <a:ext cx="360040" cy="417646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Freccia in giù 19">
              <a:extLst>
                <a:ext uri="{FF2B5EF4-FFF2-40B4-BE49-F238E27FC236}">
                  <a16:creationId xmlns:a16="http://schemas.microsoft.com/office/drawing/2014/main" id="{765FAEC1-2281-E1BC-D207-2F31E7FACD7D}"/>
                </a:ext>
              </a:extLst>
            </p:cNvPr>
            <p:cNvSpPr/>
            <p:nvPr/>
          </p:nvSpPr>
          <p:spPr>
            <a:xfrm rot="10800000">
              <a:off x="1463805" y="4909715"/>
              <a:ext cx="126766" cy="187591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37652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2" grpId="0" animBg="1"/>
      <p:bldP spid="13" grpId="0"/>
      <p:bldP spid="14" grpId="0" animBg="1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Montaggio configurazioni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grpSp>
        <p:nvGrpSpPr>
          <p:cNvPr id="35" name="Gruppo 34">
            <a:extLst>
              <a:ext uri="{FF2B5EF4-FFF2-40B4-BE49-F238E27FC236}">
                <a16:creationId xmlns:a16="http://schemas.microsoft.com/office/drawing/2014/main" id="{14664967-B0BC-77F6-47E4-D7787971CD79}"/>
              </a:ext>
            </a:extLst>
          </p:cNvPr>
          <p:cNvGrpSpPr/>
          <p:nvPr/>
        </p:nvGrpSpPr>
        <p:grpSpPr>
          <a:xfrm>
            <a:off x="292593" y="654307"/>
            <a:ext cx="2706449" cy="2188394"/>
            <a:chOff x="292593" y="654307"/>
            <a:chExt cx="2706449" cy="2188394"/>
          </a:xfrm>
        </p:grpSpPr>
        <p:pic>
          <p:nvPicPr>
            <p:cNvPr id="3" name="Immagine 2" descr="Immagine che contiene aria aperta, cielo, albero, treppiede&#10;&#10;Descrizione generata automaticamente">
              <a:extLst>
                <a:ext uri="{FF2B5EF4-FFF2-40B4-BE49-F238E27FC236}">
                  <a16:creationId xmlns:a16="http://schemas.microsoft.com/office/drawing/2014/main" id="{EC110E9D-4671-CE02-22C6-1F7E1D0BF5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38" t="13836" r="13836" b="3316"/>
            <a:stretch/>
          </p:blipFill>
          <p:spPr>
            <a:xfrm>
              <a:off x="395535" y="654307"/>
              <a:ext cx="2393672" cy="1557401"/>
            </a:xfrm>
            <a:prstGeom prst="rect">
              <a:avLst/>
            </a:prstGeom>
          </p:spPr>
        </p:pic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3DACADC4-9507-61EF-CCEF-806B4900A499}"/>
                </a:ext>
              </a:extLst>
            </p:cNvPr>
            <p:cNvSpPr txBox="1"/>
            <p:nvPr/>
          </p:nvSpPr>
          <p:spPr>
            <a:xfrm>
              <a:off x="292593" y="2257926"/>
              <a:ext cx="27064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it-IT" sz="1600" dirty="0" err="1">
                  <a:solidFill>
                    <a:schemeClr val="accent5">
                      <a:lumMod val="75000"/>
                    </a:schemeClr>
                  </a:solidFill>
                </a:rPr>
                <a:t>Rifrattore+Daystar</a:t>
              </a:r>
              <a:endParaRPr lang="it-IT" sz="1600" dirty="0">
                <a:solidFill>
                  <a:schemeClr val="accent5">
                    <a:lumMod val="75000"/>
                  </a:schemeClr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it-IT" sz="1600" dirty="0" err="1">
                  <a:solidFill>
                    <a:schemeClr val="accent5">
                      <a:lumMod val="75000"/>
                    </a:schemeClr>
                  </a:solidFill>
                </a:rPr>
                <a:t>Cercatore+Astrosolar</a:t>
              </a:r>
              <a:endParaRPr lang="it-IT" sz="16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EE61AF75-05DD-F536-19D7-132F9392C7CA}"/>
              </a:ext>
            </a:extLst>
          </p:cNvPr>
          <p:cNvGrpSpPr/>
          <p:nvPr/>
        </p:nvGrpSpPr>
        <p:grpSpPr>
          <a:xfrm>
            <a:off x="5580099" y="2770049"/>
            <a:ext cx="3685408" cy="2314055"/>
            <a:chOff x="5580099" y="2770049"/>
            <a:chExt cx="3685408" cy="2314055"/>
          </a:xfrm>
        </p:grpSpPr>
        <p:pic>
          <p:nvPicPr>
            <p:cNvPr id="23" name="Immagine 22" descr="Immagine che contiene telescopio, treppiede, Strumento ottico, aria aperta&#10;&#10;Descrizione generata automaticamente">
              <a:extLst>
                <a:ext uri="{FF2B5EF4-FFF2-40B4-BE49-F238E27FC236}">
                  <a16:creationId xmlns:a16="http://schemas.microsoft.com/office/drawing/2014/main" id="{C562B5F7-D614-ED92-9541-3CC6230493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70" t="5094" r="20801" b="7406"/>
            <a:stretch/>
          </p:blipFill>
          <p:spPr>
            <a:xfrm>
              <a:off x="5728357" y="2770049"/>
              <a:ext cx="2444043" cy="1732601"/>
            </a:xfrm>
            <a:prstGeom prst="rect">
              <a:avLst/>
            </a:prstGeom>
          </p:spPr>
        </p:pic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143E80F6-BB67-07C4-E2A1-B6243DA611D5}"/>
                </a:ext>
              </a:extLst>
            </p:cNvPr>
            <p:cNvSpPr txBox="1"/>
            <p:nvPr/>
          </p:nvSpPr>
          <p:spPr>
            <a:xfrm>
              <a:off x="5580099" y="4502650"/>
              <a:ext cx="3685408" cy="581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2 camere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Tubo guida per </a:t>
              </a:r>
              <a:r>
                <a:rPr lang="it-IT" sz="1600" dirty="0" err="1">
                  <a:solidFill>
                    <a:schemeClr val="accent5">
                      <a:lumMod val="75000"/>
                    </a:schemeClr>
                  </a:solidFill>
                </a:rPr>
                <a:t>polare+plate</a:t>
              </a:r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 solving</a:t>
              </a:r>
            </a:p>
          </p:txBody>
        </p:sp>
      </p:grp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A6170D5A-8196-619B-7AB9-A682BC23F7DD}"/>
              </a:ext>
            </a:extLst>
          </p:cNvPr>
          <p:cNvGrpSpPr/>
          <p:nvPr/>
        </p:nvGrpSpPr>
        <p:grpSpPr>
          <a:xfrm>
            <a:off x="5568382" y="635056"/>
            <a:ext cx="3180083" cy="2089421"/>
            <a:chOff x="5568382" y="635056"/>
            <a:chExt cx="3180083" cy="2089421"/>
          </a:xfrm>
        </p:grpSpPr>
        <p:pic>
          <p:nvPicPr>
            <p:cNvPr id="11" name="Immagine 10" descr="Immagine che contiene telescopio, aria aperta, treppiede, cielo&#10;&#10;Descrizione generata automaticamente">
              <a:extLst>
                <a:ext uri="{FF2B5EF4-FFF2-40B4-BE49-F238E27FC236}">
                  <a16:creationId xmlns:a16="http://schemas.microsoft.com/office/drawing/2014/main" id="{B1556F50-DD62-AAB6-377F-339D2B69FD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515"/>
            <a:stretch/>
          </p:blipFill>
          <p:spPr>
            <a:xfrm>
              <a:off x="5644488" y="635056"/>
              <a:ext cx="2393672" cy="1504646"/>
            </a:xfrm>
            <a:prstGeom prst="rect">
              <a:avLst/>
            </a:prstGeom>
          </p:spPr>
        </p:pic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FDB24510-855A-0D32-4B58-E63BC56C99F8}"/>
                </a:ext>
              </a:extLst>
            </p:cNvPr>
            <p:cNvSpPr txBox="1"/>
            <p:nvPr/>
          </p:nvSpPr>
          <p:spPr>
            <a:xfrm>
              <a:off x="5568382" y="2139702"/>
              <a:ext cx="31800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Oculare per il centraggio direttamente sul telescopio</a:t>
              </a:r>
            </a:p>
          </p:txBody>
        </p:sp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DDEE1F78-86DB-B14B-D4BF-F5B28B091A98}"/>
              </a:ext>
            </a:extLst>
          </p:cNvPr>
          <p:cNvGrpSpPr/>
          <p:nvPr/>
        </p:nvGrpSpPr>
        <p:grpSpPr>
          <a:xfrm>
            <a:off x="179512" y="2913857"/>
            <a:ext cx="2706449" cy="2084679"/>
            <a:chOff x="173552" y="2791599"/>
            <a:chExt cx="2706449" cy="2084679"/>
          </a:xfrm>
        </p:grpSpPr>
        <p:pic>
          <p:nvPicPr>
            <p:cNvPr id="25" name="Immagine 24" descr="Immagine che contiene aria aperta, treppiede, pianta, albero&#10;&#10;Descrizione generata automaticamente">
              <a:extLst>
                <a:ext uri="{FF2B5EF4-FFF2-40B4-BE49-F238E27FC236}">
                  <a16:creationId xmlns:a16="http://schemas.microsoft.com/office/drawing/2014/main" id="{F4E9CB17-DB3C-9D96-295D-0606C64AE6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81"/>
            <a:stretch/>
          </p:blipFill>
          <p:spPr>
            <a:xfrm>
              <a:off x="286633" y="2791599"/>
              <a:ext cx="2452928" cy="1746125"/>
            </a:xfrm>
            <a:prstGeom prst="rect">
              <a:avLst/>
            </a:prstGeom>
          </p:spPr>
        </p:pic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56A2EE31-1B01-31DA-11CC-FC8900AE7E8B}"/>
                </a:ext>
              </a:extLst>
            </p:cNvPr>
            <p:cNvSpPr txBox="1"/>
            <p:nvPr/>
          </p:nvSpPr>
          <p:spPr>
            <a:xfrm>
              <a:off x="173552" y="4537724"/>
              <a:ext cx="27064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Uso del cercatore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020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Conclusione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467544" y="993657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2400" i="1" dirty="0"/>
              <a:t>Ogni volta che provavi a fotografare la luna con lo </a:t>
            </a:r>
            <a:r>
              <a:rPr lang="it-IT" sz="2400" i="1" dirty="0" err="1"/>
              <a:t>smartphone</a:t>
            </a:r>
            <a:endParaRPr lang="it-IT" sz="2400" i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t="19801" r="2066"/>
          <a:stretch/>
        </p:blipFill>
        <p:spPr>
          <a:xfrm>
            <a:off x="2589526" y="1462738"/>
            <a:ext cx="3964947" cy="29278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5822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err="1">
                <a:solidFill>
                  <a:srgbClr val="C00000"/>
                </a:solidFill>
              </a:rPr>
              <a:t>Question</a:t>
            </a:r>
            <a:r>
              <a:rPr lang="it-IT" sz="2400" b="1" i="1" dirty="0">
                <a:solidFill>
                  <a:srgbClr val="C00000"/>
                </a:solidFill>
              </a:rPr>
              <a:t> time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2123728" y="847200"/>
            <a:ext cx="3931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Grazie per l’attenzione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327077"/>
            <a:ext cx="3499502" cy="374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4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Introduzione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23528" y="771550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 err="1">
                <a:solidFill>
                  <a:schemeClr val="accent4">
                    <a:lumMod val="75000"/>
                  </a:schemeClr>
                </a:solidFill>
              </a:rPr>
              <a:t>Imaging</a:t>
            </a:r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 planetario</a:t>
            </a:r>
            <a:r>
              <a:rPr lang="it-IT" sz="1600" dirty="0"/>
              <a:t>: branchia dell’astrofotografia che si occupa di fotografare Luna, pianeti e il Sole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359532" y="1353536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/>
              <a:t>Caratteristiche principali: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323528" y="1779662"/>
            <a:ext cx="85240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rgbClr val="00B0F0"/>
                </a:solidFill>
              </a:rPr>
              <a:t>Richiesta lunghezza focale del telescopio generosa (ecc. ripresa del Sole);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rgbClr val="00B0F0"/>
                </a:solidFill>
              </a:rPr>
              <a:t>Camera di ripresa;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rgbClr val="00B0F0"/>
                </a:solidFill>
              </a:rPr>
              <a:t>L’immagine viene ottenuta da una sequenza video;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sz="1600" dirty="0">
              <a:solidFill>
                <a:srgbClr val="00B0F0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23528" y="2821492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/>
              <a:t>Obiettivo: catturare il maggior numero di dettagli del soggetto</a:t>
            </a:r>
          </a:p>
        </p:txBody>
      </p:sp>
    </p:spTree>
    <p:extLst>
      <p:ext uri="{BB962C8B-B14F-4D97-AF65-F5344CB8AC3E}">
        <p14:creationId xmlns:p14="http://schemas.microsoft.com/office/powerpoint/2010/main" val="375799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1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Camera di ripresa: principio di funzionamento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23528" y="771550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Principio di funzionamento</a:t>
            </a:r>
            <a:r>
              <a:rPr lang="it-IT" sz="1600" dirty="0"/>
              <a:t>: la luce colpisce l’elemento fotosensibile (diodo) e viene convertita in carica elettrica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323528" y="1356325"/>
            <a:ext cx="7363327" cy="2038484"/>
            <a:chOff x="323528" y="1356325"/>
            <a:chExt cx="7363327" cy="2038484"/>
          </a:xfrm>
        </p:grpSpPr>
        <p:grpSp>
          <p:nvGrpSpPr>
            <p:cNvPr id="3" name="Gruppo 2"/>
            <p:cNvGrpSpPr/>
            <p:nvPr/>
          </p:nvGrpSpPr>
          <p:grpSpPr>
            <a:xfrm>
              <a:off x="323528" y="1356325"/>
              <a:ext cx="7363327" cy="2038484"/>
              <a:chOff x="323528" y="1356325"/>
              <a:chExt cx="7363327" cy="2038484"/>
            </a:xfrm>
          </p:grpSpPr>
          <p:grpSp>
            <p:nvGrpSpPr>
              <p:cNvPr id="10" name="Gruppo 9"/>
              <p:cNvGrpSpPr/>
              <p:nvPr/>
            </p:nvGrpSpPr>
            <p:grpSpPr>
              <a:xfrm>
                <a:off x="323528" y="1356325"/>
                <a:ext cx="2163756" cy="2038484"/>
                <a:chOff x="155944" y="3227432"/>
                <a:chExt cx="2163756" cy="2038484"/>
              </a:xfrm>
            </p:grpSpPr>
            <p:pic>
              <p:nvPicPr>
                <p:cNvPr id="12" name="Immagine 11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9552" y="3227432"/>
                  <a:ext cx="1368152" cy="1447961"/>
                </a:xfrm>
                <a:prstGeom prst="rect">
                  <a:avLst/>
                </a:prstGeom>
              </p:spPr>
            </p:pic>
            <p:sp>
              <p:nvSpPr>
                <p:cNvPr id="13" name="CasellaDiTesto 12"/>
                <p:cNvSpPr txBox="1"/>
                <p:nvPr/>
              </p:nvSpPr>
              <p:spPr>
                <a:xfrm>
                  <a:off x="155944" y="4619585"/>
                  <a:ext cx="216375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200" dirty="0"/>
                    <a:t>Albert Einstein</a:t>
                  </a:r>
                </a:p>
                <a:p>
                  <a:pPr algn="ctr"/>
                  <a:r>
                    <a:rPr lang="it-IT" sz="1200" dirty="0"/>
                    <a:t>(14/03/1879-18/04/1955)</a:t>
                  </a:r>
                </a:p>
                <a:p>
                  <a:pPr algn="ctr"/>
                  <a:r>
                    <a:rPr lang="it-IT" sz="1200" dirty="0"/>
                    <a:t>Premio Nobel 1921</a:t>
                  </a:r>
                </a:p>
              </p:txBody>
            </p:sp>
          </p:grpSp>
          <p:sp>
            <p:nvSpPr>
              <p:cNvPr id="15" name="CasellaDiTesto 14"/>
              <p:cNvSpPr txBox="1"/>
              <p:nvPr/>
            </p:nvSpPr>
            <p:spPr>
              <a:xfrm>
                <a:off x="2272138" y="1513792"/>
                <a:ext cx="280831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ko-KR"/>
                </a:defPPr>
                <a:lvl1pPr defTabSz="457200" latinLnBrk="0">
                  <a:defRPr sz="1400">
                    <a:solidFill>
                      <a:schemeClr val="accent1">
                        <a:lumMod val="50000"/>
                      </a:schemeClr>
                    </a:solidFill>
                  </a:defRPr>
                </a:lvl1pPr>
                <a:lvl2pPr defTabSz="457200" latinLnBrk="0"/>
                <a:lvl3pPr defTabSz="457200" latinLnBrk="0"/>
                <a:lvl4pPr defTabSz="457200" latinLnBrk="0"/>
                <a:lvl5pPr defTabSz="457200" latinLnBrk="0"/>
                <a:lvl6pPr defTabSz="457200" latinLnBrk="0"/>
                <a:lvl7pPr defTabSz="457200" latinLnBrk="0"/>
                <a:lvl8pPr defTabSz="457200" latinLnBrk="0"/>
                <a:lvl9pPr defTabSz="457200" latinLnBrk="0"/>
              </a:lstStyle>
              <a:p>
                <a:r>
                  <a:rPr lang="it-IT" sz="1600" i="1" dirty="0">
                    <a:solidFill>
                      <a:schemeClr val="accent5">
                        <a:lumMod val="75000"/>
                      </a:schemeClr>
                    </a:solidFill>
                  </a:rPr>
                  <a:t>‘’La radiazione elettromagnetica è sempre composta da quanti di luce, chiamati fotoni’’.</a:t>
                </a:r>
              </a:p>
            </p:txBody>
          </p:sp>
          <p:pic>
            <p:nvPicPr>
              <p:cNvPr id="2" name="Immagine 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64088" y="1432062"/>
                <a:ext cx="2322767" cy="1316416"/>
              </a:xfrm>
              <a:prstGeom prst="rect">
                <a:avLst/>
              </a:prstGeom>
            </p:spPr>
          </p:pic>
        </p:grpSp>
        <p:sp>
          <p:nvSpPr>
            <p:cNvPr id="16" name="CasellaDiTesto 15"/>
            <p:cNvSpPr txBox="1"/>
            <p:nvPr/>
          </p:nvSpPr>
          <p:spPr>
            <a:xfrm>
              <a:off x="5443593" y="2715766"/>
              <a:ext cx="21637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/>
                <a:t>Medaglia Premio Nobel</a:t>
              </a:r>
            </a:p>
            <a:p>
              <a:pPr algn="ctr"/>
              <a:r>
                <a:rPr lang="it-IT" sz="1200" dirty="0"/>
                <a:t>(Alfred Nobel)</a:t>
              </a: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3269749" y="3071643"/>
            <a:ext cx="2173844" cy="1961193"/>
            <a:chOff x="3269749" y="3071643"/>
            <a:chExt cx="2173844" cy="1961193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69749" y="3071643"/>
              <a:ext cx="2134091" cy="152210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CasellaDiTesto 16"/>
            <p:cNvSpPr txBox="1"/>
            <p:nvPr/>
          </p:nvSpPr>
          <p:spPr>
            <a:xfrm>
              <a:off x="3279837" y="4571171"/>
              <a:ext cx="21637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/>
                <a:t>Diodo (singolo pixel) sensore. </a:t>
              </a:r>
            </a:p>
            <a:p>
              <a:pPr algn="ctr"/>
              <a:r>
                <a:rPr lang="it-IT" sz="1200" dirty="0"/>
                <a:t>Fonte: </a:t>
              </a:r>
              <a:r>
                <a:rPr lang="it-IT" sz="1200" dirty="0" err="1"/>
                <a:t>Skypoint</a:t>
              </a:r>
              <a:endParaRPr lang="it-IT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86355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Camera di ripresa: principio di funzionamento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23528" y="771550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Principio di funzionamento</a:t>
            </a:r>
            <a:r>
              <a:rPr lang="it-IT" sz="1600" dirty="0"/>
              <a:t>: la luce colpisce l’elemento fotosensibile (diodo) e viene convertita in carica elettrica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3269749" y="3071643"/>
            <a:ext cx="2173844" cy="1961193"/>
            <a:chOff x="3269749" y="3071643"/>
            <a:chExt cx="2173844" cy="1961193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69749" y="3071643"/>
              <a:ext cx="2134091" cy="152210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CasellaDiTesto 16"/>
            <p:cNvSpPr txBox="1"/>
            <p:nvPr/>
          </p:nvSpPr>
          <p:spPr>
            <a:xfrm>
              <a:off x="3279837" y="4571171"/>
              <a:ext cx="21637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/>
                <a:t>Diodo (singolo pixel) sensore. </a:t>
              </a:r>
            </a:p>
            <a:p>
              <a:pPr algn="ctr"/>
              <a:r>
                <a:rPr lang="it-IT" sz="1200" dirty="0"/>
                <a:t>Fonte: </a:t>
              </a:r>
              <a:r>
                <a:rPr lang="it-IT" sz="1200" dirty="0" err="1"/>
                <a:t>Skypoint</a:t>
              </a:r>
              <a:endParaRPr lang="it-IT" sz="1200" dirty="0"/>
            </a:p>
          </p:txBody>
        </p:sp>
      </p:grpSp>
      <p:sp>
        <p:nvSpPr>
          <p:cNvPr id="18" name="CasellaDiTesto 17"/>
          <p:cNvSpPr txBox="1"/>
          <p:nvPr/>
        </p:nvSpPr>
        <p:spPr>
          <a:xfrm>
            <a:off x="359532" y="1568927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Tecnologia</a:t>
            </a:r>
            <a:r>
              <a:rPr lang="it-IT" sz="1600" dirty="0"/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/>
              <a:t>CCD: </a:t>
            </a:r>
            <a:r>
              <a:rPr lang="it-IT" sz="1600" dirty="0" err="1"/>
              <a:t>Charged</a:t>
            </a:r>
            <a:r>
              <a:rPr lang="it-IT" sz="1600" dirty="0"/>
              <a:t> </a:t>
            </a:r>
            <a:r>
              <a:rPr lang="it-IT" sz="1600" dirty="0" err="1"/>
              <a:t>Coupled</a:t>
            </a:r>
            <a:r>
              <a:rPr lang="it-IT" sz="1600" dirty="0"/>
              <a:t> Device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/>
              <a:t>CMOS: </a:t>
            </a:r>
            <a:r>
              <a:rPr lang="it-IT" sz="1600" dirty="0" err="1"/>
              <a:t>Complementary</a:t>
            </a:r>
            <a:r>
              <a:rPr lang="it-IT" sz="1600" dirty="0"/>
              <a:t> metal </a:t>
            </a:r>
            <a:r>
              <a:rPr lang="it-IT" sz="1600" dirty="0" err="1"/>
              <a:t>oxide</a:t>
            </a:r>
            <a:r>
              <a:rPr lang="it-IT" sz="1600" dirty="0"/>
              <a:t> </a:t>
            </a:r>
            <a:r>
              <a:rPr lang="it-IT" sz="1600" dirty="0" err="1"/>
              <a:t>semiconductor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67179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Camera di ripresa: CMOS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23528" y="771550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CMOS</a:t>
            </a:r>
            <a:r>
              <a:rPr lang="it-IT" sz="1600" dirty="0"/>
              <a:t>: </a:t>
            </a:r>
            <a:r>
              <a:rPr lang="it-IT" sz="1600" dirty="0" err="1"/>
              <a:t>Complementary</a:t>
            </a:r>
            <a:r>
              <a:rPr lang="it-IT" sz="1600" dirty="0"/>
              <a:t> metal </a:t>
            </a:r>
            <a:r>
              <a:rPr lang="it-IT" sz="1600" dirty="0" err="1"/>
              <a:t>oxide</a:t>
            </a:r>
            <a:r>
              <a:rPr lang="it-IT" sz="1600" dirty="0"/>
              <a:t> </a:t>
            </a:r>
            <a:r>
              <a:rPr lang="it-IT" sz="1600" dirty="0" err="1"/>
              <a:t>semiconductor</a:t>
            </a:r>
            <a:r>
              <a:rPr lang="it-IT" sz="1600" dirty="0"/>
              <a:t> (…)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323528" y="1208842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/>
              <a:t>Ogni fotodiodo dispone di un amplificatore e di un convertitore. Di conseguenza ciascun fotodiodo converte direttamente la carica in segnale.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98215" y="1939116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FSI (Front side </a:t>
            </a:r>
            <a:r>
              <a:rPr lang="it-IT" sz="1600" dirty="0" err="1">
                <a:solidFill>
                  <a:schemeClr val="accent4">
                    <a:lumMod val="75000"/>
                  </a:schemeClr>
                </a:solidFill>
              </a:rPr>
              <a:t>illumination</a:t>
            </a:r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)</a:t>
            </a:r>
            <a:r>
              <a:rPr lang="it-IT" sz="1600" dirty="0"/>
              <a:t>: la luce deve passare attraverso gli strati metallici e dielettrici per avere la conversione fotone/elettrone e solo successivamente raggiunge la parte in silicio. Di conseguenza l’intensità di luce che arriva al silicio è limitata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264212" y="2845233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BSI (Back side </a:t>
            </a:r>
            <a:r>
              <a:rPr lang="it-IT" sz="1600" dirty="0" err="1">
                <a:solidFill>
                  <a:schemeClr val="accent4">
                    <a:lumMod val="75000"/>
                  </a:schemeClr>
                </a:solidFill>
              </a:rPr>
              <a:t>illumination</a:t>
            </a:r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)</a:t>
            </a:r>
            <a:r>
              <a:rPr lang="it-IT" sz="1600" dirty="0"/>
              <a:t>: la luce colpisce direttamente il silicio prima di passare nello strato metallico e dielettrico. La luce che arriva al silicio è significativamente maggiore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t="2606"/>
          <a:stretch/>
        </p:blipFill>
        <p:spPr>
          <a:xfrm>
            <a:off x="1979712" y="3507854"/>
            <a:ext cx="4427984" cy="149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46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Sensore a colori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graphicFrame>
        <p:nvGraphicFramePr>
          <p:cNvPr id="6" name="Tabella 5"/>
          <p:cNvGraphicFramePr>
            <a:graphicFrameLocks noGrp="1"/>
          </p:cNvGraphicFramePr>
          <p:nvPr/>
        </p:nvGraphicFramePr>
        <p:xfrm>
          <a:off x="7305672" y="680836"/>
          <a:ext cx="1365029" cy="1780832"/>
        </p:xfrm>
        <a:graphic>
          <a:graphicData uri="http://schemas.openxmlformats.org/drawingml/2006/table">
            <a:tbl>
              <a:tblPr/>
              <a:tblGrid>
                <a:gridCol w="6711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3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285">
                <a:tc>
                  <a:txBody>
                    <a:bodyPr/>
                    <a:lstStyle/>
                    <a:p>
                      <a:pPr algn="ctr" fontAlgn="auto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Colore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Lunghezza d'onda [nm]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94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Violetto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5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380-435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94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Indaco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5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435-500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694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Blu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5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500-520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694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5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520-565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53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Giallo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5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565-590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53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Arancione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5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590-625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545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Rosso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5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625-740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7" name="Gruppo 6"/>
          <p:cNvGrpSpPr/>
          <p:nvPr/>
        </p:nvGrpSpPr>
        <p:grpSpPr>
          <a:xfrm>
            <a:off x="107504" y="843559"/>
            <a:ext cx="4176464" cy="1440160"/>
            <a:chOff x="2083206" y="2564880"/>
            <a:chExt cx="4502256" cy="1544583"/>
          </a:xfrm>
        </p:grpSpPr>
        <p:grpSp>
          <p:nvGrpSpPr>
            <p:cNvPr id="10" name="Gruppo 9"/>
            <p:cNvGrpSpPr/>
            <p:nvPr/>
          </p:nvGrpSpPr>
          <p:grpSpPr>
            <a:xfrm>
              <a:off x="2083206" y="2581210"/>
              <a:ext cx="4502256" cy="1528253"/>
              <a:chOff x="2087970" y="2000594"/>
              <a:chExt cx="4502256" cy="1528253"/>
            </a:xfrm>
          </p:grpSpPr>
          <p:pic>
            <p:nvPicPr>
              <p:cNvPr id="13" name="Immagine 1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25"/>
              <a:stretch/>
            </p:blipFill>
            <p:spPr>
              <a:xfrm>
                <a:off x="2699792" y="2000594"/>
                <a:ext cx="3347864" cy="1528253"/>
              </a:xfrm>
              <a:prstGeom prst="rect">
                <a:avLst/>
              </a:prstGeom>
            </p:spPr>
          </p:pic>
          <p:cxnSp>
            <p:nvCxnSpPr>
              <p:cNvPr id="14" name="Connettore 4 13"/>
              <p:cNvCxnSpPr/>
              <p:nvPr/>
            </p:nvCxnSpPr>
            <p:spPr>
              <a:xfrm rot="10800000" flipV="1">
                <a:off x="2087970" y="2988604"/>
                <a:ext cx="648072" cy="451835"/>
              </a:xfrm>
              <a:prstGeom prst="bentConnector3">
                <a:avLst>
                  <a:gd name="adj1" fmla="val 139"/>
                </a:avLst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ttore 4 14"/>
              <p:cNvCxnSpPr/>
              <p:nvPr/>
            </p:nvCxnSpPr>
            <p:spPr>
              <a:xfrm>
                <a:off x="6031284" y="3377531"/>
                <a:ext cx="558942" cy="62908"/>
              </a:xfrm>
              <a:prstGeom prst="bentConnector3">
                <a:avLst>
                  <a:gd name="adj1" fmla="val -432"/>
                </a:avLst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CasellaDiTesto 15"/>
              <p:cNvSpPr txBox="1"/>
              <p:nvPr/>
            </p:nvSpPr>
            <p:spPr>
              <a:xfrm>
                <a:off x="2101213" y="3071107"/>
                <a:ext cx="5040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>
                    <a:solidFill>
                      <a:srgbClr val="7030A0"/>
                    </a:solidFill>
                  </a:rPr>
                  <a:t>UV</a:t>
                </a:r>
              </a:p>
            </p:txBody>
          </p:sp>
          <p:sp>
            <p:nvSpPr>
              <p:cNvPr id="17" name="CasellaDiTesto 16"/>
              <p:cNvSpPr txBox="1"/>
              <p:nvPr/>
            </p:nvSpPr>
            <p:spPr>
              <a:xfrm>
                <a:off x="6047432" y="3082340"/>
                <a:ext cx="5040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>
                    <a:solidFill>
                      <a:srgbClr val="FF0000"/>
                    </a:solidFill>
                  </a:rPr>
                  <a:t>IR</a:t>
                </a:r>
              </a:p>
            </p:txBody>
          </p:sp>
        </p:grpSp>
        <p:sp>
          <p:nvSpPr>
            <p:cNvPr id="12" name="Ovale 11"/>
            <p:cNvSpPr/>
            <p:nvPr/>
          </p:nvSpPr>
          <p:spPr>
            <a:xfrm>
              <a:off x="4116932" y="2564880"/>
              <a:ext cx="504056" cy="837247"/>
            </a:xfrm>
            <a:prstGeom prst="ellipse">
              <a:avLst/>
            </a:prstGeom>
            <a:noFill/>
            <a:ln w="19050"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8" name="CasellaDiTesto 17"/>
          <p:cNvSpPr txBox="1"/>
          <p:nvPr/>
        </p:nvSpPr>
        <p:spPr>
          <a:xfrm>
            <a:off x="4107071" y="736763"/>
            <a:ext cx="32763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Radiazione luminosa</a:t>
            </a:r>
            <a:r>
              <a:rPr lang="it-IT" sz="1600" dirty="0">
                <a:solidFill>
                  <a:srgbClr val="0070C0"/>
                </a:solidFill>
              </a:rPr>
              <a:t>: l'intervallo dello spettro elettromagnetico da 400 nm a 700 nm in grado di generare una sensazione visiva al nostro occhio.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1216547" y="2145522"/>
            <a:ext cx="2256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/>
              <a:t>Spettro visibile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141518" y="2357488"/>
            <a:ext cx="7656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Un sensore non è in grado di distinguere i colori. Di conseguenza per sua natura un sensore è monocromatico. Una camera a colori è caratterizzata da una </a:t>
            </a:r>
            <a:r>
              <a:rPr lang="it-IT" sz="1400" i="1" dirty="0">
                <a:solidFill>
                  <a:schemeClr val="accent4">
                    <a:lumMod val="75000"/>
                  </a:schemeClr>
                </a:solidFill>
              </a:rPr>
              <a:t>matrice di Bayer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2109566" y="3521090"/>
            <a:ext cx="4766690" cy="1310689"/>
            <a:chOff x="2109566" y="3221987"/>
            <a:chExt cx="4766690" cy="1310689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09566" y="3221987"/>
              <a:ext cx="4766690" cy="91965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2" name="CasellaDiTesto 21"/>
            <p:cNvSpPr txBox="1"/>
            <p:nvPr/>
          </p:nvSpPr>
          <p:spPr>
            <a:xfrm>
              <a:off x="3454118" y="4255677"/>
              <a:ext cx="2163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/>
                <a:t>(</a:t>
              </a:r>
              <a:r>
                <a:rPr lang="it-IT" sz="1200" dirty="0" err="1"/>
                <a:t>Eastman</a:t>
              </a:r>
              <a:r>
                <a:rPr lang="it-IT" sz="1200" dirty="0"/>
                <a:t> Kodak Company)</a:t>
              </a:r>
            </a:p>
          </p:txBody>
        </p:sp>
      </p:grpSp>
      <p:grpSp>
        <p:nvGrpSpPr>
          <p:cNvPr id="24" name="Gruppo 23"/>
          <p:cNvGrpSpPr/>
          <p:nvPr/>
        </p:nvGrpSpPr>
        <p:grpSpPr>
          <a:xfrm>
            <a:off x="134669" y="2981417"/>
            <a:ext cx="2163756" cy="2056610"/>
            <a:chOff x="134669" y="2981417"/>
            <a:chExt cx="2163756" cy="2056610"/>
          </a:xfrm>
        </p:grpSpPr>
        <p:grpSp>
          <p:nvGrpSpPr>
            <p:cNvPr id="11" name="Gruppo 10"/>
            <p:cNvGrpSpPr/>
            <p:nvPr/>
          </p:nvGrpSpPr>
          <p:grpSpPr>
            <a:xfrm>
              <a:off x="134669" y="2981417"/>
              <a:ext cx="2163756" cy="2056610"/>
              <a:chOff x="134669" y="2981417"/>
              <a:chExt cx="2163756" cy="2056610"/>
            </a:xfrm>
          </p:grpSpPr>
          <p:pic>
            <p:nvPicPr>
              <p:cNvPr id="2" name="Immagine 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8880" y="2981417"/>
                <a:ext cx="1415334" cy="1594945"/>
              </a:xfrm>
              <a:prstGeom prst="rect">
                <a:avLst/>
              </a:prstGeom>
            </p:spPr>
          </p:pic>
          <p:sp>
            <p:nvSpPr>
              <p:cNvPr id="21" name="CasellaDiTesto 20"/>
              <p:cNvSpPr txBox="1"/>
              <p:nvPr/>
            </p:nvSpPr>
            <p:spPr>
              <a:xfrm>
                <a:off x="134669" y="4576362"/>
                <a:ext cx="21637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 err="1"/>
                  <a:t>Bryce</a:t>
                </a:r>
                <a:r>
                  <a:rPr lang="it-IT" sz="1200" dirty="0"/>
                  <a:t> Bayer</a:t>
                </a:r>
              </a:p>
              <a:p>
                <a:pPr algn="ctr"/>
                <a:r>
                  <a:rPr lang="it-IT" sz="1200" dirty="0"/>
                  <a:t>(15/08/1929-13/11/2012)</a:t>
                </a:r>
              </a:p>
            </p:txBody>
          </p:sp>
        </p:grpSp>
        <p:pic>
          <p:nvPicPr>
            <p:cNvPr id="23" name="Immagin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79456" y="2987072"/>
              <a:ext cx="244758" cy="150118"/>
            </a:xfrm>
            <a:prstGeom prst="rect">
              <a:avLst/>
            </a:prstGeom>
          </p:spPr>
        </p:pic>
      </p:grpSp>
      <p:pic>
        <p:nvPicPr>
          <p:cNvPr id="26" name="Immagine 25">
            <a:extLst>
              <a:ext uri="{FF2B5EF4-FFF2-40B4-BE49-F238E27FC236}">
                <a16:creationId xmlns:a16="http://schemas.microsoft.com/office/drawing/2014/main" id="{5DACD490-EE24-9BAC-AD06-6C4322D557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9679" y="2607394"/>
            <a:ext cx="1822283" cy="238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65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Sensore a colori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323528" y="2396642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Un sensore non è in grado di distinguere i colori. Di conseguenza per sua natura un sensore è monocromatico. Una camera a colori è caratterizzata da una </a:t>
            </a:r>
            <a:r>
              <a:rPr lang="it-IT" sz="1600" i="1" dirty="0">
                <a:solidFill>
                  <a:schemeClr val="accent4">
                    <a:lumMod val="75000"/>
                  </a:schemeClr>
                </a:solidFill>
              </a:rPr>
              <a:t>matrice di Bayer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408208" y="3651870"/>
            <a:ext cx="32763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La matrice di Bayer viene posta sopra al sensore. In questo modo il </a:t>
            </a:r>
            <a:r>
              <a:rPr lang="it-IT" sz="1600" dirty="0" err="1">
                <a:solidFill>
                  <a:schemeClr val="accent5">
                    <a:lumMod val="75000"/>
                  </a:schemeClr>
                </a:solidFill>
              </a:rPr>
              <a:t>photosite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 corrispondente memorizzerà il colore</a:t>
            </a:r>
          </a:p>
        </p:txBody>
      </p:sp>
      <p:grpSp>
        <p:nvGrpSpPr>
          <p:cNvPr id="28" name="Gruppo 27"/>
          <p:cNvGrpSpPr/>
          <p:nvPr/>
        </p:nvGrpSpPr>
        <p:grpSpPr>
          <a:xfrm>
            <a:off x="408208" y="1525765"/>
            <a:ext cx="8254215" cy="1931819"/>
            <a:chOff x="408208" y="1525765"/>
            <a:chExt cx="8254215" cy="1931819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8208" y="1525765"/>
              <a:ext cx="4893171" cy="193181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4" name="CasellaDiTesto 23"/>
            <p:cNvSpPr txBox="1"/>
            <p:nvPr/>
          </p:nvSpPr>
          <p:spPr>
            <a:xfrm>
              <a:off x="5386059" y="1848566"/>
              <a:ext cx="32763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latinLnBrk="0"/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La matrice di Bayer è del tipo RGGB, perché l’occhio umano è sensibile al colore verde</a:t>
              </a:r>
            </a:p>
          </p:txBody>
        </p:sp>
      </p:grpSp>
      <p:sp>
        <p:nvSpPr>
          <p:cNvPr id="25" name="Freccia in giù 24"/>
          <p:cNvSpPr/>
          <p:nvPr/>
        </p:nvSpPr>
        <p:spPr>
          <a:xfrm rot="16200000">
            <a:off x="3712083" y="4112437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CasellaDiTesto 25"/>
          <p:cNvSpPr txBox="1"/>
          <p:nvPr/>
        </p:nvSpPr>
        <p:spPr>
          <a:xfrm>
            <a:off x="4608271" y="3651870"/>
            <a:ext cx="4032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Processo di </a:t>
            </a:r>
            <a:r>
              <a:rPr lang="it-IT" sz="1600" dirty="0" err="1">
                <a:solidFill>
                  <a:schemeClr val="accent4">
                    <a:lumMod val="75000"/>
                  </a:schemeClr>
                </a:solidFill>
              </a:rPr>
              <a:t>demoisacizzazione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: attraverso l’interpolazione si ricostruiscono le zone dove manca l’informazione del colore ricostruendo l’immagine  </a:t>
            </a:r>
          </a:p>
        </p:txBody>
      </p:sp>
      <p:pic>
        <p:nvPicPr>
          <p:cNvPr id="27" name="Immagin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1246384"/>
            <a:ext cx="7119957" cy="225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4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93827E-7 L 0.00399 -0.344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1725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5" grpId="0" animBg="1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9247</TotalTime>
  <Words>1970</Words>
  <Application>Microsoft Office PowerPoint</Application>
  <PresentationFormat>Presentazione su schermo (16:9)</PresentationFormat>
  <Paragraphs>314</Paragraphs>
  <Slides>38</Slides>
  <Notes>4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48" baseType="lpstr">
      <vt:lpstr>맑은 고딕</vt:lpstr>
      <vt:lpstr>Arial</vt:lpstr>
      <vt:lpstr>Calibri</vt:lpstr>
      <vt:lpstr>Calibri Light</vt:lpstr>
      <vt:lpstr>Cambria Math</vt:lpstr>
      <vt:lpstr>Symbol</vt:lpstr>
      <vt:lpstr>Wingdings</vt:lpstr>
      <vt:lpstr>Office Theme</vt:lpstr>
      <vt:lpstr>Tema di Office</vt:lpstr>
      <vt:lpstr>Equazione</vt:lpstr>
      <vt:lpstr>Presentazione standard di PowerPoint</vt:lpstr>
      <vt:lpstr>Imaging planetario</vt:lpstr>
      <vt:lpstr>Imaging planetario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ANDREA MANCINI</cp:lastModifiedBy>
  <cp:revision>529</cp:revision>
  <dcterms:created xsi:type="dcterms:W3CDTF">2014-04-01T16:27:38Z</dcterms:created>
  <dcterms:modified xsi:type="dcterms:W3CDTF">2024-10-17T09:59:03Z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25ca717-11da-4935-b601-f527b9741f2e_Enabled">
    <vt:lpwstr>true</vt:lpwstr>
  </property>
  <property fmtid="{D5CDD505-2E9C-101B-9397-08002B2CF9AE}" pid="3" name="MSIP_Label_725ca717-11da-4935-b601-f527b9741f2e_SetDate">
    <vt:lpwstr>2024-10-14T15:46:12Z</vt:lpwstr>
  </property>
  <property fmtid="{D5CDD505-2E9C-101B-9397-08002B2CF9AE}" pid="4" name="MSIP_Label_725ca717-11da-4935-b601-f527b9741f2e_Method">
    <vt:lpwstr>Standard</vt:lpwstr>
  </property>
  <property fmtid="{D5CDD505-2E9C-101B-9397-08002B2CF9AE}" pid="5" name="MSIP_Label_725ca717-11da-4935-b601-f527b9741f2e_Name">
    <vt:lpwstr>C2 - Internal</vt:lpwstr>
  </property>
  <property fmtid="{D5CDD505-2E9C-101B-9397-08002B2CF9AE}" pid="6" name="MSIP_Label_725ca717-11da-4935-b601-f527b9741f2e_SiteId">
    <vt:lpwstr>d852d5cd-724c-4128-8812-ffa5db3f8507</vt:lpwstr>
  </property>
  <property fmtid="{D5CDD505-2E9C-101B-9397-08002B2CF9AE}" pid="7" name="MSIP_Label_725ca717-11da-4935-b601-f527b9741f2e_ActionId">
    <vt:lpwstr>ade54a41-0313-48ee-b98e-b5942875ef38</vt:lpwstr>
  </property>
  <property fmtid="{D5CDD505-2E9C-101B-9397-08002B2CF9AE}" pid="8" name="MSIP_Label_725ca717-11da-4935-b601-f527b9741f2e_ContentBits">
    <vt:lpwstr>0</vt:lpwstr>
  </property>
</Properties>
</file>